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3.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4.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2" r:id="rId1"/>
    <p:sldMasterId id="2147484018" r:id="rId2"/>
    <p:sldMasterId id="2147484283" r:id="rId3"/>
    <p:sldMasterId id="2147484712" r:id="rId4"/>
    <p:sldMasterId id="2147484784" r:id="rId5"/>
  </p:sldMasterIdLst>
  <p:notesMasterIdLst>
    <p:notesMasterId r:id="rId93"/>
  </p:notesMasterIdLst>
  <p:sldIdLst>
    <p:sldId id="354" r:id="rId6"/>
    <p:sldId id="355" r:id="rId7"/>
    <p:sldId id="371" r:id="rId8"/>
    <p:sldId id="2147483624" r:id="rId9"/>
    <p:sldId id="2147481279" r:id="rId10"/>
    <p:sldId id="2147483626" r:id="rId11"/>
    <p:sldId id="2147483625" r:id="rId12"/>
    <p:sldId id="290" r:id="rId13"/>
    <p:sldId id="2147483645" r:id="rId14"/>
    <p:sldId id="2147483627" r:id="rId15"/>
    <p:sldId id="2147483628" r:id="rId16"/>
    <p:sldId id="2147483629" r:id="rId17"/>
    <p:sldId id="2147483630" r:id="rId18"/>
    <p:sldId id="2147481280" r:id="rId19"/>
    <p:sldId id="2147481125" r:id="rId20"/>
    <p:sldId id="363" r:id="rId21"/>
    <p:sldId id="274" r:id="rId22"/>
    <p:sldId id="2147483018" r:id="rId23"/>
    <p:sldId id="2147483622" r:id="rId24"/>
    <p:sldId id="2147483621" r:id="rId25"/>
    <p:sldId id="280" r:id="rId26"/>
    <p:sldId id="2147483631" r:id="rId27"/>
    <p:sldId id="2147483632" r:id="rId28"/>
    <p:sldId id="2147483633" r:id="rId29"/>
    <p:sldId id="2147483014" r:id="rId30"/>
    <p:sldId id="2147481739" r:id="rId31"/>
    <p:sldId id="277" r:id="rId32"/>
    <p:sldId id="329" r:id="rId33"/>
    <p:sldId id="342" r:id="rId34"/>
    <p:sldId id="314" r:id="rId35"/>
    <p:sldId id="316" r:id="rId36"/>
    <p:sldId id="318" r:id="rId37"/>
    <p:sldId id="370" r:id="rId38"/>
    <p:sldId id="319" r:id="rId39"/>
    <p:sldId id="361" r:id="rId40"/>
    <p:sldId id="2147480876" r:id="rId41"/>
    <p:sldId id="2134805815" r:id="rId42"/>
    <p:sldId id="271" r:id="rId43"/>
    <p:sldId id="2147483636" r:id="rId44"/>
    <p:sldId id="2147480983" r:id="rId45"/>
    <p:sldId id="2147480982" r:id="rId46"/>
    <p:sldId id="2147483637" r:id="rId47"/>
    <p:sldId id="2147483638" r:id="rId48"/>
    <p:sldId id="2147483639" r:id="rId49"/>
    <p:sldId id="2147483640" r:id="rId50"/>
    <p:sldId id="2147483641" r:id="rId51"/>
    <p:sldId id="2147483642" r:id="rId52"/>
    <p:sldId id="2147483643" r:id="rId53"/>
    <p:sldId id="2147480868" r:id="rId54"/>
    <p:sldId id="305" r:id="rId55"/>
    <p:sldId id="2147482947" r:id="rId56"/>
    <p:sldId id="304" r:id="rId57"/>
    <p:sldId id="306" r:id="rId58"/>
    <p:sldId id="2147482927" r:id="rId59"/>
    <p:sldId id="2147480984" r:id="rId60"/>
    <p:sldId id="2147480831" r:id="rId61"/>
    <p:sldId id="2147480992" r:id="rId62"/>
    <p:sldId id="2147480994" r:id="rId63"/>
    <p:sldId id="2147480996" r:id="rId64"/>
    <p:sldId id="2147480997" r:id="rId65"/>
    <p:sldId id="2147480998" r:id="rId66"/>
    <p:sldId id="2147480989" r:id="rId67"/>
    <p:sldId id="2147483634" r:id="rId68"/>
    <p:sldId id="2147483635" r:id="rId69"/>
    <p:sldId id="268" r:id="rId70"/>
    <p:sldId id="269" r:id="rId71"/>
    <p:sldId id="310" r:id="rId72"/>
    <p:sldId id="311" r:id="rId73"/>
    <p:sldId id="312" r:id="rId74"/>
    <p:sldId id="2147482930" r:id="rId75"/>
    <p:sldId id="2147482931" r:id="rId76"/>
    <p:sldId id="317" r:id="rId77"/>
    <p:sldId id="326" r:id="rId78"/>
    <p:sldId id="350" r:id="rId79"/>
    <p:sldId id="2147481000" r:id="rId80"/>
    <p:sldId id="270" r:id="rId81"/>
    <p:sldId id="2147482949" r:id="rId82"/>
    <p:sldId id="2147482953" r:id="rId83"/>
    <p:sldId id="2147482952" r:id="rId84"/>
    <p:sldId id="2147483623" r:id="rId85"/>
    <p:sldId id="2147482592" r:id="rId86"/>
    <p:sldId id="337" r:id="rId87"/>
    <p:sldId id="2147482409" r:id="rId88"/>
    <p:sldId id="264" r:id="rId89"/>
    <p:sldId id="2147470690" r:id="rId90"/>
    <p:sldId id="365" r:id="rId91"/>
    <p:sldId id="376"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FDEB452-D064-45B6-8887-E54876899BF4}">
          <p14:sldIdLst>
            <p14:sldId id="354"/>
            <p14:sldId id="355"/>
          </p14:sldIdLst>
        </p14:section>
        <p14:section name="MS AI Ecosystem" id="{57D6795E-10F0-44C1-8E20-94FCD4345BBB}">
          <p14:sldIdLst>
            <p14:sldId id="371"/>
            <p14:sldId id="2147483624"/>
            <p14:sldId id="2147481279"/>
            <p14:sldId id="2147483626"/>
            <p14:sldId id="2147483625"/>
            <p14:sldId id="290"/>
          </p14:sldIdLst>
        </p14:section>
        <p14:section name="latest update - on your data + Whisper, dallE" id="{3CA353A3-6463-4D47-A3DA-32FD816CC8D0}">
          <p14:sldIdLst>
            <p14:sldId id="2147483645"/>
            <p14:sldId id="2147483627"/>
            <p14:sldId id="2147483628"/>
            <p14:sldId id="2147483629"/>
            <p14:sldId id="2147483630"/>
          </p14:sldIdLst>
        </p14:section>
        <p14:section name="latest update - CCC" id="{443ED559-21EC-49E2-AEE1-64839DA2C00B}">
          <p14:sldIdLst>
            <p14:sldId id="2147481280"/>
            <p14:sldId id="2147481125"/>
            <p14:sldId id="363"/>
            <p14:sldId id="274"/>
          </p14:sldIdLst>
        </p14:section>
        <p14:section name="latest update - quota &amp; rate limit" id="{E7FBD0A5-034C-40AF-9C18-9193D275642A}">
          <p14:sldIdLst>
            <p14:sldId id="2147483018"/>
            <p14:sldId id="2147483622"/>
            <p14:sldId id="2147483621"/>
          </p14:sldIdLst>
        </p14:section>
        <p14:section name="latest update - PTU" id="{237EC029-8ED5-4EAD-BF74-DB9E76281D24}">
          <p14:sldIdLst>
            <p14:sldId id="280"/>
            <p14:sldId id="2147483631"/>
            <p14:sldId id="2147483632"/>
            <p14:sldId id="2147483633"/>
          </p14:sldIdLst>
        </p14:section>
        <p14:section name="latest update - Content Safety &amp; RAI" id="{BD21DF98-EEDE-4CED-A686-C2611EFDE837}">
          <p14:sldIdLst>
            <p14:sldId id="2147483014"/>
            <p14:sldId id="2147481739"/>
            <p14:sldId id="277"/>
            <p14:sldId id="329"/>
            <p14:sldId id="342"/>
          </p14:sldIdLst>
        </p14:section>
        <p14:section name="latest update - landing zone ref" id="{6901B92A-DAE5-4FE5-8AC8-EACA9DC4817F}">
          <p14:sldIdLst>
            <p14:sldId id="314"/>
            <p14:sldId id="316"/>
            <p14:sldId id="318"/>
            <p14:sldId id="370"/>
            <p14:sldId id="319"/>
            <p14:sldId id="361"/>
          </p14:sldIdLst>
        </p14:section>
        <p14:section name="Framework" id="{A9B1AFDB-F0B3-41E0-B430-9A0B984D13A3}">
          <p14:sldIdLst>
            <p14:sldId id="2147480876"/>
            <p14:sldId id="2134805815"/>
            <p14:sldId id="271"/>
            <p14:sldId id="2147483636"/>
            <p14:sldId id="2147480983"/>
            <p14:sldId id="2147480982"/>
            <p14:sldId id="2147483637"/>
            <p14:sldId id="2147483638"/>
            <p14:sldId id="2147483639"/>
            <p14:sldId id="2147483640"/>
            <p14:sldId id="2147483641"/>
            <p14:sldId id="2147483642"/>
            <p14:sldId id="2147483643"/>
            <p14:sldId id="2147480868"/>
            <p14:sldId id="305"/>
            <p14:sldId id="2147482947"/>
            <p14:sldId id="304"/>
            <p14:sldId id="306"/>
            <p14:sldId id="2147482927"/>
            <p14:sldId id="2147480984"/>
            <p14:sldId id="2147480831"/>
            <p14:sldId id="2147480992"/>
            <p14:sldId id="2147480994"/>
            <p14:sldId id="2147480996"/>
            <p14:sldId id="2147480997"/>
            <p14:sldId id="2147480998"/>
            <p14:sldId id="2147480989"/>
            <p14:sldId id="2147483634"/>
            <p14:sldId id="2147483635"/>
            <p14:sldId id="268"/>
            <p14:sldId id="269"/>
            <p14:sldId id="310"/>
            <p14:sldId id="311"/>
            <p14:sldId id="312"/>
            <p14:sldId id="2147482930"/>
            <p14:sldId id="2147482931"/>
            <p14:sldId id="317"/>
            <p14:sldId id="326"/>
            <p14:sldId id="350"/>
            <p14:sldId id="2147481000"/>
            <p14:sldId id="270"/>
            <p14:sldId id="2147482949"/>
            <p14:sldId id="2147482953"/>
            <p14:sldId id="2147482952"/>
            <p14:sldId id="2147483623"/>
          </p14:sldIdLst>
        </p14:section>
        <p14:section name="Low Code" id="{D7A09892-D567-43C7-BD7F-CB3224330470}">
          <p14:sldIdLst>
            <p14:sldId id="2147482592"/>
            <p14:sldId id="337"/>
          </p14:sldIdLst>
        </p14:section>
        <p14:section name="MS Research" id="{98616C72-D84C-4680-9274-7F4ECD0DBC50}">
          <p14:sldIdLst>
            <p14:sldId id="2147482409"/>
            <p14:sldId id="264"/>
          </p14:sldIdLst>
        </p14:section>
        <p14:section name="Closing" id="{B42B3C29-8791-4E1A-8E17-EB2CA1A9719C}">
          <p14:sldIdLst>
            <p14:sldId id="2147470690"/>
            <p14:sldId id="365"/>
          </p14:sldIdLst>
        </p14:section>
        <p14:section name="Appendix" id="{9E8ED272-07C6-42C7-818A-DB88F067057D}">
          <p14:sldIdLst>
            <p14:sldId id="37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91F2C"/>
    <a:srgbClr val="0451A5"/>
    <a:srgbClr val="0101FD"/>
    <a:srgbClr val="A3151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A5331A-6B62-47E3-822F-D69B95AC462F}" v="1266" dt="2024-04-25T08:05:03.884"/>
    <p1510:client id="{0945E529-BA7B-42C1-97A0-13FC7D8EAEA1}" v="47" dt="2024-04-25T08:05:21.547"/>
    <p1510:client id="{72C6ADFA-4B3E-4CDC-9535-C3CA505699E4}" v="1442" dt="2024-04-24T13:46:19.915"/>
    <p1510:client id="{94CC6FAB-CDDF-E02B-578A-E3B8974072E6}" v="17" dt="2024-04-25T08:11:32.7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22" autoAdjust="0"/>
    <p:restoredTop sz="91152" autoAdjust="0"/>
  </p:normalViewPr>
  <p:slideViewPr>
    <p:cSldViewPr snapToGrid="0">
      <p:cViewPr varScale="1">
        <p:scale>
          <a:sx n="89" d="100"/>
          <a:sy n="89" d="100"/>
        </p:scale>
        <p:origin x="44"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presProps" Target="presProps.xml"/><Relationship Id="rId99"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notesMaster" Target="notesMasters/notesMaster1.xml"/><Relationship Id="rId98"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3.svg"/><Relationship Id="rId3" Type="http://schemas.openxmlformats.org/officeDocument/2006/relationships/image" Target="../media/image243.svg"/><Relationship Id="rId7" Type="http://schemas.openxmlformats.org/officeDocument/2006/relationships/image" Target="../media/image247.svg"/><Relationship Id="rId12" Type="http://schemas.openxmlformats.org/officeDocument/2006/relationships/image" Target="../media/image252.png"/><Relationship Id="rId2" Type="http://schemas.openxmlformats.org/officeDocument/2006/relationships/image" Target="../media/image242.png"/><Relationship Id="rId1" Type="http://schemas.openxmlformats.org/officeDocument/2006/relationships/hyperlink" Target="https://learn.microsoft.com/en-us/azure/ai-services/openai/quotas-limits" TargetMode="External"/><Relationship Id="rId6" Type="http://schemas.openxmlformats.org/officeDocument/2006/relationships/image" Target="../media/image246.png"/><Relationship Id="rId11" Type="http://schemas.openxmlformats.org/officeDocument/2006/relationships/image" Target="../media/image251.svg"/><Relationship Id="rId5" Type="http://schemas.openxmlformats.org/officeDocument/2006/relationships/image" Target="../media/image245.svg"/><Relationship Id="rId15" Type="http://schemas.openxmlformats.org/officeDocument/2006/relationships/image" Target="../media/image255.svg"/><Relationship Id="rId10" Type="http://schemas.openxmlformats.org/officeDocument/2006/relationships/image" Target="../media/image250.png"/><Relationship Id="rId4" Type="http://schemas.openxmlformats.org/officeDocument/2006/relationships/image" Target="../media/image244.png"/><Relationship Id="rId9" Type="http://schemas.openxmlformats.org/officeDocument/2006/relationships/image" Target="../media/image249.svg"/><Relationship Id="rId14" Type="http://schemas.openxmlformats.org/officeDocument/2006/relationships/image" Target="../media/image254.png"/></Relationships>
</file>

<file path=ppt/diagrams/_rels/data2.xml.rels><?xml version="1.0" encoding="UTF-8" standalone="yes"?>
<Relationships xmlns="http://schemas.openxmlformats.org/package/2006/relationships"><Relationship Id="rId8" Type="http://schemas.openxmlformats.org/officeDocument/2006/relationships/image" Target="../media/image336.svg"/><Relationship Id="rId3" Type="http://schemas.openxmlformats.org/officeDocument/2006/relationships/image" Target="../media/image331.png"/><Relationship Id="rId7" Type="http://schemas.openxmlformats.org/officeDocument/2006/relationships/image" Target="../media/image335.png"/><Relationship Id="rId2" Type="http://schemas.openxmlformats.org/officeDocument/2006/relationships/image" Target="../media/image330.svg"/><Relationship Id="rId1" Type="http://schemas.openxmlformats.org/officeDocument/2006/relationships/image" Target="../media/image329.png"/><Relationship Id="rId6" Type="http://schemas.openxmlformats.org/officeDocument/2006/relationships/image" Target="../media/image334.svg"/><Relationship Id="rId5" Type="http://schemas.openxmlformats.org/officeDocument/2006/relationships/image" Target="../media/image333.png"/><Relationship Id="rId4" Type="http://schemas.openxmlformats.org/officeDocument/2006/relationships/image" Target="../media/image33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49.svg"/><Relationship Id="rId13" Type="http://schemas.openxmlformats.org/officeDocument/2006/relationships/image" Target="../media/image253.svg"/><Relationship Id="rId3" Type="http://schemas.openxmlformats.org/officeDocument/2006/relationships/image" Target="../media/image244.png"/><Relationship Id="rId7" Type="http://schemas.openxmlformats.org/officeDocument/2006/relationships/image" Target="../media/image248.png"/><Relationship Id="rId12" Type="http://schemas.openxmlformats.org/officeDocument/2006/relationships/image" Target="../media/image252.png"/><Relationship Id="rId2" Type="http://schemas.openxmlformats.org/officeDocument/2006/relationships/image" Target="../media/image243.svg"/><Relationship Id="rId1" Type="http://schemas.openxmlformats.org/officeDocument/2006/relationships/image" Target="../media/image242.png"/><Relationship Id="rId6" Type="http://schemas.openxmlformats.org/officeDocument/2006/relationships/image" Target="../media/image247.svg"/><Relationship Id="rId11" Type="http://schemas.openxmlformats.org/officeDocument/2006/relationships/hyperlink" Target="https://learn.microsoft.com/en-us/azure/ai-services/openai/quotas-limits" TargetMode="External"/><Relationship Id="rId5" Type="http://schemas.openxmlformats.org/officeDocument/2006/relationships/image" Target="../media/image246.png"/><Relationship Id="rId15" Type="http://schemas.openxmlformats.org/officeDocument/2006/relationships/image" Target="../media/image255.svg"/><Relationship Id="rId10" Type="http://schemas.openxmlformats.org/officeDocument/2006/relationships/image" Target="../media/image251.svg"/><Relationship Id="rId4" Type="http://schemas.openxmlformats.org/officeDocument/2006/relationships/image" Target="../media/image245.svg"/><Relationship Id="rId9" Type="http://schemas.openxmlformats.org/officeDocument/2006/relationships/image" Target="../media/image250.png"/><Relationship Id="rId14" Type="http://schemas.openxmlformats.org/officeDocument/2006/relationships/image" Target="../media/image25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36.svg"/><Relationship Id="rId3" Type="http://schemas.openxmlformats.org/officeDocument/2006/relationships/image" Target="../media/image331.png"/><Relationship Id="rId7" Type="http://schemas.openxmlformats.org/officeDocument/2006/relationships/image" Target="../media/image335.png"/><Relationship Id="rId2" Type="http://schemas.openxmlformats.org/officeDocument/2006/relationships/image" Target="../media/image330.svg"/><Relationship Id="rId1" Type="http://schemas.openxmlformats.org/officeDocument/2006/relationships/image" Target="../media/image329.png"/><Relationship Id="rId6" Type="http://schemas.openxmlformats.org/officeDocument/2006/relationships/image" Target="../media/image334.svg"/><Relationship Id="rId5" Type="http://schemas.openxmlformats.org/officeDocument/2006/relationships/image" Target="../media/image333.png"/><Relationship Id="rId4" Type="http://schemas.openxmlformats.org/officeDocument/2006/relationships/image" Target="../media/image332.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DF2375-BF48-420E-80F1-2E35C10BAA14}"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F88894D7-2AF5-4997-BA2F-A1AF41DF62D2}">
      <dgm:prSet custT="1"/>
      <dgm:spPr/>
      <dgm:t>
        <a:bodyPr/>
        <a:lstStyle/>
        <a:p>
          <a:pPr>
            <a:lnSpc>
              <a:spcPct val="100000"/>
            </a:lnSpc>
          </a:pPr>
          <a:r>
            <a:rPr lang="en-US" sz="1400" b="0" i="0" dirty="0"/>
            <a:t>Implement </a:t>
          </a:r>
          <a:r>
            <a:rPr lang="en-US" sz="1400" b="1" i="0" dirty="0"/>
            <a:t>retry logic</a:t>
          </a:r>
          <a:r>
            <a:rPr lang="en-US" sz="1400" b="0" i="0" dirty="0"/>
            <a:t> in your application.</a:t>
          </a:r>
          <a:endParaRPr lang="en-US" sz="1400" dirty="0"/>
        </a:p>
      </dgm:t>
    </dgm:pt>
    <dgm:pt modelId="{C5C541FA-182D-42AE-97FC-A885F96FA01E}" type="parTrans" cxnId="{9F53B2E3-7E94-4B37-9197-6A2E3A303B1E}">
      <dgm:prSet/>
      <dgm:spPr/>
      <dgm:t>
        <a:bodyPr/>
        <a:lstStyle/>
        <a:p>
          <a:endParaRPr lang="en-US" sz="2400"/>
        </a:p>
      </dgm:t>
    </dgm:pt>
    <dgm:pt modelId="{3EC2401B-F55F-4C52-B836-33C9A9819931}" type="sibTrans" cxnId="{9F53B2E3-7E94-4B37-9197-6A2E3A303B1E}">
      <dgm:prSet/>
      <dgm:spPr/>
      <dgm:t>
        <a:bodyPr/>
        <a:lstStyle/>
        <a:p>
          <a:endParaRPr lang="en-US" sz="2400"/>
        </a:p>
      </dgm:t>
    </dgm:pt>
    <dgm:pt modelId="{BC63F3C8-0769-4A25-B93C-B5A8D1F02D3F}">
      <dgm:prSet custT="1"/>
      <dgm:spPr/>
      <dgm:t>
        <a:bodyPr/>
        <a:lstStyle/>
        <a:p>
          <a:pPr>
            <a:lnSpc>
              <a:spcPct val="100000"/>
            </a:lnSpc>
          </a:pPr>
          <a:r>
            <a:rPr lang="en-US" sz="1400" b="0" i="0" dirty="0"/>
            <a:t>Avoid sharp changes in the workload. Increase the workload gradually.</a:t>
          </a:r>
          <a:endParaRPr lang="en-US" sz="1400" dirty="0"/>
        </a:p>
      </dgm:t>
    </dgm:pt>
    <dgm:pt modelId="{EE06B431-0F81-45CF-9774-2C9C8B6396E9}" type="parTrans" cxnId="{2126C1FB-6744-4AEC-8366-2AFFD41A795A}">
      <dgm:prSet/>
      <dgm:spPr/>
      <dgm:t>
        <a:bodyPr/>
        <a:lstStyle/>
        <a:p>
          <a:endParaRPr lang="en-US" sz="2400"/>
        </a:p>
      </dgm:t>
    </dgm:pt>
    <dgm:pt modelId="{EEEF4C69-5A91-4AFB-BCBC-821D130C5131}" type="sibTrans" cxnId="{2126C1FB-6744-4AEC-8366-2AFFD41A795A}">
      <dgm:prSet/>
      <dgm:spPr/>
      <dgm:t>
        <a:bodyPr/>
        <a:lstStyle/>
        <a:p>
          <a:endParaRPr lang="en-US" sz="2400"/>
        </a:p>
      </dgm:t>
    </dgm:pt>
    <dgm:pt modelId="{71E08D71-AD25-4E09-B1FC-E872B4D73555}">
      <dgm:prSet custT="1"/>
      <dgm:spPr/>
      <dgm:t>
        <a:bodyPr/>
        <a:lstStyle/>
        <a:p>
          <a:pPr>
            <a:lnSpc>
              <a:spcPct val="100000"/>
            </a:lnSpc>
          </a:pPr>
          <a:r>
            <a:rPr lang="en-US" sz="1400" b="0" i="0"/>
            <a:t>Test different load increase patterns.</a:t>
          </a:r>
          <a:endParaRPr lang="en-US" sz="1400"/>
        </a:p>
      </dgm:t>
    </dgm:pt>
    <dgm:pt modelId="{D0ED57FE-9D29-49B5-924C-BF72D8C5FB04}" type="parTrans" cxnId="{110D9304-CC8D-49C4-9EAD-0D477A0770FB}">
      <dgm:prSet/>
      <dgm:spPr/>
      <dgm:t>
        <a:bodyPr/>
        <a:lstStyle/>
        <a:p>
          <a:endParaRPr lang="en-US" sz="2400"/>
        </a:p>
      </dgm:t>
    </dgm:pt>
    <dgm:pt modelId="{56B99728-3FFD-4423-A7D7-95AB5952EAAC}" type="sibTrans" cxnId="{110D9304-CC8D-49C4-9EAD-0D477A0770FB}">
      <dgm:prSet/>
      <dgm:spPr/>
      <dgm:t>
        <a:bodyPr/>
        <a:lstStyle/>
        <a:p>
          <a:endParaRPr lang="en-US" sz="2400"/>
        </a:p>
      </dgm:t>
    </dgm:pt>
    <dgm:pt modelId="{E5B3155A-4865-4DD9-BEE4-1769C39B8CB9}">
      <dgm:prSet custT="1"/>
      <dgm:spPr/>
      <dgm:t>
        <a:bodyPr/>
        <a:lstStyle/>
        <a:p>
          <a:pPr>
            <a:lnSpc>
              <a:spcPct val="100000"/>
            </a:lnSpc>
          </a:pPr>
          <a:r>
            <a:rPr lang="en-US" sz="1400" b="0" i="0" dirty="0"/>
            <a:t>Increase the quota assigned to your deployment. </a:t>
          </a:r>
          <a:r>
            <a:rPr lang="en-US" sz="1400" b="1" i="0" dirty="0"/>
            <a:t>Move quota from another deployment</a:t>
          </a:r>
          <a:r>
            <a:rPr lang="en-US" sz="1400" b="0" i="0" dirty="0"/>
            <a:t>, if necessary.</a:t>
          </a:r>
          <a:br>
            <a:rPr lang="en-US" sz="1400" b="0" i="0" dirty="0"/>
          </a:br>
          <a:br>
            <a:rPr lang="en-US" sz="1400" b="0" i="0" dirty="0"/>
          </a:br>
          <a:endParaRPr lang="en-US" sz="1400" dirty="0"/>
        </a:p>
      </dgm:t>
    </dgm:pt>
    <dgm:pt modelId="{4476507C-5424-4C9E-B37F-6562A706592A}" type="parTrans" cxnId="{9A6C8A1D-1057-4F06-B2BF-83F009270B70}">
      <dgm:prSet/>
      <dgm:spPr/>
      <dgm:t>
        <a:bodyPr/>
        <a:lstStyle/>
        <a:p>
          <a:endParaRPr lang="en-US" sz="2400"/>
        </a:p>
      </dgm:t>
    </dgm:pt>
    <dgm:pt modelId="{158DE6D4-E38F-4061-9786-CD571525B5C7}" type="sibTrans" cxnId="{9A6C8A1D-1057-4F06-B2BF-83F009270B70}">
      <dgm:prSet/>
      <dgm:spPr/>
      <dgm:t>
        <a:bodyPr/>
        <a:lstStyle/>
        <a:p>
          <a:endParaRPr lang="en-US" sz="2400"/>
        </a:p>
      </dgm:t>
    </dgm:pt>
    <dgm:pt modelId="{FC1BF08F-2662-4D52-8D72-A9FC8B0E91D9}">
      <dgm:prSet custT="1"/>
      <dgm:spPr/>
      <dgm:t>
        <a:bodyPr/>
        <a:lstStyle/>
        <a:p>
          <a:pPr>
            <a:lnSpc>
              <a:spcPct val="100000"/>
            </a:lnSpc>
          </a:pPr>
          <a:r>
            <a:rPr lang="en-US" sz="1400"/>
            <a:t>Raise request to increase quotas via </a:t>
          </a:r>
          <a:r>
            <a:rPr lang="en-US" sz="1400">
              <a:hlinkClick xmlns:r="http://schemas.openxmlformats.org/officeDocument/2006/relationships" r:id="rId1"/>
            </a:rPr>
            <a:t>link</a:t>
          </a:r>
          <a:endParaRPr lang="en-US" sz="1400"/>
        </a:p>
      </dgm:t>
    </dgm:pt>
    <dgm:pt modelId="{0253785B-224D-4894-9ACA-E47232B122D0}" type="parTrans" cxnId="{E8DFEF16-4925-4E0A-BFA0-22C431965503}">
      <dgm:prSet/>
      <dgm:spPr/>
      <dgm:t>
        <a:bodyPr/>
        <a:lstStyle/>
        <a:p>
          <a:endParaRPr lang="en-US" sz="2400"/>
        </a:p>
      </dgm:t>
    </dgm:pt>
    <dgm:pt modelId="{906F822E-D391-4A31-B06A-2488E4AD4F3E}" type="sibTrans" cxnId="{E8DFEF16-4925-4E0A-BFA0-22C431965503}">
      <dgm:prSet/>
      <dgm:spPr/>
      <dgm:t>
        <a:bodyPr/>
        <a:lstStyle/>
        <a:p>
          <a:endParaRPr lang="en-US" sz="2400"/>
        </a:p>
      </dgm:t>
    </dgm:pt>
    <dgm:pt modelId="{50ED88B7-3A66-4232-9503-E50023C583B0}">
      <dgm:prSet custT="1"/>
      <dgm:spPr/>
      <dgm:t>
        <a:bodyPr/>
        <a:lstStyle/>
        <a:p>
          <a:pPr>
            <a:lnSpc>
              <a:spcPct val="100000"/>
            </a:lnSpc>
          </a:pPr>
          <a:r>
            <a:rPr lang="en-US" sz="1400" dirty="0"/>
            <a:t>Consider creating more AOAI resources in another region, then implement the </a:t>
          </a:r>
          <a:r>
            <a:rPr lang="en-US" sz="1400" b="1" dirty="0"/>
            <a:t>load balancing </a:t>
          </a:r>
          <a:r>
            <a:rPr lang="en-US" sz="1400" dirty="0"/>
            <a:t>mechanism</a:t>
          </a:r>
        </a:p>
      </dgm:t>
    </dgm:pt>
    <dgm:pt modelId="{D44C4318-0F1A-4BC0-BF1C-F1B3ECE650CF}" type="parTrans" cxnId="{7A82FBDF-C2ED-439B-9486-23921C6C081F}">
      <dgm:prSet/>
      <dgm:spPr/>
      <dgm:t>
        <a:bodyPr/>
        <a:lstStyle/>
        <a:p>
          <a:endParaRPr lang="en-US" sz="2400"/>
        </a:p>
      </dgm:t>
    </dgm:pt>
    <dgm:pt modelId="{CC4F7E91-0378-42E6-ABA8-0CB55BBD4505}" type="sibTrans" cxnId="{7A82FBDF-C2ED-439B-9486-23921C6C081F}">
      <dgm:prSet/>
      <dgm:spPr/>
      <dgm:t>
        <a:bodyPr/>
        <a:lstStyle/>
        <a:p>
          <a:endParaRPr lang="en-US" sz="2400"/>
        </a:p>
      </dgm:t>
    </dgm:pt>
    <dgm:pt modelId="{3668C937-DBDD-4B31-B92E-9E06181E17FD}">
      <dgm:prSet custT="1"/>
      <dgm:spPr/>
      <dgm:t>
        <a:bodyPr/>
        <a:lstStyle/>
        <a:p>
          <a:pPr>
            <a:lnSpc>
              <a:spcPct val="100000"/>
            </a:lnSpc>
          </a:pPr>
          <a:r>
            <a:rPr lang="en-US" sz="1400" dirty="0"/>
            <a:t>Consider deploying </a:t>
          </a:r>
          <a:r>
            <a:rPr lang="en-US" sz="1400" b="1" dirty="0"/>
            <a:t>PTU</a:t>
          </a:r>
          <a:r>
            <a:rPr lang="en-US" sz="1400" dirty="0"/>
            <a:t>, especially for Production workload that requires low latency</a:t>
          </a:r>
        </a:p>
      </dgm:t>
    </dgm:pt>
    <dgm:pt modelId="{A0262089-84B1-4F03-8384-1F59BCBE0C1A}" type="parTrans" cxnId="{12DA0DBE-3D63-488C-8B5B-D7E056F68608}">
      <dgm:prSet/>
      <dgm:spPr/>
      <dgm:t>
        <a:bodyPr/>
        <a:lstStyle/>
        <a:p>
          <a:endParaRPr lang="en-US" sz="2400"/>
        </a:p>
      </dgm:t>
    </dgm:pt>
    <dgm:pt modelId="{599238A2-AA3F-4C10-BC03-094D7A1F35AB}" type="sibTrans" cxnId="{12DA0DBE-3D63-488C-8B5B-D7E056F68608}">
      <dgm:prSet/>
      <dgm:spPr/>
      <dgm:t>
        <a:bodyPr/>
        <a:lstStyle/>
        <a:p>
          <a:endParaRPr lang="en-US" sz="2400"/>
        </a:p>
      </dgm:t>
    </dgm:pt>
    <dgm:pt modelId="{3DCCD0A5-F2F0-4D10-ACD1-CC602C275C5B}" type="pres">
      <dgm:prSet presAssocID="{38DF2375-BF48-420E-80F1-2E35C10BAA14}" presName="root" presStyleCnt="0">
        <dgm:presLayoutVars>
          <dgm:dir/>
          <dgm:resizeHandles val="exact"/>
        </dgm:presLayoutVars>
      </dgm:prSet>
      <dgm:spPr/>
    </dgm:pt>
    <dgm:pt modelId="{DABE6421-1067-49CF-9806-A836A204BC8E}" type="pres">
      <dgm:prSet presAssocID="{F88894D7-2AF5-4997-BA2F-A1AF41DF62D2}" presName="compNode" presStyleCnt="0"/>
      <dgm:spPr/>
    </dgm:pt>
    <dgm:pt modelId="{55377D03-1F71-4310-AD15-FFB963D592FC}" type="pres">
      <dgm:prSet presAssocID="{F88894D7-2AF5-4997-BA2F-A1AF41DF62D2}" presName="iconRect" presStyleLbl="node1" presStyleIdx="0" presStyleCnt="7"/>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Gears"/>
        </a:ext>
      </dgm:extLst>
    </dgm:pt>
    <dgm:pt modelId="{8178C27D-17C2-47A3-B875-96B4E23DBA7A}" type="pres">
      <dgm:prSet presAssocID="{F88894D7-2AF5-4997-BA2F-A1AF41DF62D2}" presName="spaceRect" presStyleCnt="0"/>
      <dgm:spPr/>
    </dgm:pt>
    <dgm:pt modelId="{44A0588D-34AC-412B-89E7-3EA6C5E3669A}" type="pres">
      <dgm:prSet presAssocID="{F88894D7-2AF5-4997-BA2F-A1AF41DF62D2}" presName="textRect" presStyleLbl="revTx" presStyleIdx="0" presStyleCnt="7">
        <dgm:presLayoutVars>
          <dgm:chMax val="1"/>
          <dgm:chPref val="1"/>
        </dgm:presLayoutVars>
      </dgm:prSet>
      <dgm:spPr/>
    </dgm:pt>
    <dgm:pt modelId="{C7362DAF-4993-40B5-81F4-91BFCABBE69B}" type="pres">
      <dgm:prSet presAssocID="{3EC2401B-F55F-4C52-B836-33C9A9819931}" presName="sibTrans" presStyleCnt="0"/>
      <dgm:spPr/>
    </dgm:pt>
    <dgm:pt modelId="{A559FED7-6A6F-4E2A-854E-601378270217}" type="pres">
      <dgm:prSet presAssocID="{BC63F3C8-0769-4A25-B93C-B5A8D1F02D3F}" presName="compNode" presStyleCnt="0"/>
      <dgm:spPr/>
    </dgm:pt>
    <dgm:pt modelId="{B4B2463A-AD04-4196-B9B6-31573516A16A}" type="pres">
      <dgm:prSet presAssocID="{BC63F3C8-0769-4A25-B93C-B5A8D1F02D3F}" presName="iconRect" presStyleLbl="node1" presStyleIdx="1" presStyleCnt="7"/>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Speed Bump"/>
        </a:ext>
      </dgm:extLst>
    </dgm:pt>
    <dgm:pt modelId="{9382E9AC-5BC3-410D-A037-BABB070C35FC}" type="pres">
      <dgm:prSet presAssocID="{BC63F3C8-0769-4A25-B93C-B5A8D1F02D3F}" presName="spaceRect" presStyleCnt="0"/>
      <dgm:spPr/>
    </dgm:pt>
    <dgm:pt modelId="{5EC5AB3D-0B04-43C2-BFF0-6ECA98103CFE}" type="pres">
      <dgm:prSet presAssocID="{BC63F3C8-0769-4A25-B93C-B5A8D1F02D3F}" presName="textRect" presStyleLbl="revTx" presStyleIdx="1" presStyleCnt="7">
        <dgm:presLayoutVars>
          <dgm:chMax val="1"/>
          <dgm:chPref val="1"/>
        </dgm:presLayoutVars>
      </dgm:prSet>
      <dgm:spPr/>
    </dgm:pt>
    <dgm:pt modelId="{7DC5EF9F-70A9-4CEC-870B-405CBEB9A234}" type="pres">
      <dgm:prSet presAssocID="{EEEF4C69-5A91-4AFB-BCBC-821D130C5131}" presName="sibTrans" presStyleCnt="0"/>
      <dgm:spPr/>
    </dgm:pt>
    <dgm:pt modelId="{03FF7989-8536-4ACF-A8B8-0386D2C9F5D8}" type="pres">
      <dgm:prSet presAssocID="{71E08D71-AD25-4E09-B1FC-E872B4D73555}" presName="compNode" presStyleCnt="0"/>
      <dgm:spPr/>
    </dgm:pt>
    <dgm:pt modelId="{909180CF-9866-4B60-B340-DA8C21DB2D21}" type="pres">
      <dgm:prSet presAssocID="{71E08D71-AD25-4E09-B1FC-E872B4D73555}" presName="iconRect" presStyleLbl="node1" presStyleIdx="2" presStyleCnt="7"/>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Loading"/>
        </a:ext>
      </dgm:extLst>
    </dgm:pt>
    <dgm:pt modelId="{48F74F39-A00F-4590-A7AB-433721F1A4DA}" type="pres">
      <dgm:prSet presAssocID="{71E08D71-AD25-4E09-B1FC-E872B4D73555}" presName="spaceRect" presStyleCnt="0"/>
      <dgm:spPr/>
    </dgm:pt>
    <dgm:pt modelId="{2078E602-8BA0-44CF-A4E4-0C0688B62F5E}" type="pres">
      <dgm:prSet presAssocID="{71E08D71-AD25-4E09-B1FC-E872B4D73555}" presName="textRect" presStyleLbl="revTx" presStyleIdx="2" presStyleCnt="7">
        <dgm:presLayoutVars>
          <dgm:chMax val="1"/>
          <dgm:chPref val="1"/>
        </dgm:presLayoutVars>
      </dgm:prSet>
      <dgm:spPr/>
    </dgm:pt>
    <dgm:pt modelId="{5C2D7C78-9570-4B4C-9802-0F7195E46746}" type="pres">
      <dgm:prSet presAssocID="{56B99728-3FFD-4423-A7D7-95AB5952EAAC}" presName="sibTrans" presStyleCnt="0"/>
      <dgm:spPr/>
    </dgm:pt>
    <dgm:pt modelId="{76EAB368-1FE3-4DE2-9579-F828FF745FA0}" type="pres">
      <dgm:prSet presAssocID="{E5B3155A-4865-4DD9-BEE4-1769C39B8CB9}" presName="compNode" presStyleCnt="0"/>
      <dgm:spPr/>
    </dgm:pt>
    <dgm:pt modelId="{89A43FC9-82D4-4DEA-8E0A-4E6507C9DEDC}" type="pres">
      <dgm:prSet presAssocID="{E5B3155A-4865-4DD9-BEE4-1769C39B8CB9}" presName="iconRect" presStyleLbl="node1" presStyleIdx="3" presStyleCnt="7"/>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Yuan"/>
        </a:ext>
      </dgm:extLst>
    </dgm:pt>
    <dgm:pt modelId="{206DF66E-2F4D-4EAD-B68A-FA2973F103A4}" type="pres">
      <dgm:prSet presAssocID="{E5B3155A-4865-4DD9-BEE4-1769C39B8CB9}" presName="spaceRect" presStyleCnt="0"/>
      <dgm:spPr/>
    </dgm:pt>
    <dgm:pt modelId="{1DAD33C2-1F68-4445-8AB2-321FD813CE93}" type="pres">
      <dgm:prSet presAssocID="{E5B3155A-4865-4DD9-BEE4-1769C39B8CB9}" presName="textRect" presStyleLbl="revTx" presStyleIdx="3" presStyleCnt="7">
        <dgm:presLayoutVars>
          <dgm:chMax val="1"/>
          <dgm:chPref val="1"/>
        </dgm:presLayoutVars>
      </dgm:prSet>
      <dgm:spPr/>
    </dgm:pt>
    <dgm:pt modelId="{2B824414-826A-43A5-A6A3-71CC16764822}" type="pres">
      <dgm:prSet presAssocID="{158DE6D4-E38F-4061-9786-CD571525B5C7}" presName="sibTrans" presStyleCnt="0"/>
      <dgm:spPr/>
    </dgm:pt>
    <dgm:pt modelId="{F363B2FB-E4CA-4CDB-B088-03195820FAAC}" type="pres">
      <dgm:prSet presAssocID="{FC1BF08F-2662-4D52-8D72-A9FC8B0E91D9}" presName="compNode" presStyleCnt="0"/>
      <dgm:spPr/>
    </dgm:pt>
    <dgm:pt modelId="{3BA65ABB-F9DF-4CF0-BA38-5B4FFE5C4874}" type="pres">
      <dgm:prSet presAssocID="{FC1BF08F-2662-4D52-8D72-A9FC8B0E91D9}" presName="iconRect" presStyleLbl="node1" presStyleIdx="4" presStyleCnt="7"/>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Upward trend"/>
        </a:ext>
      </dgm:extLst>
    </dgm:pt>
    <dgm:pt modelId="{514009B3-245D-4522-A063-0316425D1630}" type="pres">
      <dgm:prSet presAssocID="{FC1BF08F-2662-4D52-8D72-A9FC8B0E91D9}" presName="spaceRect" presStyleCnt="0"/>
      <dgm:spPr/>
    </dgm:pt>
    <dgm:pt modelId="{888FD8AF-4980-462D-B5D9-6307603C0D65}" type="pres">
      <dgm:prSet presAssocID="{FC1BF08F-2662-4D52-8D72-A9FC8B0E91D9}" presName="textRect" presStyleLbl="revTx" presStyleIdx="4" presStyleCnt="7">
        <dgm:presLayoutVars>
          <dgm:chMax val="1"/>
          <dgm:chPref val="1"/>
        </dgm:presLayoutVars>
      </dgm:prSet>
      <dgm:spPr/>
    </dgm:pt>
    <dgm:pt modelId="{6E67F763-D1CE-48DC-8325-8A6A8FC8753E}" type="pres">
      <dgm:prSet presAssocID="{906F822E-D391-4A31-B06A-2488E4AD4F3E}" presName="sibTrans" presStyleCnt="0"/>
      <dgm:spPr/>
    </dgm:pt>
    <dgm:pt modelId="{249824F2-26EC-44D6-9270-FFC84E0DAB43}" type="pres">
      <dgm:prSet presAssocID="{50ED88B7-3A66-4232-9503-E50023C583B0}" presName="compNode" presStyleCnt="0"/>
      <dgm:spPr/>
    </dgm:pt>
    <dgm:pt modelId="{0353C5B7-E6E5-40DE-B8FE-5BCE23D064BE}" type="pres">
      <dgm:prSet presAssocID="{50ED88B7-3A66-4232-9503-E50023C583B0}" presName="iconRect" presStyleLbl="node1" presStyleIdx="5" presStyleCnt="7"/>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dgm:spPr>
      <dgm:extLst>
        <a:ext uri="{E40237B7-FDA0-4F09-8148-C483321AD2D9}">
          <dgm14:cNvPr xmlns:dgm14="http://schemas.microsoft.com/office/drawing/2010/diagram" id="0" name="" descr="Branching Diagram"/>
        </a:ext>
      </dgm:extLst>
    </dgm:pt>
    <dgm:pt modelId="{C6E99494-0227-448D-A20D-D98D3945CD60}" type="pres">
      <dgm:prSet presAssocID="{50ED88B7-3A66-4232-9503-E50023C583B0}" presName="spaceRect" presStyleCnt="0"/>
      <dgm:spPr/>
    </dgm:pt>
    <dgm:pt modelId="{01F83F17-415C-4115-A5EA-B12AE15A620F}" type="pres">
      <dgm:prSet presAssocID="{50ED88B7-3A66-4232-9503-E50023C583B0}" presName="textRect" presStyleLbl="revTx" presStyleIdx="5" presStyleCnt="7">
        <dgm:presLayoutVars>
          <dgm:chMax val="1"/>
          <dgm:chPref val="1"/>
        </dgm:presLayoutVars>
      </dgm:prSet>
      <dgm:spPr/>
    </dgm:pt>
    <dgm:pt modelId="{FA0AB34C-C8A9-4EF5-BE21-B08BD1A3D812}" type="pres">
      <dgm:prSet presAssocID="{CC4F7E91-0378-42E6-ABA8-0CB55BBD4505}" presName="sibTrans" presStyleCnt="0"/>
      <dgm:spPr/>
    </dgm:pt>
    <dgm:pt modelId="{8A56631C-0229-4212-AA1B-7AE481E72868}" type="pres">
      <dgm:prSet presAssocID="{3668C937-DBDD-4B31-B92E-9E06181E17FD}" presName="compNode" presStyleCnt="0"/>
      <dgm:spPr/>
    </dgm:pt>
    <dgm:pt modelId="{107B7DC6-739E-4C51-8C27-D120C408915A}" type="pres">
      <dgm:prSet presAssocID="{3668C937-DBDD-4B31-B92E-9E06181E17FD}" presName="iconRect" presStyleLbl="node1" presStyleIdx="6" presStyleCnt="7"/>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dgm:spPr>
      <dgm:extLst>
        <a:ext uri="{E40237B7-FDA0-4F09-8148-C483321AD2D9}">
          <dgm14:cNvPr xmlns:dgm14="http://schemas.microsoft.com/office/drawing/2010/diagram" id="0" name="" descr="Stopwatch"/>
        </a:ext>
      </dgm:extLst>
    </dgm:pt>
    <dgm:pt modelId="{A87F8263-B0CC-43AD-840A-13D9A9CE99CD}" type="pres">
      <dgm:prSet presAssocID="{3668C937-DBDD-4B31-B92E-9E06181E17FD}" presName="spaceRect" presStyleCnt="0"/>
      <dgm:spPr/>
    </dgm:pt>
    <dgm:pt modelId="{1E98DDC6-E4D2-4C72-9CA7-5FD87CB82478}" type="pres">
      <dgm:prSet presAssocID="{3668C937-DBDD-4B31-B92E-9E06181E17FD}" presName="textRect" presStyleLbl="revTx" presStyleIdx="6" presStyleCnt="7">
        <dgm:presLayoutVars>
          <dgm:chMax val="1"/>
          <dgm:chPref val="1"/>
        </dgm:presLayoutVars>
      </dgm:prSet>
      <dgm:spPr/>
    </dgm:pt>
  </dgm:ptLst>
  <dgm:cxnLst>
    <dgm:cxn modelId="{110D9304-CC8D-49C4-9EAD-0D477A0770FB}" srcId="{38DF2375-BF48-420E-80F1-2E35C10BAA14}" destId="{71E08D71-AD25-4E09-B1FC-E872B4D73555}" srcOrd="2" destOrd="0" parTransId="{D0ED57FE-9D29-49B5-924C-BF72D8C5FB04}" sibTransId="{56B99728-3FFD-4423-A7D7-95AB5952EAAC}"/>
    <dgm:cxn modelId="{E8DFEF16-4925-4E0A-BFA0-22C431965503}" srcId="{38DF2375-BF48-420E-80F1-2E35C10BAA14}" destId="{FC1BF08F-2662-4D52-8D72-A9FC8B0E91D9}" srcOrd="4" destOrd="0" parTransId="{0253785B-224D-4894-9ACA-E47232B122D0}" sibTransId="{906F822E-D391-4A31-B06A-2488E4AD4F3E}"/>
    <dgm:cxn modelId="{9A6C8A1D-1057-4F06-B2BF-83F009270B70}" srcId="{38DF2375-BF48-420E-80F1-2E35C10BAA14}" destId="{E5B3155A-4865-4DD9-BEE4-1769C39B8CB9}" srcOrd="3" destOrd="0" parTransId="{4476507C-5424-4C9E-B37F-6562A706592A}" sibTransId="{158DE6D4-E38F-4061-9786-CD571525B5C7}"/>
    <dgm:cxn modelId="{BCAA3222-BB8F-4AE4-A3B9-C69B1B951192}" type="presOf" srcId="{50ED88B7-3A66-4232-9503-E50023C583B0}" destId="{01F83F17-415C-4115-A5EA-B12AE15A620F}" srcOrd="0" destOrd="0" presId="urn:microsoft.com/office/officeart/2018/2/layout/IconLabelList"/>
    <dgm:cxn modelId="{88FBAE3A-4E4B-4637-9214-E35AE7FD92C1}" type="presOf" srcId="{F88894D7-2AF5-4997-BA2F-A1AF41DF62D2}" destId="{44A0588D-34AC-412B-89E7-3EA6C5E3669A}" srcOrd="0" destOrd="0" presId="urn:microsoft.com/office/officeart/2018/2/layout/IconLabelList"/>
    <dgm:cxn modelId="{16BF305F-98F6-4861-89BE-F52D0C3425EE}" type="presOf" srcId="{E5B3155A-4865-4DD9-BEE4-1769C39B8CB9}" destId="{1DAD33C2-1F68-4445-8AB2-321FD813CE93}" srcOrd="0" destOrd="0" presId="urn:microsoft.com/office/officeart/2018/2/layout/IconLabelList"/>
    <dgm:cxn modelId="{18280A6B-2DF5-4EDE-8FEA-A00A8091182C}" type="presOf" srcId="{FC1BF08F-2662-4D52-8D72-A9FC8B0E91D9}" destId="{888FD8AF-4980-462D-B5D9-6307603C0D65}" srcOrd="0" destOrd="0" presId="urn:microsoft.com/office/officeart/2018/2/layout/IconLabelList"/>
    <dgm:cxn modelId="{224ABF84-38E5-490A-91D2-62B2562BE97E}" type="presOf" srcId="{3668C937-DBDD-4B31-B92E-9E06181E17FD}" destId="{1E98DDC6-E4D2-4C72-9CA7-5FD87CB82478}" srcOrd="0" destOrd="0" presId="urn:microsoft.com/office/officeart/2018/2/layout/IconLabelList"/>
    <dgm:cxn modelId="{17BEF097-ADEA-4330-BF22-0F72CF38D2FE}" type="presOf" srcId="{71E08D71-AD25-4E09-B1FC-E872B4D73555}" destId="{2078E602-8BA0-44CF-A4E4-0C0688B62F5E}" srcOrd="0" destOrd="0" presId="urn:microsoft.com/office/officeart/2018/2/layout/IconLabelList"/>
    <dgm:cxn modelId="{12DA0DBE-3D63-488C-8B5B-D7E056F68608}" srcId="{38DF2375-BF48-420E-80F1-2E35C10BAA14}" destId="{3668C937-DBDD-4B31-B92E-9E06181E17FD}" srcOrd="6" destOrd="0" parTransId="{A0262089-84B1-4F03-8384-1F59BCBE0C1A}" sibTransId="{599238A2-AA3F-4C10-BC03-094D7A1F35AB}"/>
    <dgm:cxn modelId="{6D7CE2C8-CA7B-4C6E-9716-17977030BCBB}" type="presOf" srcId="{38DF2375-BF48-420E-80F1-2E35C10BAA14}" destId="{3DCCD0A5-F2F0-4D10-ACD1-CC602C275C5B}" srcOrd="0" destOrd="0" presId="urn:microsoft.com/office/officeart/2018/2/layout/IconLabelList"/>
    <dgm:cxn modelId="{6C3C11D5-4F9A-4A8C-B6A5-C8D1AC6C9305}" type="presOf" srcId="{BC63F3C8-0769-4A25-B93C-B5A8D1F02D3F}" destId="{5EC5AB3D-0B04-43C2-BFF0-6ECA98103CFE}" srcOrd="0" destOrd="0" presId="urn:microsoft.com/office/officeart/2018/2/layout/IconLabelList"/>
    <dgm:cxn modelId="{7A82FBDF-C2ED-439B-9486-23921C6C081F}" srcId="{38DF2375-BF48-420E-80F1-2E35C10BAA14}" destId="{50ED88B7-3A66-4232-9503-E50023C583B0}" srcOrd="5" destOrd="0" parTransId="{D44C4318-0F1A-4BC0-BF1C-F1B3ECE650CF}" sibTransId="{CC4F7E91-0378-42E6-ABA8-0CB55BBD4505}"/>
    <dgm:cxn modelId="{9F53B2E3-7E94-4B37-9197-6A2E3A303B1E}" srcId="{38DF2375-BF48-420E-80F1-2E35C10BAA14}" destId="{F88894D7-2AF5-4997-BA2F-A1AF41DF62D2}" srcOrd="0" destOrd="0" parTransId="{C5C541FA-182D-42AE-97FC-A885F96FA01E}" sibTransId="{3EC2401B-F55F-4C52-B836-33C9A9819931}"/>
    <dgm:cxn modelId="{2126C1FB-6744-4AEC-8366-2AFFD41A795A}" srcId="{38DF2375-BF48-420E-80F1-2E35C10BAA14}" destId="{BC63F3C8-0769-4A25-B93C-B5A8D1F02D3F}" srcOrd="1" destOrd="0" parTransId="{EE06B431-0F81-45CF-9774-2C9C8B6396E9}" sibTransId="{EEEF4C69-5A91-4AFB-BCBC-821D130C5131}"/>
    <dgm:cxn modelId="{5ACFABF2-2D45-429F-9883-AF472B28442B}" type="presParOf" srcId="{3DCCD0A5-F2F0-4D10-ACD1-CC602C275C5B}" destId="{DABE6421-1067-49CF-9806-A836A204BC8E}" srcOrd="0" destOrd="0" presId="urn:microsoft.com/office/officeart/2018/2/layout/IconLabelList"/>
    <dgm:cxn modelId="{9CEAD8E0-5CC3-405F-AF4E-2051F6CBA033}" type="presParOf" srcId="{DABE6421-1067-49CF-9806-A836A204BC8E}" destId="{55377D03-1F71-4310-AD15-FFB963D592FC}" srcOrd="0" destOrd="0" presId="urn:microsoft.com/office/officeart/2018/2/layout/IconLabelList"/>
    <dgm:cxn modelId="{99E0FEE4-7192-4A62-ABD8-1289D45B6F8B}" type="presParOf" srcId="{DABE6421-1067-49CF-9806-A836A204BC8E}" destId="{8178C27D-17C2-47A3-B875-96B4E23DBA7A}" srcOrd="1" destOrd="0" presId="urn:microsoft.com/office/officeart/2018/2/layout/IconLabelList"/>
    <dgm:cxn modelId="{6075A817-DA08-4C8E-AB8A-A639FD642530}" type="presParOf" srcId="{DABE6421-1067-49CF-9806-A836A204BC8E}" destId="{44A0588D-34AC-412B-89E7-3EA6C5E3669A}" srcOrd="2" destOrd="0" presId="urn:microsoft.com/office/officeart/2018/2/layout/IconLabelList"/>
    <dgm:cxn modelId="{32F73953-052D-4363-B36A-30CD3C3CDEB3}" type="presParOf" srcId="{3DCCD0A5-F2F0-4D10-ACD1-CC602C275C5B}" destId="{C7362DAF-4993-40B5-81F4-91BFCABBE69B}" srcOrd="1" destOrd="0" presId="urn:microsoft.com/office/officeart/2018/2/layout/IconLabelList"/>
    <dgm:cxn modelId="{E280B174-3EAC-4DAA-BAA2-2488D69F5936}" type="presParOf" srcId="{3DCCD0A5-F2F0-4D10-ACD1-CC602C275C5B}" destId="{A559FED7-6A6F-4E2A-854E-601378270217}" srcOrd="2" destOrd="0" presId="urn:microsoft.com/office/officeart/2018/2/layout/IconLabelList"/>
    <dgm:cxn modelId="{8E71433D-F25E-42A3-8FBD-956F586E0E23}" type="presParOf" srcId="{A559FED7-6A6F-4E2A-854E-601378270217}" destId="{B4B2463A-AD04-4196-B9B6-31573516A16A}" srcOrd="0" destOrd="0" presId="urn:microsoft.com/office/officeart/2018/2/layout/IconLabelList"/>
    <dgm:cxn modelId="{8B85CC29-3CE2-4044-8EF8-3DDEF7AEEAAA}" type="presParOf" srcId="{A559FED7-6A6F-4E2A-854E-601378270217}" destId="{9382E9AC-5BC3-410D-A037-BABB070C35FC}" srcOrd="1" destOrd="0" presId="urn:microsoft.com/office/officeart/2018/2/layout/IconLabelList"/>
    <dgm:cxn modelId="{53E2DBA9-A194-44CC-A716-4C58D530A15E}" type="presParOf" srcId="{A559FED7-6A6F-4E2A-854E-601378270217}" destId="{5EC5AB3D-0B04-43C2-BFF0-6ECA98103CFE}" srcOrd="2" destOrd="0" presId="urn:microsoft.com/office/officeart/2018/2/layout/IconLabelList"/>
    <dgm:cxn modelId="{83949E31-740A-4129-92D3-5C55048E0ACD}" type="presParOf" srcId="{3DCCD0A5-F2F0-4D10-ACD1-CC602C275C5B}" destId="{7DC5EF9F-70A9-4CEC-870B-405CBEB9A234}" srcOrd="3" destOrd="0" presId="urn:microsoft.com/office/officeart/2018/2/layout/IconLabelList"/>
    <dgm:cxn modelId="{1F30AB96-163A-4D03-B423-49216CF5DFA3}" type="presParOf" srcId="{3DCCD0A5-F2F0-4D10-ACD1-CC602C275C5B}" destId="{03FF7989-8536-4ACF-A8B8-0386D2C9F5D8}" srcOrd="4" destOrd="0" presId="urn:microsoft.com/office/officeart/2018/2/layout/IconLabelList"/>
    <dgm:cxn modelId="{516FA096-CB7C-4664-A6AC-62958B17420D}" type="presParOf" srcId="{03FF7989-8536-4ACF-A8B8-0386D2C9F5D8}" destId="{909180CF-9866-4B60-B340-DA8C21DB2D21}" srcOrd="0" destOrd="0" presId="urn:microsoft.com/office/officeart/2018/2/layout/IconLabelList"/>
    <dgm:cxn modelId="{C32CC105-E1CD-4E9D-9F59-11B63DBEA0DF}" type="presParOf" srcId="{03FF7989-8536-4ACF-A8B8-0386D2C9F5D8}" destId="{48F74F39-A00F-4590-A7AB-433721F1A4DA}" srcOrd="1" destOrd="0" presId="urn:microsoft.com/office/officeart/2018/2/layout/IconLabelList"/>
    <dgm:cxn modelId="{C4E381C7-1D7C-48A6-A646-E738734F432C}" type="presParOf" srcId="{03FF7989-8536-4ACF-A8B8-0386D2C9F5D8}" destId="{2078E602-8BA0-44CF-A4E4-0C0688B62F5E}" srcOrd="2" destOrd="0" presId="urn:microsoft.com/office/officeart/2018/2/layout/IconLabelList"/>
    <dgm:cxn modelId="{AA185885-2EBB-46FE-A776-190058DFF445}" type="presParOf" srcId="{3DCCD0A5-F2F0-4D10-ACD1-CC602C275C5B}" destId="{5C2D7C78-9570-4B4C-9802-0F7195E46746}" srcOrd="5" destOrd="0" presId="urn:microsoft.com/office/officeart/2018/2/layout/IconLabelList"/>
    <dgm:cxn modelId="{F8263EF1-0783-4153-AB20-7261AD1AF030}" type="presParOf" srcId="{3DCCD0A5-F2F0-4D10-ACD1-CC602C275C5B}" destId="{76EAB368-1FE3-4DE2-9579-F828FF745FA0}" srcOrd="6" destOrd="0" presId="urn:microsoft.com/office/officeart/2018/2/layout/IconLabelList"/>
    <dgm:cxn modelId="{211C904E-C62E-44B9-914B-F39DD776EDDC}" type="presParOf" srcId="{76EAB368-1FE3-4DE2-9579-F828FF745FA0}" destId="{89A43FC9-82D4-4DEA-8E0A-4E6507C9DEDC}" srcOrd="0" destOrd="0" presId="urn:microsoft.com/office/officeart/2018/2/layout/IconLabelList"/>
    <dgm:cxn modelId="{C24783E5-AD2E-4CBA-991D-72C49482D4A3}" type="presParOf" srcId="{76EAB368-1FE3-4DE2-9579-F828FF745FA0}" destId="{206DF66E-2F4D-4EAD-B68A-FA2973F103A4}" srcOrd="1" destOrd="0" presId="urn:microsoft.com/office/officeart/2018/2/layout/IconLabelList"/>
    <dgm:cxn modelId="{0A1E421F-9A9E-4C19-B762-C6ABAF807531}" type="presParOf" srcId="{76EAB368-1FE3-4DE2-9579-F828FF745FA0}" destId="{1DAD33C2-1F68-4445-8AB2-321FD813CE93}" srcOrd="2" destOrd="0" presId="urn:microsoft.com/office/officeart/2018/2/layout/IconLabelList"/>
    <dgm:cxn modelId="{C2423159-232E-484A-B500-9832F6E8BAFF}" type="presParOf" srcId="{3DCCD0A5-F2F0-4D10-ACD1-CC602C275C5B}" destId="{2B824414-826A-43A5-A6A3-71CC16764822}" srcOrd="7" destOrd="0" presId="urn:microsoft.com/office/officeart/2018/2/layout/IconLabelList"/>
    <dgm:cxn modelId="{50F842A3-B041-48E9-B5EE-757236863BD1}" type="presParOf" srcId="{3DCCD0A5-F2F0-4D10-ACD1-CC602C275C5B}" destId="{F363B2FB-E4CA-4CDB-B088-03195820FAAC}" srcOrd="8" destOrd="0" presId="urn:microsoft.com/office/officeart/2018/2/layout/IconLabelList"/>
    <dgm:cxn modelId="{7D143D11-FB60-4D6E-834B-DE38FBFA89CF}" type="presParOf" srcId="{F363B2FB-E4CA-4CDB-B088-03195820FAAC}" destId="{3BA65ABB-F9DF-4CF0-BA38-5B4FFE5C4874}" srcOrd="0" destOrd="0" presId="urn:microsoft.com/office/officeart/2018/2/layout/IconLabelList"/>
    <dgm:cxn modelId="{61B03281-57CD-458D-A56A-BA21702A2926}" type="presParOf" srcId="{F363B2FB-E4CA-4CDB-B088-03195820FAAC}" destId="{514009B3-245D-4522-A063-0316425D1630}" srcOrd="1" destOrd="0" presId="urn:microsoft.com/office/officeart/2018/2/layout/IconLabelList"/>
    <dgm:cxn modelId="{86627937-8B5F-4304-A40E-37DDDFF9BE1F}" type="presParOf" srcId="{F363B2FB-E4CA-4CDB-B088-03195820FAAC}" destId="{888FD8AF-4980-462D-B5D9-6307603C0D65}" srcOrd="2" destOrd="0" presId="urn:microsoft.com/office/officeart/2018/2/layout/IconLabelList"/>
    <dgm:cxn modelId="{DB99AA4B-64B9-412F-AA05-4CF8BEFEBA55}" type="presParOf" srcId="{3DCCD0A5-F2F0-4D10-ACD1-CC602C275C5B}" destId="{6E67F763-D1CE-48DC-8325-8A6A8FC8753E}" srcOrd="9" destOrd="0" presId="urn:microsoft.com/office/officeart/2018/2/layout/IconLabelList"/>
    <dgm:cxn modelId="{89D6674A-EA3E-4F84-90D6-BFE63ED11FFD}" type="presParOf" srcId="{3DCCD0A5-F2F0-4D10-ACD1-CC602C275C5B}" destId="{249824F2-26EC-44D6-9270-FFC84E0DAB43}" srcOrd="10" destOrd="0" presId="urn:microsoft.com/office/officeart/2018/2/layout/IconLabelList"/>
    <dgm:cxn modelId="{DE077D4D-E7BF-4567-A2FC-7E5D04A38CEB}" type="presParOf" srcId="{249824F2-26EC-44D6-9270-FFC84E0DAB43}" destId="{0353C5B7-E6E5-40DE-B8FE-5BCE23D064BE}" srcOrd="0" destOrd="0" presId="urn:microsoft.com/office/officeart/2018/2/layout/IconLabelList"/>
    <dgm:cxn modelId="{5FCBF15C-64C2-4FE7-86DF-BE242C72F98D}" type="presParOf" srcId="{249824F2-26EC-44D6-9270-FFC84E0DAB43}" destId="{C6E99494-0227-448D-A20D-D98D3945CD60}" srcOrd="1" destOrd="0" presId="urn:microsoft.com/office/officeart/2018/2/layout/IconLabelList"/>
    <dgm:cxn modelId="{E1475EB6-05CE-4077-900F-343AA8553146}" type="presParOf" srcId="{249824F2-26EC-44D6-9270-FFC84E0DAB43}" destId="{01F83F17-415C-4115-A5EA-B12AE15A620F}" srcOrd="2" destOrd="0" presId="urn:microsoft.com/office/officeart/2018/2/layout/IconLabelList"/>
    <dgm:cxn modelId="{87095D81-2E46-4215-AC0B-4CC167E41017}" type="presParOf" srcId="{3DCCD0A5-F2F0-4D10-ACD1-CC602C275C5B}" destId="{FA0AB34C-C8A9-4EF5-BE21-B08BD1A3D812}" srcOrd="11" destOrd="0" presId="urn:microsoft.com/office/officeart/2018/2/layout/IconLabelList"/>
    <dgm:cxn modelId="{11E57721-D041-49CC-A67B-229EE923668C}" type="presParOf" srcId="{3DCCD0A5-F2F0-4D10-ACD1-CC602C275C5B}" destId="{8A56631C-0229-4212-AA1B-7AE481E72868}" srcOrd="12" destOrd="0" presId="urn:microsoft.com/office/officeart/2018/2/layout/IconLabelList"/>
    <dgm:cxn modelId="{DE26CA9F-4137-4551-BE2F-528DC0A49207}" type="presParOf" srcId="{8A56631C-0229-4212-AA1B-7AE481E72868}" destId="{107B7DC6-739E-4C51-8C27-D120C408915A}" srcOrd="0" destOrd="0" presId="urn:microsoft.com/office/officeart/2018/2/layout/IconLabelList"/>
    <dgm:cxn modelId="{883000C3-A455-4973-9D94-94E651ACFFB8}" type="presParOf" srcId="{8A56631C-0229-4212-AA1B-7AE481E72868}" destId="{A87F8263-B0CC-43AD-840A-13D9A9CE99CD}" srcOrd="1" destOrd="0" presId="urn:microsoft.com/office/officeart/2018/2/layout/IconLabelList"/>
    <dgm:cxn modelId="{D0DB9044-900C-426F-88A1-90B2455E4543}" type="presParOf" srcId="{8A56631C-0229-4212-AA1B-7AE481E72868}" destId="{1E98DDC6-E4D2-4C72-9CA7-5FD87CB8247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08A3F0-A9E2-4E64-B476-05FB925843A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ACF93F9-01E6-4EFF-943F-576A49345725}">
      <dgm:prSet custT="1"/>
      <dgm:spPr/>
      <dgm:t>
        <a:bodyPr/>
        <a:lstStyle/>
        <a:p>
          <a:pPr>
            <a:lnSpc>
              <a:spcPct val="100000"/>
            </a:lnSpc>
          </a:pPr>
          <a:r>
            <a:rPr lang="en-GB" sz="1600"/>
            <a:t>Architecture patterns, e.g resiliency, retry, to ensure the agent performs well</a:t>
          </a:r>
          <a:endParaRPr lang="en-US" sz="1600"/>
        </a:p>
      </dgm:t>
    </dgm:pt>
    <dgm:pt modelId="{C71961EA-EABC-4C37-96FF-1041AF1FA10E}" type="parTrans" cxnId="{6DE33414-5C9B-49FF-A55D-8759D4FCD3B2}">
      <dgm:prSet/>
      <dgm:spPr/>
      <dgm:t>
        <a:bodyPr/>
        <a:lstStyle/>
        <a:p>
          <a:endParaRPr lang="en-US" sz="1600"/>
        </a:p>
      </dgm:t>
    </dgm:pt>
    <dgm:pt modelId="{86B1CBE0-C239-4F53-ACF6-7A5C64DC153A}" type="sibTrans" cxnId="{6DE33414-5C9B-49FF-A55D-8759D4FCD3B2}">
      <dgm:prSet/>
      <dgm:spPr/>
      <dgm:t>
        <a:bodyPr/>
        <a:lstStyle/>
        <a:p>
          <a:endParaRPr lang="en-US" sz="1600"/>
        </a:p>
      </dgm:t>
    </dgm:pt>
    <dgm:pt modelId="{B5821CBA-8FB3-41A8-92BE-DFED2CF0CFF1}">
      <dgm:prSet custT="1"/>
      <dgm:spPr/>
      <dgm:t>
        <a:bodyPr/>
        <a:lstStyle/>
        <a:p>
          <a:pPr>
            <a:lnSpc>
              <a:spcPct val="100000"/>
            </a:lnSpc>
          </a:pPr>
          <a:r>
            <a:rPr lang="en-GB" sz="1600" dirty="0"/>
            <a:t>Search</a:t>
          </a:r>
        </a:p>
        <a:p>
          <a:pPr>
            <a:lnSpc>
              <a:spcPct val="100000"/>
            </a:lnSpc>
          </a:pPr>
          <a:r>
            <a:rPr lang="en-GB" sz="1600" dirty="0" err="1"/>
            <a:t>SearchIndex</a:t>
          </a:r>
          <a:r>
            <a:rPr lang="en-GB" sz="1600" dirty="0"/>
            <a:t>, vector stores, comparison approaches</a:t>
          </a:r>
          <a:endParaRPr lang="en-US" sz="1600" dirty="0"/>
        </a:p>
      </dgm:t>
    </dgm:pt>
    <dgm:pt modelId="{E698C407-DE0F-4EEC-87D7-37EF07215CA6}" type="parTrans" cxnId="{286C6BB9-709D-4F0D-BD6F-BB255F7EA736}">
      <dgm:prSet/>
      <dgm:spPr/>
      <dgm:t>
        <a:bodyPr/>
        <a:lstStyle/>
        <a:p>
          <a:endParaRPr lang="en-US" sz="1600"/>
        </a:p>
      </dgm:t>
    </dgm:pt>
    <dgm:pt modelId="{EA5FA9B6-7A05-424E-AF31-20C80F6AD543}" type="sibTrans" cxnId="{286C6BB9-709D-4F0D-BD6F-BB255F7EA736}">
      <dgm:prSet/>
      <dgm:spPr/>
      <dgm:t>
        <a:bodyPr/>
        <a:lstStyle/>
        <a:p>
          <a:endParaRPr lang="en-US" sz="1600"/>
        </a:p>
      </dgm:t>
    </dgm:pt>
    <dgm:pt modelId="{0BE494B6-51ED-485F-81B6-CBB68F21A384}">
      <dgm:prSet custT="1"/>
      <dgm:spPr/>
      <dgm:t>
        <a:bodyPr/>
        <a:lstStyle/>
        <a:p>
          <a:pPr>
            <a:lnSpc>
              <a:spcPct val="100000"/>
            </a:lnSpc>
          </a:pPr>
          <a:r>
            <a:rPr lang="en-GB" sz="1600"/>
            <a:t>Tools, Functions</a:t>
          </a:r>
          <a:endParaRPr lang="en-US" sz="1600"/>
        </a:p>
      </dgm:t>
    </dgm:pt>
    <dgm:pt modelId="{AE8F1167-944C-4CFE-A41B-D97A10648F11}" type="parTrans" cxnId="{08B2BCE7-9E3A-4528-8F3B-A77690FDABF9}">
      <dgm:prSet/>
      <dgm:spPr/>
      <dgm:t>
        <a:bodyPr/>
        <a:lstStyle/>
        <a:p>
          <a:endParaRPr lang="en-US" sz="1600"/>
        </a:p>
      </dgm:t>
    </dgm:pt>
    <dgm:pt modelId="{9E400FBA-04A5-4620-8333-340D8580FA9D}" type="sibTrans" cxnId="{08B2BCE7-9E3A-4528-8F3B-A77690FDABF9}">
      <dgm:prSet/>
      <dgm:spPr/>
      <dgm:t>
        <a:bodyPr/>
        <a:lstStyle/>
        <a:p>
          <a:endParaRPr lang="en-US" sz="1600"/>
        </a:p>
      </dgm:t>
    </dgm:pt>
    <dgm:pt modelId="{295212EB-766A-4C4D-A5B1-C60D503D4C62}">
      <dgm:prSet custT="1"/>
      <dgm:spPr/>
      <dgm:t>
        <a:bodyPr/>
        <a:lstStyle/>
        <a:p>
          <a:pPr>
            <a:lnSpc>
              <a:spcPct val="100000"/>
            </a:lnSpc>
          </a:pPr>
          <a:r>
            <a:rPr lang="en-GB" sz="1600"/>
            <a:t>RAG</a:t>
          </a:r>
          <a:endParaRPr lang="en-US" sz="1600"/>
        </a:p>
      </dgm:t>
    </dgm:pt>
    <dgm:pt modelId="{F11BD530-7912-4625-BB60-709281067DF9}" type="parTrans" cxnId="{8AABA988-40DD-4001-AE36-FE869FECB767}">
      <dgm:prSet/>
      <dgm:spPr/>
      <dgm:t>
        <a:bodyPr/>
        <a:lstStyle/>
        <a:p>
          <a:endParaRPr lang="en-US" sz="1600"/>
        </a:p>
      </dgm:t>
    </dgm:pt>
    <dgm:pt modelId="{918FA5BB-AFC0-4370-963B-61C7F58DFA6A}" type="sibTrans" cxnId="{8AABA988-40DD-4001-AE36-FE869FECB767}">
      <dgm:prSet/>
      <dgm:spPr/>
      <dgm:t>
        <a:bodyPr/>
        <a:lstStyle/>
        <a:p>
          <a:endParaRPr lang="en-US" sz="1600"/>
        </a:p>
      </dgm:t>
    </dgm:pt>
    <dgm:pt modelId="{DAC14295-A1FD-4544-B621-F3211EDF1526}" type="pres">
      <dgm:prSet presAssocID="{8008A3F0-A9E2-4E64-B476-05FB925843A3}" presName="root" presStyleCnt="0">
        <dgm:presLayoutVars>
          <dgm:dir/>
          <dgm:resizeHandles val="exact"/>
        </dgm:presLayoutVars>
      </dgm:prSet>
      <dgm:spPr/>
    </dgm:pt>
    <dgm:pt modelId="{7E62CB2B-DDD4-4D68-872A-8D23369453FC}" type="pres">
      <dgm:prSet presAssocID="{DACF93F9-01E6-4EFF-943F-576A49345725}" presName="compNode" presStyleCnt="0"/>
      <dgm:spPr/>
    </dgm:pt>
    <dgm:pt modelId="{E13BD102-81E3-47C6-BECD-698FDBE512A9}" type="pres">
      <dgm:prSet presAssocID="{DACF93F9-01E6-4EFF-943F-576A4934572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1C2F100E-671F-4415-9306-CDA72C82F165}" type="pres">
      <dgm:prSet presAssocID="{DACF93F9-01E6-4EFF-943F-576A49345725}" presName="spaceRect" presStyleCnt="0"/>
      <dgm:spPr/>
    </dgm:pt>
    <dgm:pt modelId="{35160CB1-4AC1-4293-A952-70D87D1A4539}" type="pres">
      <dgm:prSet presAssocID="{DACF93F9-01E6-4EFF-943F-576A49345725}" presName="textRect" presStyleLbl="revTx" presStyleIdx="0" presStyleCnt="4">
        <dgm:presLayoutVars>
          <dgm:chMax val="1"/>
          <dgm:chPref val="1"/>
        </dgm:presLayoutVars>
      </dgm:prSet>
      <dgm:spPr/>
    </dgm:pt>
    <dgm:pt modelId="{EC71779A-EAA5-46DF-A096-D997A01E7D2C}" type="pres">
      <dgm:prSet presAssocID="{86B1CBE0-C239-4F53-ACF6-7A5C64DC153A}" presName="sibTrans" presStyleCnt="0"/>
      <dgm:spPr/>
    </dgm:pt>
    <dgm:pt modelId="{FCBEADCF-3A4A-4AB8-B351-4DD336286703}" type="pres">
      <dgm:prSet presAssocID="{B5821CBA-8FB3-41A8-92BE-DFED2CF0CFF1}" presName="compNode" presStyleCnt="0"/>
      <dgm:spPr/>
    </dgm:pt>
    <dgm:pt modelId="{5CDE3DAF-63D9-4450-862F-A6423F1C42A2}" type="pres">
      <dgm:prSet presAssocID="{B5821CBA-8FB3-41A8-92BE-DFED2CF0CFF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noculars"/>
        </a:ext>
      </dgm:extLst>
    </dgm:pt>
    <dgm:pt modelId="{D812EAC1-B90D-41BB-88D7-39FABA31A513}" type="pres">
      <dgm:prSet presAssocID="{B5821CBA-8FB3-41A8-92BE-DFED2CF0CFF1}" presName="spaceRect" presStyleCnt="0"/>
      <dgm:spPr/>
    </dgm:pt>
    <dgm:pt modelId="{C517FD7C-2629-45DA-9185-46028F3B0541}" type="pres">
      <dgm:prSet presAssocID="{B5821CBA-8FB3-41A8-92BE-DFED2CF0CFF1}" presName="textRect" presStyleLbl="revTx" presStyleIdx="1" presStyleCnt="4">
        <dgm:presLayoutVars>
          <dgm:chMax val="1"/>
          <dgm:chPref val="1"/>
        </dgm:presLayoutVars>
      </dgm:prSet>
      <dgm:spPr/>
    </dgm:pt>
    <dgm:pt modelId="{FE647273-374F-473E-93F4-4CB5EA239E0A}" type="pres">
      <dgm:prSet presAssocID="{EA5FA9B6-7A05-424E-AF31-20C80F6AD543}" presName="sibTrans" presStyleCnt="0"/>
      <dgm:spPr/>
    </dgm:pt>
    <dgm:pt modelId="{0324E270-4F50-44CB-A74C-F83E66BBC085}" type="pres">
      <dgm:prSet presAssocID="{0BE494B6-51ED-485F-81B6-CBB68F21A384}" presName="compNode" presStyleCnt="0"/>
      <dgm:spPr/>
    </dgm:pt>
    <dgm:pt modelId="{09B4A709-EE88-4137-B585-1BCA806F878E}" type="pres">
      <dgm:prSet presAssocID="{0BE494B6-51ED-485F-81B6-CBB68F21A38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1F7A10FE-F10A-46E7-B8F8-78EF9B66C939}" type="pres">
      <dgm:prSet presAssocID="{0BE494B6-51ED-485F-81B6-CBB68F21A384}" presName="spaceRect" presStyleCnt="0"/>
      <dgm:spPr/>
    </dgm:pt>
    <dgm:pt modelId="{5C92DA3B-D699-4D05-AADB-DBF494CC2BB9}" type="pres">
      <dgm:prSet presAssocID="{0BE494B6-51ED-485F-81B6-CBB68F21A384}" presName="textRect" presStyleLbl="revTx" presStyleIdx="2" presStyleCnt="4">
        <dgm:presLayoutVars>
          <dgm:chMax val="1"/>
          <dgm:chPref val="1"/>
        </dgm:presLayoutVars>
      </dgm:prSet>
      <dgm:spPr/>
    </dgm:pt>
    <dgm:pt modelId="{3C979C16-0CA6-4045-BF57-28094143A04C}" type="pres">
      <dgm:prSet presAssocID="{9E400FBA-04A5-4620-8333-340D8580FA9D}" presName="sibTrans" presStyleCnt="0"/>
      <dgm:spPr/>
    </dgm:pt>
    <dgm:pt modelId="{B0B17741-BC74-4124-B644-6AEFA888465A}" type="pres">
      <dgm:prSet presAssocID="{295212EB-766A-4C4D-A5B1-C60D503D4C62}" presName="compNode" presStyleCnt="0"/>
      <dgm:spPr/>
    </dgm:pt>
    <dgm:pt modelId="{FAFF5844-9A6E-4F40-9422-E51AF3819BB4}" type="pres">
      <dgm:prSet presAssocID="{295212EB-766A-4C4D-A5B1-C60D503D4C6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aw blade"/>
        </a:ext>
      </dgm:extLst>
    </dgm:pt>
    <dgm:pt modelId="{E9815397-B0E8-43F0-B08F-D0CE1B97D4A0}" type="pres">
      <dgm:prSet presAssocID="{295212EB-766A-4C4D-A5B1-C60D503D4C62}" presName="spaceRect" presStyleCnt="0"/>
      <dgm:spPr/>
    </dgm:pt>
    <dgm:pt modelId="{376C9301-19E2-46C8-A3A5-4996F58A2BEB}" type="pres">
      <dgm:prSet presAssocID="{295212EB-766A-4C4D-A5B1-C60D503D4C62}" presName="textRect" presStyleLbl="revTx" presStyleIdx="3" presStyleCnt="4">
        <dgm:presLayoutVars>
          <dgm:chMax val="1"/>
          <dgm:chPref val="1"/>
        </dgm:presLayoutVars>
      </dgm:prSet>
      <dgm:spPr/>
    </dgm:pt>
  </dgm:ptLst>
  <dgm:cxnLst>
    <dgm:cxn modelId="{C692900E-CFBA-42AA-B538-B80C58DBF0C3}" type="presOf" srcId="{8008A3F0-A9E2-4E64-B476-05FB925843A3}" destId="{DAC14295-A1FD-4544-B621-F3211EDF1526}" srcOrd="0" destOrd="0" presId="urn:microsoft.com/office/officeart/2018/2/layout/IconLabelList"/>
    <dgm:cxn modelId="{6DE33414-5C9B-49FF-A55D-8759D4FCD3B2}" srcId="{8008A3F0-A9E2-4E64-B476-05FB925843A3}" destId="{DACF93F9-01E6-4EFF-943F-576A49345725}" srcOrd="0" destOrd="0" parTransId="{C71961EA-EABC-4C37-96FF-1041AF1FA10E}" sibTransId="{86B1CBE0-C239-4F53-ACF6-7A5C64DC153A}"/>
    <dgm:cxn modelId="{4D76235E-27E4-44B2-9D1E-7A86E3BDE156}" type="presOf" srcId="{DACF93F9-01E6-4EFF-943F-576A49345725}" destId="{35160CB1-4AC1-4293-A952-70D87D1A4539}" srcOrd="0" destOrd="0" presId="urn:microsoft.com/office/officeart/2018/2/layout/IconLabelList"/>
    <dgm:cxn modelId="{B6FABD62-3E68-4B0E-9887-507F457FBF79}" type="presOf" srcId="{295212EB-766A-4C4D-A5B1-C60D503D4C62}" destId="{376C9301-19E2-46C8-A3A5-4996F58A2BEB}" srcOrd="0" destOrd="0" presId="urn:microsoft.com/office/officeart/2018/2/layout/IconLabelList"/>
    <dgm:cxn modelId="{B398DB64-E3C3-4F84-995F-5168FFC042D3}" type="presOf" srcId="{0BE494B6-51ED-485F-81B6-CBB68F21A384}" destId="{5C92DA3B-D699-4D05-AADB-DBF494CC2BB9}" srcOrd="0" destOrd="0" presId="urn:microsoft.com/office/officeart/2018/2/layout/IconLabelList"/>
    <dgm:cxn modelId="{8AABA988-40DD-4001-AE36-FE869FECB767}" srcId="{8008A3F0-A9E2-4E64-B476-05FB925843A3}" destId="{295212EB-766A-4C4D-A5B1-C60D503D4C62}" srcOrd="3" destOrd="0" parTransId="{F11BD530-7912-4625-BB60-709281067DF9}" sibTransId="{918FA5BB-AFC0-4370-963B-61C7F58DFA6A}"/>
    <dgm:cxn modelId="{02442BB5-6BCC-41A8-A3E2-D5FFF7FB9315}" type="presOf" srcId="{B5821CBA-8FB3-41A8-92BE-DFED2CF0CFF1}" destId="{C517FD7C-2629-45DA-9185-46028F3B0541}" srcOrd="0" destOrd="0" presId="urn:microsoft.com/office/officeart/2018/2/layout/IconLabelList"/>
    <dgm:cxn modelId="{286C6BB9-709D-4F0D-BD6F-BB255F7EA736}" srcId="{8008A3F0-A9E2-4E64-B476-05FB925843A3}" destId="{B5821CBA-8FB3-41A8-92BE-DFED2CF0CFF1}" srcOrd="1" destOrd="0" parTransId="{E698C407-DE0F-4EEC-87D7-37EF07215CA6}" sibTransId="{EA5FA9B6-7A05-424E-AF31-20C80F6AD543}"/>
    <dgm:cxn modelId="{08B2BCE7-9E3A-4528-8F3B-A77690FDABF9}" srcId="{8008A3F0-A9E2-4E64-B476-05FB925843A3}" destId="{0BE494B6-51ED-485F-81B6-CBB68F21A384}" srcOrd="2" destOrd="0" parTransId="{AE8F1167-944C-4CFE-A41B-D97A10648F11}" sibTransId="{9E400FBA-04A5-4620-8333-340D8580FA9D}"/>
    <dgm:cxn modelId="{E34C3E4A-30A3-4BDD-ADBB-3C6CCD348E17}" type="presParOf" srcId="{DAC14295-A1FD-4544-B621-F3211EDF1526}" destId="{7E62CB2B-DDD4-4D68-872A-8D23369453FC}" srcOrd="0" destOrd="0" presId="urn:microsoft.com/office/officeart/2018/2/layout/IconLabelList"/>
    <dgm:cxn modelId="{B5FAC51F-72E6-4C30-9388-4B560983F490}" type="presParOf" srcId="{7E62CB2B-DDD4-4D68-872A-8D23369453FC}" destId="{E13BD102-81E3-47C6-BECD-698FDBE512A9}" srcOrd="0" destOrd="0" presId="urn:microsoft.com/office/officeart/2018/2/layout/IconLabelList"/>
    <dgm:cxn modelId="{20DAEA8C-7141-43F9-A53C-8257FE6A3187}" type="presParOf" srcId="{7E62CB2B-DDD4-4D68-872A-8D23369453FC}" destId="{1C2F100E-671F-4415-9306-CDA72C82F165}" srcOrd="1" destOrd="0" presId="urn:microsoft.com/office/officeart/2018/2/layout/IconLabelList"/>
    <dgm:cxn modelId="{55FB5DB9-E030-4E38-B7B1-E1D1EBD30750}" type="presParOf" srcId="{7E62CB2B-DDD4-4D68-872A-8D23369453FC}" destId="{35160CB1-4AC1-4293-A952-70D87D1A4539}" srcOrd="2" destOrd="0" presId="urn:microsoft.com/office/officeart/2018/2/layout/IconLabelList"/>
    <dgm:cxn modelId="{F187559E-84A8-45D5-92BA-96E976D6E3B3}" type="presParOf" srcId="{DAC14295-A1FD-4544-B621-F3211EDF1526}" destId="{EC71779A-EAA5-46DF-A096-D997A01E7D2C}" srcOrd="1" destOrd="0" presId="urn:microsoft.com/office/officeart/2018/2/layout/IconLabelList"/>
    <dgm:cxn modelId="{F4A47D26-66F7-4612-A1EA-4979799A6A00}" type="presParOf" srcId="{DAC14295-A1FD-4544-B621-F3211EDF1526}" destId="{FCBEADCF-3A4A-4AB8-B351-4DD336286703}" srcOrd="2" destOrd="0" presId="urn:microsoft.com/office/officeart/2018/2/layout/IconLabelList"/>
    <dgm:cxn modelId="{A45AA6C8-4FBC-47BC-BF84-857616B6E5C3}" type="presParOf" srcId="{FCBEADCF-3A4A-4AB8-B351-4DD336286703}" destId="{5CDE3DAF-63D9-4450-862F-A6423F1C42A2}" srcOrd="0" destOrd="0" presId="urn:microsoft.com/office/officeart/2018/2/layout/IconLabelList"/>
    <dgm:cxn modelId="{458413A6-BCB6-4955-8279-B7F4B602F6A0}" type="presParOf" srcId="{FCBEADCF-3A4A-4AB8-B351-4DD336286703}" destId="{D812EAC1-B90D-41BB-88D7-39FABA31A513}" srcOrd="1" destOrd="0" presId="urn:microsoft.com/office/officeart/2018/2/layout/IconLabelList"/>
    <dgm:cxn modelId="{75ECF107-F1C9-4164-83BD-EC0B07F4B875}" type="presParOf" srcId="{FCBEADCF-3A4A-4AB8-B351-4DD336286703}" destId="{C517FD7C-2629-45DA-9185-46028F3B0541}" srcOrd="2" destOrd="0" presId="urn:microsoft.com/office/officeart/2018/2/layout/IconLabelList"/>
    <dgm:cxn modelId="{EB88820E-EC3B-415C-AC5D-AA2F79A01EFA}" type="presParOf" srcId="{DAC14295-A1FD-4544-B621-F3211EDF1526}" destId="{FE647273-374F-473E-93F4-4CB5EA239E0A}" srcOrd="3" destOrd="0" presId="urn:microsoft.com/office/officeart/2018/2/layout/IconLabelList"/>
    <dgm:cxn modelId="{38B74E2E-25D3-45F8-B5C3-5C32CDDE5082}" type="presParOf" srcId="{DAC14295-A1FD-4544-B621-F3211EDF1526}" destId="{0324E270-4F50-44CB-A74C-F83E66BBC085}" srcOrd="4" destOrd="0" presId="urn:microsoft.com/office/officeart/2018/2/layout/IconLabelList"/>
    <dgm:cxn modelId="{AEA24A5B-4AC7-40B5-AA91-92307F97FA94}" type="presParOf" srcId="{0324E270-4F50-44CB-A74C-F83E66BBC085}" destId="{09B4A709-EE88-4137-B585-1BCA806F878E}" srcOrd="0" destOrd="0" presId="urn:microsoft.com/office/officeart/2018/2/layout/IconLabelList"/>
    <dgm:cxn modelId="{02E83E0D-ABB5-4074-964B-565F1372BCDA}" type="presParOf" srcId="{0324E270-4F50-44CB-A74C-F83E66BBC085}" destId="{1F7A10FE-F10A-46E7-B8F8-78EF9B66C939}" srcOrd="1" destOrd="0" presId="urn:microsoft.com/office/officeart/2018/2/layout/IconLabelList"/>
    <dgm:cxn modelId="{1358E13B-2EB1-4A5E-831D-24BD2B6DA788}" type="presParOf" srcId="{0324E270-4F50-44CB-A74C-F83E66BBC085}" destId="{5C92DA3B-D699-4D05-AADB-DBF494CC2BB9}" srcOrd="2" destOrd="0" presId="urn:microsoft.com/office/officeart/2018/2/layout/IconLabelList"/>
    <dgm:cxn modelId="{93F565FF-5592-492F-B7D8-4C1D7F638FCE}" type="presParOf" srcId="{DAC14295-A1FD-4544-B621-F3211EDF1526}" destId="{3C979C16-0CA6-4045-BF57-28094143A04C}" srcOrd="5" destOrd="0" presId="urn:microsoft.com/office/officeart/2018/2/layout/IconLabelList"/>
    <dgm:cxn modelId="{0DFD1745-AAFA-401B-90DA-93E8E669C180}" type="presParOf" srcId="{DAC14295-A1FD-4544-B621-F3211EDF1526}" destId="{B0B17741-BC74-4124-B644-6AEFA888465A}" srcOrd="6" destOrd="0" presId="urn:microsoft.com/office/officeart/2018/2/layout/IconLabelList"/>
    <dgm:cxn modelId="{B034852C-0EE4-4BE5-BD13-31CFE878BC50}" type="presParOf" srcId="{B0B17741-BC74-4124-B644-6AEFA888465A}" destId="{FAFF5844-9A6E-4F40-9422-E51AF3819BB4}" srcOrd="0" destOrd="0" presId="urn:microsoft.com/office/officeart/2018/2/layout/IconLabelList"/>
    <dgm:cxn modelId="{F2FF31DF-5BEF-40BE-848A-535DA48B6B30}" type="presParOf" srcId="{B0B17741-BC74-4124-B644-6AEFA888465A}" destId="{E9815397-B0E8-43F0-B08F-D0CE1B97D4A0}" srcOrd="1" destOrd="0" presId="urn:microsoft.com/office/officeart/2018/2/layout/IconLabelList"/>
    <dgm:cxn modelId="{47F33DA3-580F-488C-B3BD-2E9E121FAB9E}" type="presParOf" srcId="{B0B17741-BC74-4124-B644-6AEFA888465A}" destId="{376C9301-19E2-46C8-A3A5-4996F58A2BEB}"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377D03-1F71-4310-AD15-FFB963D592FC}">
      <dsp:nvSpPr>
        <dsp:cNvPr id="0" name=""/>
        <dsp:cNvSpPr/>
      </dsp:nvSpPr>
      <dsp:spPr>
        <a:xfrm>
          <a:off x="361856" y="258470"/>
          <a:ext cx="586142" cy="5861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A0588D-34AC-412B-89E7-3EA6C5E3669A}">
      <dsp:nvSpPr>
        <dsp:cNvPr id="0" name=""/>
        <dsp:cNvSpPr/>
      </dsp:nvSpPr>
      <dsp:spPr>
        <a:xfrm>
          <a:off x="3658" y="1191416"/>
          <a:ext cx="1302539" cy="1378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dirty="0"/>
            <a:t>Implement </a:t>
          </a:r>
          <a:r>
            <a:rPr lang="en-US" sz="1400" b="1" i="0" kern="1200" dirty="0"/>
            <a:t>retry logic</a:t>
          </a:r>
          <a:r>
            <a:rPr lang="en-US" sz="1400" b="0" i="0" kern="1200" dirty="0"/>
            <a:t> in your application.</a:t>
          </a:r>
          <a:endParaRPr lang="en-US" sz="1400" kern="1200" dirty="0"/>
        </a:p>
      </dsp:txBody>
      <dsp:txXfrm>
        <a:off x="3658" y="1191416"/>
        <a:ext cx="1302539" cy="1378350"/>
      </dsp:txXfrm>
    </dsp:sp>
    <dsp:sp modelId="{B4B2463A-AD04-4196-B9B6-31573516A16A}">
      <dsp:nvSpPr>
        <dsp:cNvPr id="0" name=""/>
        <dsp:cNvSpPr/>
      </dsp:nvSpPr>
      <dsp:spPr>
        <a:xfrm>
          <a:off x="1892340" y="258470"/>
          <a:ext cx="586142" cy="5861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C5AB3D-0B04-43C2-BFF0-6ECA98103CFE}">
      <dsp:nvSpPr>
        <dsp:cNvPr id="0" name=""/>
        <dsp:cNvSpPr/>
      </dsp:nvSpPr>
      <dsp:spPr>
        <a:xfrm>
          <a:off x="1534141" y="1191416"/>
          <a:ext cx="1302539" cy="1378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dirty="0"/>
            <a:t>Avoid sharp changes in the workload. Increase the workload gradually.</a:t>
          </a:r>
          <a:endParaRPr lang="en-US" sz="1400" kern="1200" dirty="0"/>
        </a:p>
      </dsp:txBody>
      <dsp:txXfrm>
        <a:off x="1534141" y="1191416"/>
        <a:ext cx="1302539" cy="1378350"/>
      </dsp:txXfrm>
    </dsp:sp>
    <dsp:sp modelId="{909180CF-9866-4B60-B340-DA8C21DB2D21}">
      <dsp:nvSpPr>
        <dsp:cNvPr id="0" name=""/>
        <dsp:cNvSpPr/>
      </dsp:nvSpPr>
      <dsp:spPr>
        <a:xfrm>
          <a:off x="3422823" y="258470"/>
          <a:ext cx="586142" cy="5861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78E602-8BA0-44CF-A4E4-0C0688B62F5E}">
      <dsp:nvSpPr>
        <dsp:cNvPr id="0" name=""/>
        <dsp:cNvSpPr/>
      </dsp:nvSpPr>
      <dsp:spPr>
        <a:xfrm>
          <a:off x="3064625" y="1191416"/>
          <a:ext cx="1302539" cy="1378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a:t>Test different load increase patterns.</a:t>
          </a:r>
          <a:endParaRPr lang="en-US" sz="1400" kern="1200"/>
        </a:p>
      </dsp:txBody>
      <dsp:txXfrm>
        <a:off x="3064625" y="1191416"/>
        <a:ext cx="1302539" cy="1378350"/>
      </dsp:txXfrm>
    </dsp:sp>
    <dsp:sp modelId="{89A43FC9-82D4-4DEA-8E0A-4E6507C9DEDC}">
      <dsp:nvSpPr>
        <dsp:cNvPr id="0" name=""/>
        <dsp:cNvSpPr/>
      </dsp:nvSpPr>
      <dsp:spPr>
        <a:xfrm>
          <a:off x="4953306" y="258470"/>
          <a:ext cx="586142" cy="5861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AD33C2-1F68-4445-8AB2-321FD813CE93}">
      <dsp:nvSpPr>
        <dsp:cNvPr id="0" name=""/>
        <dsp:cNvSpPr/>
      </dsp:nvSpPr>
      <dsp:spPr>
        <a:xfrm>
          <a:off x="4595108" y="1191416"/>
          <a:ext cx="1302539" cy="1378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dirty="0"/>
            <a:t>Increase the quota assigned to your deployment. </a:t>
          </a:r>
          <a:r>
            <a:rPr lang="en-US" sz="1400" b="1" i="0" kern="1200" dirty="0"/>
            <a:t>Move quota from another deployment</a:t>
          </a:r>
          <a:r>
            <a:rPr lang="en-US" sz="1400" b="0" i="0" kern="1200" dirty="0"/>
            <a:t>, if necessary.</a:t>
          </a:r>
          <a:br>
            <a:rPr lang="en-US" sz="1400" b="0" i="0" kern="1200" dirty="0"/>
          </a:br>
          <a:br>
            <a:rPr lang="en-US" sz="1400" b="0" i="0" kern="1200" dirty="0"/>
          </a:br>
          <a:endParaRPr lang="en-US" sz="1400" kern="1200" dirty="0"/>
        </a:p>
      </dsp:txBody>
      <dsp:txXfrm>
        <a:off x="4595108" y="1191416"/>
        <a:ext cx="1302539" cy="1378350"/>
      </dsp:txXfrm>
    </dsp:sp>
    <dsp:sp modelId="{3BA65ABB-F9DF-4CF0-BA38-5B4FFE5C4874}">
      <dsp:nvSpPr>
        <dsp:cNvPr id="0" name=""/>
        <dsp:cNvSpPr/>
      </dsp:nvSpPr>
      <dsp:spPr>
        <a:xfrm>
          <a:off x="1127098" y="2895402"/>
          <a:ext cx="586142" cy="58614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8FD8AF-4980-462D-B5D9-6307603C0D65}">
      <dsp:nvSpPr>
        <dsp:cNvPr id="0" name=""/>
        <dsp:cNvSpPr/>
      </dsp:nvSpPr>
      <dsp:spPr>
        <a:xfrm>
          <a:off x="768900" y="3828348"/>
          <a:ext cx="1302539" cy="1378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Raise request to increase quotas via </a:t>
          </a:r>
          <a:r>
            <a:rPr lang="en-US" sz="1400" kern="1200">
              <a:hlinkClick xmlns:r="http://schemas.openxmlformats.org/officeDocument/2006/relationships" r:id="rId11"/>
            </a:rPr>
            <a:t>link</a:t>
          </a:r>
          <a:endParaRPr lang="en-US" sz="1400" kern="1200"/>
        </a:p>
      </dsp:txBody>
      <dsp:txXfrm>
        <a:off x="768900" y="3828348"/>
        <a:ext cx="1302539" cy="1378350"/>
      </dsp:txXfrm>
    </dsp:sp>
    <dsp:sp modelId="{0353C5B7-E6E5-40DE-B8FE-5BCE23D064BE}">
      <dsp:nvSpPr>
        <dsp:cNvPr id="0" name=""/>
        <dsp:cNvSpPr/>
      </dsp:nvSpPr>
      <dsp:spPr>
        <a:xfrm>
          <a:off x="2657581" y="2895402"/>
          <a:ext cx="586142" cy="586142"/>
        </a:xfrm>
        <a:prstGeom prst="rect">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F83F17-415C-4115-A5EA-B12AE15A620F}">
      <dsp:nvSpPr>
        <dsp:cNvPr id="0" name=""/>
        <dsp:cNvSpPr/>
      </dsp:nvSpPr>
      <dsp:spPr>
        <a:xfrm>
          <a:off x="2299383" y="3828348"/>
          <a:ext cx="1302539" cy="1378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Consider creating more AOAI resources in another region, then implement the </a:t>
          </a:r>
          <a:r>
            <a:rPr lang="en-US" sz="1400" b="1" kern="1200" dirty="0"/>
            <a:t>load balancing </a:t>
          </a:r>
          <a:r>
            <a:rPr lang="en-US" sz="1400" kern="1200" dirty="0"/>
            <a:t>mechanism</a:t>
          </a:r>
        </a:p>
      </dsp:txBody>
      <dsp:txXfrm>
        <a:off x="2299383" y="3828348"/>
        <a:ext cx="1302539" cy="1378350"/>
      </dsp:txXfrm>
    </dsp:sp>
    <dsp:sp modelId="{107B7DC6-739E-4C51-8C27-D120C408915A}">
      <dsp:nvSpPr>
        <dsp:cNvPr id="0" name=""/>
        <dsp:cNvSpPr/>
      </dsp:nvSpPr>
      <dsp:spPr>
        <a:xfrm>
          <a:off x="4188065" y="2895402"/>
          <a:ext cx="586142" cy="586142"/>
        </a:xfrm>
        <a:prstGeom prst="rect">
          <a:avLst/>
        </a:prstGeom>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98DDC6-E4D2-4C72-9CA7-5FD87CB82478}">
      <dsp:nvSpPr>
        <dsp:cNvPr id="0" name=""/>
        <dsp:cNvSpPr/>
      </dsp:nvSpPr>
      <dsp:spPr>
        <a:xfrm>
          <a:off x="3829866" y="3828348"/>
          <a:ext cx="1302539" cy="1378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Consider deploying </a:t>
          </a:r>
          <a:r>
            <a:rPr lang="en-US" sz="1400" b="1" kern="1200" dirty="0"/>
            <a:t>PTU</a:t>
          </a:r>
          <a:r>
            <a:rPr lang="en-US" sz="1400" kern="1200" dirty="0"/>
            <a:t>, especially for Production workload that requires low latency</a:t>
          </a:r>
        </a:p>
      </dsp:txBody>
      <dsp:txXfrm>
        <a:off x="3829866" y="3828348"/>
        <a:ext cx="1302539" cy="13783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BD102-81E3-47C6-BECD-698FDBE512A9}">
      <dsp:nvSpPr>
        <dsp:cNvPr id="0" name=""/>
        <dsp:cNvSpPr/>
      </dsp:nvSpPr>
      <dsp:spPr>
        <a:xfrm>
          <a:off x="752166" y="936010"/>
          <a:ext cx="1066690" cy="10666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160CB1-4AC1-4293-A952-70D87D1A4539}">
      <dsp:nvSpPr>
        <dsp:cNvPr id="0" name=""/>
        <dsp:cNvSpPr/>
      </dsp:nvSpPr>
      <dsp:spPr>
        <a:xfrm>
          <a:off x="100299" y="2350908"/>
          <a:ext cx="2370422" cy="90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a:t>Architecture patterns, e.g resiliency, retry, to ensure the agent performs well</a:t>
          </a:r>
          <a:endParaRPr lang="en-US" sz="1600" kern="1200"/>
        </a:p>
      </dsp:txBody>
      <dsp:txXfrm>
        <a:off x="100299" y="2350908"/>
        <a:ext cx="2370422" cy="905668"/>
      </dsp:txXfrm>
    </dsp:sp>
    <dsp:sp modelId="{5CDE3DAF-63D9-4450-862F-A6423F1C42A2}">
      <dsp:nvSpPr>
        <dsp:cNvPr id="0" name=""/>
        <dsp:cNvSpPr/>
      </dsp:nvSpPr>
      <dsp:spPr>
        <a:xfrm>
          <a:off x="3537412" y="936010"/>
          <a:ext cx="1066690" cy="10666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17FD7C-2629-45DA-9185-46028F3B0541}">
      <dsp:nvSpPr>
        <dsp:cNvPr id="0" name=""/>
        <dsp:cNvSpPr/>
      </dsp:nvSpPr>
      <dsp:spPr>
        <a:xfrm>
          <a:off x="2885546" y="2350908"/>
          <a:ext cx="2370422" cy="90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dirty="0"/>
            <a:t>Search</a:t>
          </a:r>
        </a:p>
        <a:p>
          <a:pPr marL="0" lvl="0" indent="0" algn="ctr" defTabSz="711200">
            <a:lnSpc>
              <a:spcPct val="100000"/>
            </a:lnSpc>
            <a:spcBef>
              <a:spcPct val="0"/>
            </a:spcBef>
            <a:spcAft>
              <a:spcPct val="35000"/>
            </a:spcAft>
            <a:buNone/>
          </a:pPr>
          <a:r>
            <a:rPr lang="en-GB" sz="1600" kern="1200" dirty="0" err="1"/>
            <a:t>SearchIndex</a:t>
          </a:r>
          <a:r>
            <a:rPr lang="en-GB" sz="1600" kern="1200" dirty="0"/>
            <a:t>, vector stores, comparison approaches</a:t>
          </a:r>
          <a:endParaRPr lang="en-US" sz="1600" kern="1200" dirty="0"/>
        </a:p>
      </dsp:txBody>
      <dsp:txXfrm>
        <a:off x="2885546" y="2350908"/>
        <a:ext cx="2370422" cy="905668"/>
      </dsp:txXfrm>
    </dsp:sp>
    <dsp:sp modelId="{09B4A709-EE88-4137-B585-1BCA806F878E}">
      <dsp:nvSpPr>
        <dsp:cNvPr id="0" name=""/>
        <dsp:cNvSpPr/>
      </dsp:nvSpPr>
      <dsp:spPr>
        <a:xfrm>
          <a:off x="6322659" y="936010"/>
          <a:ext cx="1066690" cy="10666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92DA3B-D699-4D05-AADB-DBF494CC2BB9}">
      <dsp:nvSpPr>
        <dsp:cNvPr id="0" name=""/>
        <dsp:cNvSpPr/>
      </dsp:nvSpPr>
      <dsp:spPr>
        <a:xfrm>
          <a:off x="5670792" y="2350908"/>
          <a:ext cx="2370422" cy="90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a:t>Tools, Functions</a:t>
          </a:r>
          <a:endParaRPr lang="en-US" sz="1600" kern="1200"/>
        </a:p>
      </dsp:txBody>
      <dsp:txXfrm>
        <a:off x="5670792" y="2350908"/>
        <a:ext cx="2370422" cy="905668"/>
      </dsp:txXfrm>
    </dsp:sp>
    <dsp:sp modelId="{FAFF5844-9A6E-4F40-9422-E51AF3819BB4}">
      <dsp:nvSpPr>
        <dsp:cNvPr id="0" name=""/>
        <dsp:cNvSpPr/>
      </dsp:nvSpPr>
      <dsp:spPr>
        <a:xfrm>
          <a:off x="9107905" y="936010"/>
          <a:ext cx="1066690" cy="10666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6C9301-19E2-46C8-A3A5-4996F58A2BEB}">
      <dsp:nvSpPr>
        <dsp:cNvPr id="0" name=""/>
        <dsp:cNvSpPr/>
      </dsp:nvSpPr>
      <dsp:spPr>
        <a:xfrm>
          <a:off x="8456039" y="2350908"/>
          <a:ext cx="2370422" cy="9056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a:t>RAG</a:t>
          </a:r>
          <a:endParaRPr lang="en-US" sz="1600" kern="1200"/>
        </a:p>
      </dsp:txBody>
      <dsp:txXfrm>
        <a:off x="8456039" y="2350908"/>
        <a:ext cx="2370422" cy="90566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66C5B-D49F-42A3-9489-175AB9AB24A9}" type="datetimeFigureOut">
              <a:rPr lang="en-AU" smtClean="0"/>
              <a:t>26/04/2024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5A5891-3B2E-4046-8A0C-186B5959FF23}" type="slidenum">
              <a:rPr lang="en-AU" smtClean="0"/>
              <a:t>‹#›</a:t>
            </a:fld>
            <a:endParaRPr lang="en-AU"/>
          </a:p>
        </p:txBody>
      </p:sp>
    </p:spTree>
    <p:extLst>
      <p:ext uri="{BB962C8B-B14F-4D97-AF65-F5344CB8AC3E}">
        <p14:creationId xmlns:p14="http://schemas.microsoft.com/office/powerpoint/2010/main" val="3408975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4/26/2024 3:18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619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336487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288" marR="0" lvl="0" indent="0" algn="l" defTabSz="9313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336487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3364871" rtl="0" eaLnBrk="1" fontAlgn="auto" latinLnBrk="0" hangingPunct="1">
                <a:lnSpc>
                  <a:spcPct val="100000"/>
                </a:lnSpc>
                <a:spcBef>
                  <a:spcPts val="0"/>
                </a:spcBef>
                <a:spcAft>
                  <a:spcPts val="0"/>
                </a:spcAft>
                <a:buClrTx/>
                <a:buSzTx/>
                <a:buFontTx/>
                <a:buNone/>
                <a:tabLst/>
                <a:defRPr/>
              </a:pPr>
              <a:t>4/26/2024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336487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3364871"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2219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927F22-AA83-4E60-AE37-5E5175E9E10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0150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7BB46BC-AC96-D04B-90AE-9E95F15DCAF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496124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927F22-AA83-4E60-AE37-5E5175E9E10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4826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927F22-AA83-4E60-AE37-5E5175E9E10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4498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927F22-AA83-4E60-AE37-5E5175E9E10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943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927F22-AA83-4E60-AE37-5E5175E9E10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852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927F22-AA83-4E60-AE37-5E5175E9E10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1864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927F22-AA83-4E60-AE37-5E5175E9E10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6776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927F22-AA83-4E60-AE37-5E5175E9E10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38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5A5891-3B2E-4046-8A0C-186B5959FF23}" type="slidenum">
              <a:rPr lang="en-AU" smtClean="0"/>
              <a:t>9</a:t>
            </a:fld>
            <a:endParaRPr lang="en-AU"/>
          </a:p>
        </p:txBody>
      </p:sp>
    </p:spTree>
    <p:extLst>
      <p:ext uri="{BB962C8B-B14F-4D97-AF65-F5344CB8AC3E}">
        <p14:creationId xmlns:p14="http://schemas.microsoft.com/office/powerpoint/2010/main" val="2200846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927F22-AA83-4E60-AE37-5E5175E9E10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777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927F22-AA83-4E60-AE37-5E5175E9E107}"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2367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919B5B-543D-4708-8FB8-053703CA77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190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3993" marR="0" lvl="0" indent="0" algn="l" defTabSz="96607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4/26/2024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3625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528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C6F3F3-5320-4135-92A5-0CC58A90D85C}" type="datetime8">
              <a:rPr kumimoji="0" lang="zh-CN" altLang="en-US" sz="1200" b="0" i="0" u="none" strike="noStrike" kern="1200" cap="none" spc="0" normalizeH="0" baseline="0" noProof="0" smtClean="0">
                <a:ln>
                  <a:noFill/>
                </a:ln>
                <a:solidFill>
                  <a:prstClr val="black"/>
                </a:solidFill>
                <a:effectLst/>
                <a:uLnTx/>
                <a:uFillTx/>
                <a:latin typeface="Calibri"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2024年4月26日3时19分</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8311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4/26/2024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641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1D6CFBF-918A-4625-8CC0-38DAB66E9F9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35366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4/26/2024 3:19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612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C5A5891-3B2E-4046-8A0C-186B5959FF23}" type="slidenum">
              <a:rPr lang="en-AU" smtClean="0"/>
              <a:t>27</a:t>
            </a:fld>
            <a:endParaRPr lang="en-AU"/>
          </a:p>
        </p:txBody>
      </p:sp>
    </p:spTree>
    <p:extLst>
      <p:ext uri="{BB962C8B-B14F-4D97-AF65-F5344CB8AC3E}">
        <p14:creationId xmlns:p14="http://schemas.microsoft.com/office/powerpoint/2010/main" val="1383191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881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AA9C38-8D7B-4DF5-BE8A-9895A7112CF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6197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7.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4.xml"/><Relationship Id="rId4" Type="http://schemas.openxmlformats.org/officeDocument/2006/relationships/image" Target="../media/image42.emf"/></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55.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4.xml"/><Relationship Id="rId4" Type="http://schemas.openxmlformats.org/officeDocument/2006/relationships/image" Target="../media/image62.jpe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Master" Target="../slideMasters/slideMaster4.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84.jpe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85.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86.jpe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86.jpe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7.jpe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3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2.xml"/><Relationship Id="rId5" Type="http://schemas.openxmlformats.org/officeDocument/2006/relationships/image" Target="../media/image35.png"/><Relationship Id="rId4" Type="http://schemas.openxmlformats.org/officeDocument/2006/relationships/image" Target="../media/image3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2.xml"/><Relationship Id="rId4" Type="http://schemas.openxmlformats.org/officeDocument/2006/relationships/image" Target="../media/image3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2.xml"/><Relationship Id="rId4" Type="http://schemas.openxmlformats.org/officeDocument/2006/relationships/image" Target="../media/image3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2" y="2"/>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1"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3" y="2702875"/>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sz="6493"/>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6493"/>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sz="6493"/>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sz="6493"/>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sz="6493"/>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sz="6493"/>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sz="6493"/>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sz="6493"/>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sz="6493"/>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sz="6493"/>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sz="6493"/>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sz="6493"/>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sz="6493"/>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sz="6493"/>
            </a:p>
          </p:txBody>
        </p:sp>
      </p:grpSp>
    </p:spTree>
    <p:extLst>
      <p:ext uri="{BB962C8B-B14F-4D97-AF65-F5344CB8AC3E}">
        <p14:creationId xmlns:p14="http://schemas.microsoft.com/office/powerpoint/2010/main" val="283114934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160" indent="-176160">
              <a:defRPr lang="en-US" sz="1999" dirty="0"/>
            </a:lvl1pPr>
            <a:lvl2pPr marL="322166" indent="-150768">
              <a:defRPr lang="en-US" sz="1799" dirty="0"/>
            </a:lvl2pPr>
            <a:lvl3pPr marL="466585" indent="-138072">
              <a:defRPr lang="en-US" dirty="0"/>
            </a:lvl3pPr>
            <a:lvl4pPr marL="595134" indent="-128549">
              <a:defRPr lang="en-US" dirty="0"/>
            </a:lvl4pPr>
            <a:lvl5pPr marL="731618" indent="-12220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7"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7" y="238413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199">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160" indent="-176160">
              <a:defRPr lang="en-US" sz="1999" dirty="0"/>
            </a:lvl1pPr>
            <a:lvl2pPr marL="398343" indent="-169812">
              <a:defRPr lang="en-US" sz="1799" dirty="0"/>
            </a:lvl2pPr>
            <a:lvl3pPr marL="555458" indent="-157116">
              <a:defRPr lang="en-US" dirty="0"/>
            </a:lvl3pPr>
            <a:lvl4pPr marL="685594" indent="-136484">
              <a:defRPr lang="en-US" dirty="0"/>
            </a:lvl4pPr>
            <a:lvl5pPr marL="799860" indent="-11109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605905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84534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829849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784669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6969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236306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97985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100680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118905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487451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0194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698927"/>
          </a:xfrm>
        </p:spPr>
        <p:txBody>
          <a:bodyPr wrap="square">
            <a:spAutoFit/>
          </a:bodyPr>
          <a:lstStyle>
            <a:lvl1pPr marL="141246" indent="-141246">
              <a:defRPr lang="en-US" sz="1799" dirty="0"/>
            </a:lvl1pPr>
            <a:lvl2pPr marL="285664" indent="-125375">
              <a:defRPr lang="en-US" sz="1600" dirty="0"/>
            </a:lvl2pPr>
            <a:lvl3pPr marL="438019" indent="-133310">
              <a:defRPr lang="en-US" dirty="0"/>
            </a:lvl3pPr>
            <a:lvl4pPr marL="566568" indent="-114266">
              <a:defRPr lang="en-US" dirty="0"/>
            </a:lvl4pPr>
            <a:lvl5pPr marL="685594" indent="-10950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00099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54639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2817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87371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732927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11752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9493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3496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632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25753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08789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46" indent="-141246">
              <a:defRPr lang="en-US" sz="1500" dirty="0"/>
            </a:lvl1pPr>
            <a:lvl2pPr marL="285664" indent="-125375">
              <a:defRPr lang="en-US" sz="1400" dirty="0"/>
            </a:lvl2pPr>
            <a:lvl3pPr marL="438019" indent="-133310">
              <a:defRPr lang="en-US" sz="1400" dirty="0"/>
            </a:lvl3pPr>
            <a:lvl4pPr marL="566568" indent="-114266">
              <a:defRPr lang="en-US" sz="1200" dirty="0"/>
            </a:lvl4pPr>
            <a:lvl5pPr marL="685594" indent="-109505">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59490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2141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190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64489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Production</a:t>
            </a:r>
          </a:p>
        </p:txBody>
      </p:sp>
    </p:spTree>
    <p:extLst>
      <p:ext uri="{BB962C8B-B14F-4D97-AF65-F5344CB8AC3E}">
        <p14:creationId xmlns:p14="http://schemas.microsoft.com/office/powerpoint/2010/main" val="1938327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895274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416920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422497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385553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2807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976776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81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791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791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06582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20707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74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54602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589605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09677495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1116708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67523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084017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09923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5502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73865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0648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40203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55550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9104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8356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07960891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09683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39365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07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39271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041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5401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8860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195451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0344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711661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6837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772567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4" y="2016461"/>
            <a:ext cx="4158362" cy="1107739"/>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426"/>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54272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506102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61779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58834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12177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72607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036992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839421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84436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22573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1551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545"/>
            <a:ext cx="4159950" cy="110773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91197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36943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35753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10045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62165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80336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17780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16997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52132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00205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7126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518"/>
          </a:xfrm>
        </p:spPr>
        <p:txBody>
          <a:bodyPr anchor="t"/>
          <a:lstStyle>
            <a:lvl1pPr>
              <a:defRPr sz="279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05230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7451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320181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179846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445928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671542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673951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31228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306397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6920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29651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826609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999202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083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033995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7631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270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510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47313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4270275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983172"/>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4272481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2" y="2"/>
            <a:ext cx="12191998" cy="6857999"/>
          </a:xfrm>
          <a:prstGeom prst="rect">
            <a:avLst/>
          </a:prstGeom>
        </p:spPr>
      </p:pic>
      <p:sp>
        <p:nvSpPr>
          <p:cNvPr id="9" name="Title 1"/>
          <p:cNvSpPr>
            <a:spLocks noGrp="1"/>
          </p:cNvSpPr>
          <p:nvPr>
            <p:ph type="title" hasCustomPrompt="1"/>
          </p:nvPr>
        </p:nvSpPr>
        <p:spPr bwMode="white">
          <a:xfrm>
            <a:off x="584201" y="2918225"/>
            <a:ext cx="9144000" cy="615553"/>
          </a:xfrm>
          <a:noFill/>
        </p:spPr>
        <p:txBody>
          <a:bodyPr vert="horz" wrap="square" lIns="0" tIns="0" rIns="0" bIns="0" rtlCol="0" anchor="b" anchorCtr="0">
            <a:spAutoFit/>
          </a:bodyPr>
          <a:lstStyle>
            <a:lvl1pPr>
              <a:defRPr lang="en-US" sz="3999"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1" y="3962402"/>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1" y="585788"/>
            <a:ext cx="1366245" cy="292608"/>
          </a:xfrm>
          <a:prstGeom prst="rect">
            <a:avLst/>
          </a:prstGeom>
        </p:spPr>
      </p:pic>
    </p:spTree>
    <p:extLst>
      <p:ext uri="{BB962C8B-B14F-4D97-AF65-F5344CB8AC3E}">
        <p14:creationId xmlns:p14="http://schemas.microsoft.com/office/powerpoint/2010/main" val="72297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7294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279786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678979488"/>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9091500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5880301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815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370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45349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738997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702573"/>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933A29F-32C8-3D72-CB23-40801C10530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MS logo gray - EMF" descr="Microsoft logo, gray text version">
            <a:extLst>
              <a:ext uri="{FF2B5EF4-FFF2-40B4-BE49-F238E27FC236}">
                <a16:creationId xmlns:a16="http://schemas.microsoft.com/office/drawing/2014/main" id="{8685BD4B-3E62-146E-1EFC-ABCD9A7D25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25" name="Graphic 5">
            <a:extLst>
              <a:ext uri="{FF2B5EF4-FFF2-40B4-BE49-F238E27FC236}">
                <a16:creationId xmlns:a16="http://schemas.microsoft.com/office/drawing/2014/main" id="{9869975B-4CD3-58FC-DAC0-997A12E9C564}"/>
              </a:ext>
            </a:extLst>
          </p:cNvPr>
          <p:cNvGrpSpPr/>
          <p:nvPr userDrawn="1"/>
        </p:nvGrpSpPr>
        <p:grpSpPr>
          <a:xfrm>
            <a:off x="587450" y="2711278"/>
            <a:ext cx="3247665" cy="1627506"/>
            <a:chOff x="587450" y="2711278"/>
            <a:chExt cx="3247665" cy="1627506"/>
          </a:xfrm>
          <a:gradFill>
            <a:gsLst>
              <a:gs pos="36000">
                <a:srgbClr val="D33244"/>
              </a:gs>
              <a:gs pos="85000">
                <a:srgbClr val="AC35AE"/>
              </a:gs>
            </a:gsLst>
            <a:lin ang="13200000" scaled="0"/>
          </a:gradFill>
        </p:grpSpPr>
        <p:sp>
          <p:nvSpPr>
            <p:cNvPr id="26" name="Freeform: Shape 25">
              <a:extLst>
                <a:ext uri="{FF2B5EF4-FFF2-40B4-BE49-F238E27FC236}">
                  <a16:creationId xmlns:a16="http://schemas.microsoft.com/office/drawing/2014/main" id="{A6DA114E-892D-2154-5D64-D124E6E3C80F}"/>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3B50421-CBF7-943B-8458-69210F8BD6D7}"/>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9BF90F6-7393-86F6-E47D-84A9971D7A7D}"/>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E31851C-4ED8-00AD-D9E4-F2F0D359644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37438C5-BD29-196D-4304-088CBF89FEBC}"/>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D100A51-2DC4-4CC8-4C56-E56F32F985B0}"/>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7FE12BB-EC28-A5AA-481B-43959FE330E2}"/>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B603A97-3CD3-0CC9-1AEC-65E19B67F179}"/>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B7D3D84-4927-DFF8-B8AE-75D31F65221B}"/>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5734E60-586C-5FEB-2DE8-1EBEB42EF01E}"/>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2809940-3789-27EA-161D-4D01FA3EDF56}"/>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DA373B3-2F9A-4FFD-E852-C8A1B56AD151}"/>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F258A24-6163-270F-F4FE-C85BF1E6E5E5}"/>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7DFC1AA-DFA2-41DC-5C07-FE81A722617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706AB9E-B66F-5BB5-0B78-231829014FB3}"/>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2659808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702573"/>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8BC5F6D-2D3D-9201-3B93-9FF41D430F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302670"/>
            <a:ext cx="9144000" cy="1231106"/>
          </a:xfrm>
          <a:noFill/>
        </p:spPr>
        <p:txBody>
          <a:bodyPr lIns="0" tIns="0" rIns="0" bIns="0" anchor="b" anchorCtr="0">
            <a:spAutoFit/>
          </a:bodyPr>
          <a:lstStyle>
            <a:lvl1pPr>
              <a:defRPr sz="4000" spc="-50" baseline="0">
                <a:solidFill>
                  <a:srgbClr val="AC35AE"/>
                </a:solidFill>
                <a:latin typeface="+mj-lt"/>
                <a:cs typeface="Segoe UI" panose="020B0502040204020203" pitchFamily="34"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2" name="MS logo gray - EMF" descr="Microsoft logo, gray text version">
            <a:extLst>
              <a:ext uri="{FF2B5EF4-FFF2-40B4-BE49-F238E27FC236}">
                <a16:creationId xmlns:a16="http://schemas.microsoft.com/office/drawing/2014/main" id="{BBEE3085-A7E1-6080-02B7-07A2EED8F8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41926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59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021683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59143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6242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12053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3379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572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2382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5145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24408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27835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3163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4" y="5436192"/>
            <a:ext cx="11018520" cy="55387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85951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9070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643064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322765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86253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0388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6442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143334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87810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49894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30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4" y="866351"/>
            <a:ext cx="11018520" cy="55387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0"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34436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75877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97399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41762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63958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53554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69055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25610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46869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73781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83956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63165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507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8340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82137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327406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60946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762982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031154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6076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702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B3BB"/>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18297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34439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1"/>
            <a:ext cx="3475037"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02835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702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B3BB"/>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41008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6482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65238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lank 2">
    <p:bg>
      <p:bgPr>
        <a:solidFill>
          <a:srgbClr val="702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520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9154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765128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4" y="457200"/>
            <a:ext cx="11018520"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518725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4" y="866637"/>
            <a:ext cx="11018520" cy="55387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2"/>
            <a:ext cx="4892040" cy="276871"/>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871"/>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03382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4" y="866636"/>
            <a:ext cx="11018520" cy="55387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2"/>
            <a:ext cx="2852928"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7" y="4799411"/>
            <a:ext cx="2852928"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1"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1"/>
            <a:ext cx="2852928"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39351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4" y="866637"/>
            <a:ext cx="11018520" cy="55387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2"/>
            <a:ext cx="182880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1"/>
            <a:ext cx="182880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1"/>
            <a:ext cx="182880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1"/>
            <a:ext cx="1828800"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0464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18225"/>
            <a:ext cx="9144000" cy="615553"/>
          </a:xfrm>
          <a:noFill/>
        </p:spPr>
        <p:txBody>
          <a:bodyPr lIns="0" tIns="0" rIns="0" bIns="0" anchor="b" anchorCtr="0">
            <a:spAutoFit/>
          </a:bodyPr>
          <a:lstStyle>
            <a:lvl1pPr>
              <a:defRPr sz="3999"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2"/>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1252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4" y="866637"/>
            <a:ext cx="11018520" cy="55387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9" y="4800601"/>
            <a:ext cx="180136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7" y="4799410"/>
            <a:ext cx="180136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9"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10"/>
            <a:ext cx="180136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17051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4" y="869811"/>
            <a:ext cx="11018520" cy="55387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5"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5"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06490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4" y="863856"/>
            <a:ext cx="11018520" cy="55387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1"/>
            <a:ext cx="2313432"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79182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4" y="863856"/>
            <a:ext cx="11018520" cy="55387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1"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1" y="4235451"/>
            <a:ext cx="1737360"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60876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3"/>
            <a:ext cx="3182027" cy="553870"/>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1" y="2309814"/>
            <a:ext cx="7253288" cy="430759"/>
          </a:xfrm>
        </p:spPr>
        <p:txBody>
          <a:bodyPr anchor="t"/>
          <a:lstStyle>
            <a:lvl1pPr marL="231705" indent="-23170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7"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5583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78"/>
            <a:ext cx="3182027" cy="55387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2035"/>
            <a:ext cx="6667500" cy="430759"/>
          </a:xfrm>
        </p:spPr>
        <p:txBody>
          <a:bodyPr anchor="ctr"/>
          <a:lstStyle>
            <a:lvl1pPr marL="231705" indent="-23170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35161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1"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8">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2099310"/>
            <a:ext cx="11018520" cy="369332"/>
          </a:xfrm>
        </p:spPr>
        <p:txBody>
          <a:bodyPr/>
          <a:lstStyle>
            <a:lvl1pPr marL="0" indent="0">
              <a:buNone/>
              <a:tabLst/>
              <a:defRPr sz="2399">
                <a:solidFill>
                  <a:srgbClr val="000000"/>
                </a:solidFill>
                <a:latin typeface="Consolas" panose="020B0609020204030204" pitchFamily="49" charset="0"/>
                <a:cs typeface="Consolas" panose="020B0609020204030204" pitchFamily="49" charset="0"/>
              </a:defRPr>
            </a:lvl1pPr>
            <a:lvl2pPr marL="346449" indent="0">
              <a:buNone/>
              <a:tabLst>
                <a:tab pos="344385" algn="l"/>
              </a:tabLst>
              <a:defRPr sz="2399">
                <a:solidFill>
                  <a:schemeClr val="tx1"/>
                </a:solidFill>
                <a:latin typeface="Consolas" panose="020B0609020204030204" pitchFamily="49" charset="0"/>
                <a:cs typeface="Consolas" panose="020B0609020204030204" pitchFamily="49" charset="0"/>
              </a:defRPr>
            </a:lvl2pPr>
            <a:lvl3pPr marL="584432" indent="0">
              <a:buNone/>
              <a:tabLst>
                <a:tab pos="569742" algn="l"/>
              </a:tabLst>
              <a:defRPr sz="2399">
                <a:solidFill>
                  <a:schemeClr val="tx1"/>
                </a:solidFill>
                <a:latin typeface="Consolas" panose="020B0609020204030204" pitchFamily="49" charset="0"/>
                <a:cs typeface="Consolas" panose="020B0609020204030204" pitchFamily="49" charset="0"/>
              </a:defRPr>
            </a:lvl3pPr>
            <a:lvl4pPr marL="814319" indent="0">
              <a:buNone/>
              <a:tabLst>
                <a:tab pos="799860" algn="l"/>
              </a:tabLst>
              <a:defRPr sz="2399">
                <a:solidFill>
                  <a:schemeClr val="tx1"/>
                </a:solidFill>
                <a:latin typeface="Consolas" panose="020B0609020204030204" pitchFamily="49" charset="0"/>
                <a:cs typeface="Consolas" panose="020B0609020204030204" pitchFamily="49" charset="0"/>
              </a:defRPr>
            </a:lvl4pPr>
            <a:lvl5pPr marL="1050682" indent="0">
              <a:buNone/>
              <a:tabLst>
                <a:tab pos="1028391" algn="l"/>
              </a:tabLst>
              <a:defRPr sz="23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5053083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399">
                <a:solidFill>
                  <a:schemeClr val="tx1"/>
                </a:solidFill>
                <a:latin typeface="+mn-lt"/>
                <a:cs typeface="Segoe UI" panose="020B0502040204020203" pitchFamily="34" charset="0"/>
              </a:defRPr>
            </a:lvl1pPr>
            <a:lvl2pPr marL="228462" indent="0">
              <a:buNone/>
              <a:defRPr sz="2399">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1"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399">
                <a:solidFill>
                  <a:srgbClr val="000000"/>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031248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1"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4" y="4224582"/>
            <a:ext cx="11018520" cy="492443"/>
          </a:xfrm>
        </p:spPr>
        <p:txBody>
          <a:bodyPr/>
          <a:lstStyle>
            <a:lvl1pPr>
              <a:defRPr sz="3199">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399">
                <a:solidFill>
                  <a:srgbClr val="000000"/>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3" y="4996505"/>
            <a:ext cx="11018520" cy="369332"/>
          </a:xfrm>
        </p:spPr>
        <p:txBody>
          <a:bodyPr wrap="square">
            <a:spAutoFit/>
          </a:bodyPr>
          <a:lstStyle>
            <a:lvl1pPr marL="0" indent="0">
              <a:spcBef>
                <a:spcPts val="600"/>
              </a:spcBef>
              <a:spcAft>
                <a:spcPts val="0"/>
              </a:spcAft>
              <a:buNone/>
              <a:defRPr sz="2399">
                <a:solidFill>
                  <a:schemeClr val="tx1"/>
                </a:solidFill>
                <a:latin typeface="+mn-lt"/>
                <a:cs typeface="Segoe UI" panose="020B0502040204020203" pitchFamily="34" charset="0"/>
              </a:defRPr>
            </a:lvl1pPr>
            <a:lvl2pPr marL="228462" indent="0">
              <a:buNone/>
              <a:defRPr sz="2399">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a:t>Click to edit text</a:t>
            </a:r>
          </a:p>
        </p:txBody>
      </p:sp>
    </p:spTree>
    <p:extLst>
      <p:ext uri="{BB962C8B-B14F-4D97-AF65-F5344CB8AC3E}">
        <p14:creationId xmlns:p14="http://schemas.microsoft.com/office/powerpoint/2010/main" val="4123226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2"/>
            <a:ext cx="4040887" cy="492443"/>
          </a:xfrm>
        </p:spPr>
        <p:txBody>
          <a:bodyPr/>
          <a:lstStyle>
            <a:lvl1pPr>
              <a:defRPr sz="3199">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399"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399" b="0" i="0">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4"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399">
                <a:solidFill>
                  <a:srgbClr val="2F2F2F"/>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081606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49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4268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2"/>
            <a:ext cx="4031233" cy="492443"/>
          </a:xfrm>
        </p:spPr>
        <p:txBody>
          <a:bodyPr/>
          <a:lstStyle>
            <a:lvl1pPr>
              <a:defRPr sz="3199">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399">
                <a:solidFill>
                  <a:srgbClr val="2F2F2F"/>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399"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399" b="0" i="0">
                <a:solidFill>
                  <a:srgbClr val="2F2F2F"/>
                </a:solidFill>
                <a:latin typeface="Segoe UI" panose="020B0502040204020203" pitchFamily="34" charset="0"/>
                <a:cs typeface="Segoe UI" panose="020B0502040204020203" pitchFamily="34" charset="0"/>
              </a:defRPr>
            </a:lvl2pPr>
            <a:lvl3pPr marL="456926" indent="0">
              <a:buNone/>
              <a:defRPr/>
            </a:lvl3pPr>
            <a:lvl4pPr marL="685388" indent="0">
              <a:buNone/>
              <a:defRPr/>
            </a:lvl4pPr>
            <a:lvl5pPr marL="913852" indent="0">
              <a:buNone/>
              <a:defRPr/>
            </a:lvl5pPr>
          </a:lstStyle>
          <a:p>
            <a:pPr lvl="0"/>
            <a:r>
              <a:rPr lang="en-US"/>
              <a:t>Click to edit text</a:t>
            </a:r>
          </a:p>
        </p:txBody>
      </p:sp>
    </p:spTree>
    <p:extLst>
      <p:ext uri="{BB962C8B-B14F-4D97-AF65-F5344CB8AC3E}">
        <p14:creationId xmlns:p14="http://schemas.microsoft.com/office/powerpoint/2010/main" val="3707747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7"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462" rtl="0" eaLnBrk="1" latinLnBrk="0" hangingPunct="1">
              <a:lnSpc>
                <a:spcPct val="90000"/>
              </a:lnSpc>
              <a:spcBef>
                <a:spcPct val="0"/>
              </a:spcBef>
              <a:buNone/>
              <a:defRPr lang="en-US" sz="3999"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67464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462" rtl="0" eaLnBrk="1" latinLnBrk="0" hangingPunct="1">
              <a:lnSpc>
                <a:spcPct val="90000"/>
              </a:lnSpc>
              <a:spcBef>
                <a:spcPct val="0"/>
              </a:spcBef>
              <a:buNone/>
              <a:defRPr lang="en-US" sz="3999"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1148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462" rtl="0" eaLnBrk="1" latinLnBrk="0" hangingPunct="1">
              <a:lnSpc>
                <a:spcPct val="90000"/>
              </a:lnSpc>
              <a:spcBef>
                <a:spcPct val="0"/>
              </a:spcBef>
              <a:buNone/>
              <a:defRPr lang="en-US" sz="399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12430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462" rtl="0" eaLnBrk="1" latinLnBrk="0" hangingPunct="1">
              <a:lnSpc>
                <a:spcPct val="90000"/>
              </a:lnSpc>
              <a:spcBef>
                <a:spcPct val="0"/>
              </a:spcBef>
              <a:buNone/>
              <a:defRPr lang="en-US" sz="3999"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45929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738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421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1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274517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002191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C03F73-285B-F771-6FC6-073CA85975B7}"/>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0B348FE-6BC8-ACBC-CA8F-584233CB6140}"/>
              </a:ext>
            </a:extLst>
          </p:cNvPr>
          <p:cNvPicPr>
            <a:picLocks noChangeAspect="1"/>
          </p:cNvPicPr>
          <p:nvPr userDrawn="1"/>
        </p:nvPicPr>
        <p:blipFill rotWithShape="1">
          <a:blip r:embed="rId2"/>
          <a:srcRect l="16043" t="38278" r="43066" b="16541"/>
          <a:stretch/>
        </p:blipFill>
        <p:spPr>
          <a:xfrm>
            <a:off x="7306970" y="0"/>
            <a:ext cx="4885030" cy="6858000"/>
          </a:xfrm>
          <a:prstGeom prst="rect">
            <a:avLst/>
          </a:prstGeom>
        </p:spPr>
      </p:pic>
      <p:sp>
        <p:nvSpPr>
          <p:cNvPr id="2" name="Title 1"/>
          <p:cNvSpPr>
            <a:spLocks noGrp="1"/>
          </p:cNvSpPr>
          <p:nvPr>
            <p:ph type="ctrTitle" hasCustomPrompt="1"/>
          </p:nvPr>
        </p:nvSpPr>
        <p:spPr>
          <a:xfrm>
            <a:off x="731420" y="3251569"/>
            <a:ext cx="6286372" cy="1329595"/>
          </a:xfrm>
        </p:spPr>
        <p:txBody>
          <a:bodyPr lIns="0" tIns="0" rIns="0" bIns="0" anchor="b">
            <a:spAutoFit/>
          </a:bodyPr>
          <a:lstStyle>
            <a:lvl1pPr algn="l">
              <a:lnSpc>
                <a:spcPct val="80000"/>
              </a:lnSpc>
              <a:defRPr sz="5400"/>
            </a:lvl1pPr>
          </a:lstStyle>
          <a:p>
            <a:r>
              <a:rPr lang="en-US"/>
              <a:t>The title of your presentation</a:t>
            </a:r>
          </a:p>
        </p:txBody>
      </p:sp>
      <p:sp>
        <p:nvSpPr>
          <p:cNvPr id="3" name="Subtitle 2"/>
          <p:cNvSpPr>
            <a:spLocks noGrp="1"/>
          </p:cNvSpPr>
          <p:nvPr>
            <p:ph type="subTitle" idx="1" hasCustomPrompt="1"/>
          </p:nvPr>
        </p:nvSpPr>
        <p:spPr>
          <a:xfrm>
            <a:off x="723247" y="4658406"/>
            <a:ext cx="6309769" cy="276999"/>
          </a:xfrm>
        </p:spPr>
        <p:txBody>
          <a:bodyPr lIns="0" tIns="0" rIns="0" bIns="0">
            <a:spAutoFit/>
          </a:bodyPr>
          <a:lstStyle>
            <a:lvl1pPr marL="0" indent="0" algn="l">
              <a:buNone/>
              <a:defRPr sz="1800" b="0" i="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The subtitle of your presentation.</a:t>
            </a:r>
          </a:p>
        </p:txBody>
      </p:sp>
    </p:spTree>
    <p:extLst>
      <p:ext uri="{BB962C8B-B14F-4D97-AF65-F5344CB8AC3E}">
        <p14:creationId xmlns:p14="http://schemas.microsoft.com/office/powerpoint/2010/main" val="1897726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0263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DC94790-FD6E-1711-131F-B1A522AF43A0}"/>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5F8A8D9-3DA3-3A8F-82D7-469D61A212E0}"/>
              </a:ext>
            </a:extLst>
          </p:cNvPr>
          <p:cNvSpPr txBox="1"/>
          <p:nvPr userDrawn="1"/>
        </p:nvSpPr>
        <p:spPr>
          <a:xfrm>
            <a:off x="723900" y="3086100"/>
            <a:ext cx="2508700" cy="830997"/>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400" b="1" i="0" u="none" strike="noStrike" kern="0" cap="none" spc="0" normalizeH="0" baseline="0" noProof="0">
                <a:ln>
                  <a:noFill/>
                </a:ln>
                <a:solidFill>
                  <a:schemeClr val="tx2"/>
                </a:solidFill>
                <a:effectLst/>
                <a:uLnTx/>
                <a:uFillTx/>
                <a:latin typeface="+mj-lt"/>
                <a:cs typeface="Segoe UI" panose="020B0502040204020203" pitchFamily="34" charset="0"/>
              </a:rPr>
              <a:t>Agenda</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514350"/>
            <a:ext cx="4800600" cy="5829300"/>
          </a:xfrm>
        </p:spPr>
        <p:txBody>
          <a:bodyPr anchor="ctr">
            <a:normAutofit/>
          </a:bodyPr>
          <a:lstStyle>
            <a:lvl1pPr marL="594360" indent="-457200" algn="l">
              <a:lnSpc>
                <a:spcPct val="100000"/>
              </a:lnSpc>
              <a:spcAft>
                <a:spcPts val="3000"/>
              </a:spcAft>
              <a:defRPr sz="2000" b="0" i="0">
                <a:latin typeface="Segoe UI" panose="020B0502040204020203" pitchFamily="34" charset="0"/>
                <a:cs typeface="Segoe UI" panose="020B0502040204020203" pitchFamily="34" charset="0"/>
              </a:defRPr>
            </a:lvl1pPr>
            <a:lvl2pPr marL="868680" indent="-274320" algn="l">
              <a:lnSpc>
                <a:spcPct val="100000"/>
              </a:lnSpc>
              <a:spcAft>
                <a:spcPts val="3000"/>
              </a:spcAft>
              <a:defRPr sz="1800" b="0" i="0">
                <a:latin typeface="Segoe UI" panose="020B0502040204020203" pitchFamily="34" charset="0"/>
                <a:cs typeface="Segoe UI" panose="020B0502040204020203" pitchFamily="34" charset="0"/>
              </a:defRPr>
            </a:lvl2pPr>
            <a:lvl3pPr marL="1143000" algn="l">
              <a:lnSpc>
                <a:spcPct val="100000"/>
              </a:lnSpc>
              <a:spcAft>
                <a:spcPts val="3000"/>
              </a:spcAft>
              <a:defRPr sz="1600" b="0" i="0">
                <a:latin typeface="Segoe UI" panose="020B0502040204020203" pitchFamily="34" charset="0"/>
                <a:cs typeface="Segoe UI" panose="020B0502040204020203" pitchFamily="34" charset="0"/>
              </a:defRPr>
            </a:lvl3pPr>
            <a:lvl4pPr marL="1463040" algn="l">
              <a:lnSpc>
                <a:spcPct val="100000"/>
              </a:lnSpc>
              <a:spcAft>
                <a:spcPts val="3000"/>
              </a:spcAft>
              <a:defRPr sz="1400" b="0" i="0">
                <a:latin typeface="Segoe UI" panose="020B0502040204020203" pitchFamily="34" charset="0"/>
                <a:cs typeface="Segoe UI" panose="020B0502040204020203" pitchFamily="34" charset="0"/>
              </a:defRPr>
            </a:lvl4pPr>
            <a:lvl5pPr marL="1783080" algn="l">
              <a:lnSpc>
                <a:spcPct val="100000"/>
              </a:lnSpc>
              <a:spcAft>
                <a:spcPts val="3000"/>
              </a:spcAft>
              <a:defRPr sz="1400" b="0" i="0">
                <a:latin typeface="Segoe UI" panose="020B0502040204020203" pitchFamily="34" charset="0"/>
                <a:cs typeface="Segoe UI" panose="020B0502040204020203" pitchFamily="34" charset="0"/>
              </a:defRPr>
            </a:lvl5pPr>
          </a:lstStyle>
          <a:p>
            <a:pPr lvl="0"/>
            <a:r>
              <a:rPr lang="en-US"/>
              <a:t>What is the setting of your story?</a:t>
            </a:r>
          </a:p>
          <a:p>
            <a:pPr lvl="0"/>
            <a:r>
              <a:rPr lang="en-US"/>
              <a:t>Who are the characters involved?</a:t>
            </a:r>
          </a:p>
          <a:p>
            <a:pPr lvl="0"/>
            <a:r>
              <a:rPr lang="en-US"/>
              <a:t>What conflict are you resolving?</a:t>
            </a:r>
          </a:p>
          <a:p>
            <a:pPr lvl="0"/>
            <a:r>
              <a:rPr lang="en-US"/>
              <a:t>What is your BIG idea?</a:t>
            </a:r>
          </a:p>
          <a:p>
            <a:pPr lvl="0"/>
            <a:r>
              <a:rPr lang="en-US"/>
              <a:t>How will you resolve the conflict?</a:t>
            </a:r>
          </a:p>
        </p:txBody>
      </p:sp>
      <p:sp>
        <p:nvSpPr>
          <p:cNvPr id="16" name="Text Placeholder 15">
            <a:extLst>
              <a:ext uri="{FF2B5EF4-FFF2-40B4-BE49-F238E27FC236}">
                <a16:creationId xmlns:a16="http://schemas.microsoft.com/office/drawing/2014/main" id="{3E43F5B2-499D-159B-959F-D650D0C9E9A1}"/>
              </a:ext>
            </a:extLst>
          </p:cNvPr>
          <p:cNvSpPr>
            <a:spLocks noGrp="1" noChangeAspect="1"/>
          </p:cNvSpPr>
          <p:nvPr>
            <p:ph type="body" sz="quarter" idx="17" hasCustomPrompt="1"/>
          </p:nvPr>
        </p:nvSpPr>
        <p:spPr>
          <a:xfrm>
            <a:off x="5695950" y="188595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tx1">
              <a:alpha val="99000"/>
            </a:schemeClr>
          </a:soli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solidFill>
                  <a:srgbClr val="C02572"/>
                </a:solidFill>
                <a:effectLst>
                  <a:outerShdw blurRad="317500" dist="12700" dir="2700000" sx="101000" sy="101000" algn="ctr" rotWithShape="0">
                    <a:srgbClr val="000000">
                      <a:alpha val="20000"/>
                    </a:srgbClr>
                  </a:outerShdw>
                </a:effectLst>
                <a:latin typeface="+mj-lt"/>
              </a:defRPr>
            </a:lvl1pPr>
          </a:lstStyle>
          <a:p>
            <a:pPr lvl="0"/>
            <a:r>
              <a:rPr lang="en-US"/>
              <a:t>1</a:t>
            </a:r>
          </a:p>
        </p:txBody>
      </p:sp>
      <p:sp>
        <p:nvSpPr>
          <p:cNvPr id="17" name="Text Placeholder 16">
            <a:extLst>
              <a:ext uri="{FF2B5EF4-FFF2-40B4-BE49-F238E27FC236}">
                <a16:creationId xmlns:a16="http://schemas.microsoft.com/office/drawing/2014/main" id="{239B8060-10DD-9CAB-82F1-5B8306F2D972}"/>
              </a:ext>
            </a:extLst>
          </p:cNvPr>
          <p:cNvSpPr>
            <a:spLocks noGrp="1" noChangeAspect="1"/>
          </p:cNvSpPr>
          <p:nvPr>
            <p:ph type="body" sz="quarter" idx="18" hasCustomPrompt="1"/>
          </p:nvPr>
        </p:nvSpPr>
        <p:spPr>
          <a:xfrm>
            <a:off x="5695950" y="254889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tx1">
              <a:alpha val="99000"/>
            </a:schemeClr>
          </a:soli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solidFill>
                  <a:srgbClr val="C02572"/>
                </a:solidFill>
                <a:effectLst>
                  <a:outerShdw blurRad="317500" dist="12700" dir="2700000" sx="101000" sy="101000" algn="ctr" rotWithShape="0">
                    <a:srgbClr val="000000">
                      <a:alpha val="20000"/>
                    </a:srgbClr>
                  </a:outerShdw>
                </a:effectLst>
                <a:latin typeface="+mj-lt"/>
              </a:defRPr>
            </a:lvl1pPr>
          </a:lstStyle>
          <a:p>
            <a:pPr lvl="0"/>
            <a:r>
              <a:rPr lang="en-US"/>
              <a:t>2</a:t>
            </a:r>
          </a:p>
        </p:txBody>
      </p:sp>
      <p:sp>
        <p:nvSpPr>
          <p:cNvPr id="18" name="Text Placeholder 17">
            <a:extLst>
              <a:ext uri="{FF2B5EF4-FFF2-40B4-BE49-F238E27FC236}">
                <a16:creationId xmlns:a16="http://schemas.microsoft.com/office/drawing/2014/main" id="{945DB81B-60AB-3A2A-B8B6-EBF034C68E6B}"/>
              </a:ext>
            </a:extLst>
          </p:cNvPr>
          <p:cNvSpPr>
            <a:spLocks noGrp="1" noChangeAspect="1"/>
          </p:cNvSpPr>
          <p:nvPr>
            <p:ph type="body" sz="quarter" idx="19" hasCustomPrompt="1"/>
          </p:nvPr>
        </p:nvSpPr>
        <p:spPr>
          <a:xfrm>
            <a:off x="5695950" y="323469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tx1">
              <a:alpha val="99000"/>
            </a:schemeClr>
          </a:soli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solidFill>
                  <a:srgbClr val="C02572"/>
                </a:solidFill>
                <a:effectLst>
                  <a:outerShdw blurRad="317500" dist="12700" dir="2700000" sx="101000" sy="101000" algn="ctr" rotWithShape="0">
                    <a:srgbClr val="000000">
                      <a:alpha val="20000"/>
                    </a:srgbClr>
                  </a:outerShdw>
                </a:effectLst>
                <a:latin typeface="+mj-lt"/>
              </a:defRPr>
            </a:lvl1pPr>
          </a:lstStyle>
          <a:p>
            <a:pPr lvl="0"/>
            <a:r>
              <a:rPr lang="en-US"/>
              <a:t>3</a:t>
            </a:r>
          </a:p>
        </p:txBody>
      </p:sp>
      <p:sp>
        <p:nvSpPr>
          <p:cNvPr id="19" name="Text Placeholder 18">
            <a:extLst>
              <a:ext uri="{FF2B5EF4-FFF2-40B4-BE49-F238E27FC236}">
                <a16:creationId xmlns:a16="http://schemas.microsoft.com/office/drawing/2014/main" id="{154F6482-A3F9-06E3-BB23-3F60ED96BA00}"/>
              </a:ext>
            </a:extLst>
          </p:cNvPr>
          <p:cNvSpPr>
            <a:spLocks noGrp="1" noChangeAspect="1"/>
          </p:cNvSpPr>
          <p:nvPr>
            <p:ph type="body" sz="quarter" idx="20" hasCustomPrompt="1"/>
          </p:nvPr>
        </p:nvSpPr>
        <p:spPr>
          <a:xfrm>
            <a:off x="5695950" y="393192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tx1">
              <a:alpha val="99000"/>
            </a:schemeClr>
          </a:soli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solidFill>
                  <a:srgbClr val="C02572"/>
                </a:solidFill>
                <a:effectLst>
                  <a:outerShdw blurRad="317500" dist="12700" dir="2700000" sx="101000" sy="101000" algn="ctr" rotWithShape="0">
                    <a:srgbClr val="000000">
                      <a:alpha val="20000"/>
                    </a:srgbClr>
                  </a:outerShdw>
                </a:effectLst>
                <a:latin typeface="+mj-lt"/>
              </a:defRPr>
            </a:lvl1pPr>
          </a:lstStyle>
          <a:p>
            <a:pPr lvl="0"/>
            <a:r>
              <a:rPr lang="en-US"/>
              <a:t>4</a:t>
            </a:r>
          </a:p>
        </p:txBody>
      </p:sp>
      <p:sp>
        <p:nvSpPr>
          <p:cNvPr id="20" name="Text Placeholder 19">
            <a:extLst>
              <a:ext uri="{FF2B5EF4-FFF2-40B4-BE49-F238E27FC236}">
                <a16:creationId xmlns:a16="http://schemas.microsoft.com/office/drawing/2014/main" id="{FEC6761A-8222-D725-87CA-704118A3BF8E}"/>
              </a:ext>
            </a:extLst>
          </p:cNvPr>
          <p:cNvSpPr>
            <a:spLocks noGrp="1" noChangeAspect="1"/>
          </p:cNvSpPr>
          <p:nvPr>
            <p:ph type="body" sz="quarter" idx="21" hasCustomPrompt="1"/>
          </p:nvPr>
        </p:nvSpPr>
        <p:spPr>
          <a:xfrm>
            <a:off x="5695950" y="4617720"/>
            <a:ext cx="411480" cy="41148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tx1">
              <a:alpha val="99000"/>
            </a:schemeClr>
          </a:solidFill>
          <a:effectLst>
            <a:outerShdw blurRad="635000" dist="12700" dir="2700000" sx="101000" sy="101000" algn="tl" rotWithShape="0">
              <a:prstClr val="black">
                <a:alpha val="10000"/>
              </a:prstClr>
            </a:outerShdw>
          </a:effectLst>
        </p:spPr>
        <p:txBody>
          <a:bodyPr wrap="square" anchor="ctr">
            <a:noAutofit/>
          </a:bodyPr>
          <a:lstStyle>
            <a:lvl1pPr marL="0" indent="0" algn="ctr">
              <a:buNone/>
              <a:defRPr sz="1800">
                <a:solidFill>
                  <a:srgbClr val="C02572"/>
                </a:solidFill>
                <a:effectLst>
                  <a:outerShdw blurRad="317500" dist="12700" dir="2700000" sx="101000" sy="101000" algn="ctr" rotWithShape="0">
                    <a:srgbClr val="000000">
                      <a:alpha val="20000"/>
                    </a:srgbClr>
                  </a:outerShdw>
                </a:effectLst>
                <a:latin typeface="+mj-lt"/>
              </a:defRPr>
            </a:lvl1pPr>
          </a:lstStyle>
          <a:p>
            <a:pPr lvl="0"/>
            <a:r>
              <a:rPr lang="en-US"/>
              <a:t>5</a:t>
            </a:r>
          </a:p>
        </p:txBody>
      </p:sp>
    </p:spTree>
    <p:extLst>
      <p:ext uri="{BB962C8B-B14F-4D97-AF65-F5344CB8AC3E}">
        <p14:creationId xmlns:p14="http://schemas.microsoft.com/office/powerpoint/2010/main" val="396265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B77924-EE23-B52E-9C89-88632E1B314E}"/>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4305300" y="3977644"/>
            <a:ext cx="6191251" cy="307777"/>
          </a:xfrm>
        </p:spPr>
        <p:txBody>
          <a:bodyPr wrap="square">
            <a:sp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t>The subtitle of your section.</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4305300" y="3313744"/>
            <a:ext cx="6191251" cy="553998"/>
          </a:xfrm>
        </p:spPr>
        <p:txBody>
          <a:bodyPr wrap="square" lIns="0" tIns="0" rIns="0" bIns="0" anchor="b">
            <a:spAutoFit/>
          </a:bodyPr>
          <a:lstStyle>
            <a:lvl1pPr>
              <a:defRPr sz="4000"/>
            </a:lvl1pPr>
          </a:lstStyle>
          <a:p>
            <a:r>
              <a:rPr lang="en-US"/>
              <a:t>The title of your section.</a:t>
            </a:r>
          </a:p>
        </p:txBody>
      </p:sp>
      <p:pic>
        <p:nvPicPr>
          <p:cNvPr id="4" name="Picture 3">
            <a:extLst>
              <a:ext uri="{FF2B5EF4-FFF2-40B4-BE49-F238E27FC236}">
                <a16:creationId xmlns:a16="http://schemas.microsoft.com/office/drawing/2014/main" id="{7F7C3D6D-1C63-D0A2-5EB7-BF8265D9CAAE}"/>
              </a:ext>
            </a:extLst>
          </p:cNvPr>
          <p:cNvPicPr>
            <a:picLocks noChangeAspect="1"/>
          </p:cNvPicPr>
          <p:nvPr userDrawn="1"/>
        </p:nvPicPr>
        <p:blipFill rotWithShape="1">
          <a:blip r:embed="rId2"/>
          <a:srcRect l="16043" t="10451" r="41229" b="18579"/>
          <a:stretch/>
        </p:blipFill>
        <p:spPr>
          <a:xfrm rot="10800000">
            <a:off x="-2" y="0"/>
            <a:ext cx="3249637" cy="6858000"/>
          </a:xfrm>
          <a:prstGeom prst="rect">
            <a:avLst/>
          </a:prstGeom>
        </p:spPr>
      </p:pic>
    </p:spTree>
    <p:extLst>
      <p:ext uri="{BB962C8B-B14F-4D97-AF65-F5344CB8AC3E}">
        <p14:creationId xmlns:p14="http://schemas.microsoft.com/office/powerpoint/2010/main" val="3817851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12">
          <p15:clr>
            <a:srgbClr val="FBAE40"/>
          </p15:clr>
        </p15:guide>
        <p15:guide id="2" pos="661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Idea">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06C726-351B-10D7-D033-347F1066362C}"/>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723900" y="3793279"/>
            <a:ext cx="10744200" cy="307777"/>
          </a:xfrm>
        </p:spPr>
        <p:txBody>
          <a:bodyPr>
            <a:spAutoFit/>
          </a:bodyPr>
          <a:lstStyle>
            <a:lvl1pPr marL="0" indent="0" algn="ctr">
              <a:buNone/>
              <a:defRPr sz="2000" b="0" i="0">
                <a:solidFill>
                  <a:schemeClr val="tx1">
                    <a:tint val="75000"/>
                  </a:schemeClr>
                </a:solidFill>
                <a:latin typeface="Segoe UI Semilight" panose="020B0402040204020203" pitchFamily="34" charset="0"/>
                <a:cs typeface="Segoe UI Semilight" panose="020B04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Subtext for your big idea.</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723900" y="2943370"/>
            <a:ext cx="10744200" cy="664797"/>
          </a:xfrm>
        </p:spPr>
        <p:txBody>
          <a:bodyPr lIns="0" tIns="0" rIns="0" bIns="0" anchor="b">
            <a:spAutoFit/>
          </a:bodyPr>
          <a:lstStyle>
            <a:lvl1pPr algn="ctr">
              <a:defRPr sz="4800"/>
            </a:lvl1pPr>
          </a:lstStyle>
          <a:p>
            <a:r>
              <a:rPr lang="en-US"/>
              <a:t>What is your big idea?</a:t>
            </a:r>
          </a:p>
        </p:txBody>
      </p:sp>
      <p:pic>
        <p:nvPicPr>
          <p:cNvPr id="4" name="Picture 3">
            <a:extLst>
              <a:ext uri="{FF2B5EF4-FFF2-40B4-BE49-F238E27FC236}">
                <a16:creationId xmlns:a16="http://schemas.microsoft.com/office/drawing/2014/main" id="{095B86F3-2571-22C1-87E2-F589BF01EEC9}"/>
              </a:ext>
            </a:extLst>
          </p:cNvPr>
          <p:cNvPicPr>
            <a:picLocks noChangeAspect="1"/>
          </p:cNvPicPr>
          <p:nvPr userDrawn="1"/>
        </p:nvPicPr>
        <p:blipFill rotWithShape="1">
          <a:blip r:embed="rId2"/>
          <a:srcRect l="16750" t="2965" r="74732" b="4086"/>
          <a:stretch/>
        </p:blipFill>
        <p:spPr>
          <a:xfrm rot="5400000">
            <a:off x="5656385" y="322386"/>
            <a:ext cx="879229" cy="12192000"/>
          </a:xfrm>
          <a:prstGeom prst="rect">
            <a:avLst/>
          </a:prstGeom>
        </p:spPr>
      </p:pic>
    </p:spTree>
    <p:extLst>
      <p:ext uri="{BB962C8B-B14F-4D97-AF65-F5344CB8AC3E}">
        <p14:creationId xmlns:p14="http://schemas.microsoft.com/office/powerpoint/2010/main" val="1933532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A4E0E5-1CCD-299D-1174-7F7B1AD35520}"/>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BE149A7E-0310-38E2-4292-AE64244D84CE}"/>
              </a:ext>
            </a:extLst>
          </p:cNvPr>
          <p:cNvSpPr>
            <a:spLocks noGrp="1"/>
          </p:cNvSpPr>
          <p:nvPr>
            <p:ph type="body" sz="quarter" idx="10"/>
          </p:nvPr>
        </p:nvSpPr>
        <p:spPr>
          <a:xfrm>
            <a:off x="2209800" y="1749528"/>
            <a:ext cx="857250" cy="800100"/>
          </a:xfrm>
          <a:blipFill dpi="0" rotWithShape="1">
            <a:blip r:embed="rId2"/>
            <a:srcRect/>
            <a:tile tx="0" ty="609600" sx="100000" sy="100000" flip="none" algn="ctr"/>
          </a:blipFill>
        </p:spPr>
        <p:txBody>
          <a:bodyPr>
            <a:normAutofit/>
          </a:bodyPr>
          <a:lstStyle>
            <a:lvl1pPr marL="0" indent="0">
              <a:buNone/>
              <a:defRPr sz="100"/>
            </a:lvl1pPr>
          </a:lstStyle>
          <a:p>
            <a:pPr lvl="0"/>
            <a:endParaRPr lang="en-US"/>
          </a:p>
        </p:txBody>
      </p:sp>
      <p:sp>
        <p:nvSpPr>
          <p:cNvPr id="5" name="Text Placeholder 3">
            <a:extLst>
              <a:ext uri="{FF2B5EF4-FFF2-40B4-BE49-F238E27FC236}">
                <a16:creationId xmlns:a16="http://schemas.microsoft.com/office/drawing/2014/main" id="{F98647E8-BBFB-0F07-D7DB-A65E141CDDE3}"/>
              </a:ext>
            </a:extLst>
          </p:cNvPr>
          <p:cNvSpPr>
            <a:spLocks noGrp="1"/>
          </p:cNvSpPr>
          <p:nvPr>
            <p:ph type="body" sz="quarter" idx="11" hasCustomPrompt="1"/>
          </p:nvPr>
        </p:nvSpPr>
        <p:spPr>
          <a:xfrm>
            <a:off x="2742038" y="514350"/>
            <a:ext cx="6743700" cy="5119534"/>
          </a:xfrm>
        </p:spPr>
        <p:txBody>
          <a:bodyPr anchor="ctr">
            <a:normAutofit/>
          </a:bodyPr>
          <a:lstStyle>
            <a:lvl1pPr marL="0" indent="0">
              <a:buNone/>
              <a:defRPr sz="2000" b="0" i="0">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1200"/>
              </a:spcAft>
              <a:buClrTx/>
              <a:buSzTx/>
              <a:buFont typeface="Wingdings" pitchFamily="2" charset="2"/>
              <a:buNone/>
              <a:tabLst/>
              <a:defRPr/>
            </a:pPr>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Integer </a:t>
            </a:r>
            <a:r>
              <a:rPr lang="en-US" err="1"/>
              <a:t>posuere</a:t>
            </a:r>
            <a:r>
              <a:rPr lang="en-US"/>
              <a:t> </a:t>
            </a:r>
            <a:r>
              <a:rPr lang="en-US" err="1"/>
              <a:t>erat</a:t>
            </a:r>
            <a:r>
              <a:rPr lang="en-US"/>
              <a:t> a ante </a:t>
            </a:r>
            <a:r>
              <a:rPr lang="en-US" err="1"/>
              <a:t>venenatis</a:t>
            </a:r>
            <a:r>
              <a:rPr lang="en-US"/>
              <a:t> </a:t>
            </a:r>
            <a:r>
              <a:rPr lang="en-US" err="1"/>
              <a:t>dapibus</a:t>
            </a:r>
            <a:r>
              <a:rPr lang="en-US"/>
              <a:t> </a:t>
            </a:r>
            <a:r>
              <a:rPr lang="en-US" err="1"/>
              <a:t>posuere</a:t>
            </a:r>
            <a:r>
              <a:rPr lang="en-US"/>
              <a:t> </a:t>
            </a:r>
            <a:r>
              <a:rPr lang="en-US" err="1"/>
              <a:t>velit</a:t>
            </a:r>
            <a:r>
              <a:rPr lang="en-US"/>
              <a:t> </a:t>
            </a:r>
            <a:r>
              <a:rPr lang="en-US" err="1"/>
              <a:t>aliquet</a:t>
            </a:r>
            <a:r>
              <a:rPr lang="en-US"/>
              <a:t>. Donec sed </a:t>
            </a:r>
            <a:r>
              <a:rPr lang="en-US" err="1"/>
              <a:t>odio</a:t>
            </a:r>
            <a:r>
              <a:rPr lang="en-US"/>
              <a:t> dui.</a:t>
            </a:r>
          </a:p>
        </p:txBody>
      </p:sp>
      <p:pic>
        <p:nvPicPr>
          <p:cNvPr id="3" name="Picture 2">
            <a:extLst>
              <a:ext uri="{FF2B5EF4-FFF2-40B4-BE49-F238E27FC236}">
                <a16:creationId xmlns:a16="http://schemas.microsoft.com/office/drawing/2014/main" id="{B40D1D19-C24B-D573-65F5-F49454B57C0B}"/>
              </a:ext>
            </a:extLst>
          </p:cNvPr>
          <p:cNvPicPr>
            <a:picLocks noChangeAspect="1"/>
          </p:cNvPicPr>
          <p:nvPr userDrawn="1"/>
        </p:nvPicPr>
        <p:blipFill rotWithShape="1">
          <a:blip r:embed="rId3"/>
          <a:srcRect l="16750" t="2965" r="74732" b="4086"/>
          <a:stretch/>
        </p:blipFill>
        <p:spPr>
          <a:xfrm rot="5400000">
            <a:off x="5656385" y="322386"/>
            <a:ext cx="879229" cy="12192000"/>
          </a:xfrm>
          <a:prstGeom prst="rect">
            <a:avLst/>
          </a:prstGeom>
        </p:spPr>
      </p:pic>
    </p:spTree>
    <p:extLst>
      <p:ext uri="{BB962C8B-B14F-4D97-AF65-F5344CB8AC3E}">
        <p14:creationId xmlns:p14="http://schemas.microsoft.com/office/powerpoint/2010/main" val="3052314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1">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F6F74A-6D6A-58F4-AA9E-411089281958}"/>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5F8A8D9-3DA3-3A8F-82D7-469D61A212E0}"/>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solidFill>
                  <a:schemeClr val="tx2"/>
                </a:solidFill>
                <a:effectLst/>
                <a:uLnTx/>
                <a:uFillTx/>
                <a:latin typeface="Segoe UI" panose="020B0502040204020203" pitchFamily="34" charset="0"/>
                <a:cs typeface="Segoe UI" panose="020B0502040204020203" pitchFamily="34" charset="0"/>
              </a:rPr>
              <a:t>1</a:t>
            </a:r>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5048252" cy="492443"/>
          </a:xfrm>
        </p:spPr>
        <p:txBody>
          <a:bodyPr wrap="square"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504825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grpSp>
        <p:nvGrpSpPr>
          <p:cNvPr id="15" name="Group 14">
            <a:extLst>
              <a:ext uri="{FF2B5EF4-FFF2-40B4-BE49-F238E27FC236}">
                <a16:creationId xmlns:a16="http://schemas.microsoft.com/office/drawing/2014/main" id="{6C0E1FC6-7A96-C811-291A-2C1E1AE3DE35}"/>
              </a:ext>
            </a:extLst>
          </p:cNvPr>
          <p:cNvGrpSpPr/>
          <p:nvPr userDrawn="1"/>
        </p:nvGrpSpPr>
        <p:grpSpPr>
          <a:xfrm>
            <a:off x="11914781" y="0"/>
            <a:ext cx="290097" cy="6858000"/>
            <a:chOff x="11761371" y="0"/>
            <a:chExt cx="298888" cy="7065819"/>
          </a:xfrm>
        </p:grpSpPr>
        <p:pic>
          <p:nvPicPr>
            <p:cNvPr id="16" name="Picture 15">
              <a:extLst>
                <a:ext uri="{FF2B5EF4-FFF2-40B4-BE49-F238E27FC236}">
                  <a16:creationId xmlns:a16="http://schemas.microsoft.com/office/drawing/2014/main" id="{D2B2EB94-2EDA-DA10-CC77-F9E15EBF4390}"/>
                </a:ext>
              </a:extLst>
            </p:cNvPr>
            <p:cNvPicPr>
              <a:picLocks noChangeAspect="1"/>
            </p:cNvPicPr>
            <p:nvPr userDrawn="1"/>
          </p:nvPicPr>
          <p:blipFill rotWithShape="1">
            <a:blip r:embed="rId2"/>
            <a:srcRect l="16043" t="11611" r="72400" b="15623"/>
            <a:stretch/>
          </p:blipFill>
          <p:spPr>
            <a:xfrm>
              <a:off x="11761371" y="0"/>
              <a:ext cx="294408" cy="2355273"/>
            </a:xfrm>
            <a:prstGeom prst="rect">
              <a:avLst/>
            </a:prstGeom>
          </p:spPr>
        </p:pic>
        <p:pic>
          <p:nvPicPr>
            <p:cNvPr id="17" name="Picture 16">
              <a:extLst>
                <a:ext uri="{FF2B5EF4-FFF2-40B4-BE49-F238E27FC236}">
                  <a16:creationId xmlns:a16="http://schemas.microsoft.com/office/drawing/2014/main" id="{D17714F9-4CCE-3492-DD21-9BDE8FD8F193}"/>
                </a:ext>
              </a:extLst>
            </p:cNvPr>
            <p:cNvPicPr>
              <a:picLocks noChangeAspect="1"/>
            </p:cNvPicPr>
            <p:nvPr userDrawn="1"/>
          </p:nvPicPr>
          <p:blipFill rotWithShape="1">
            <a:blip r:embed="rId2"/>
            <a:srcRect l="16044" t="11611" r="72398" b="15623"/>
            <a:stretch/>
          </p:blipFill>
          <p:spPr>
            <a:xfrm>
              <a:off x="11761387" y="2355273"/>
              <a:ext cx="294408" cy="2355273"/>
            </a:xfrm>
            <a:prstGeom prst="rect">
              <a:avLst/>
            </a:prstGeom>
          </p:spPr>
        </p:pic>
        <p:pic>
          <p:nvPicPr>
            <p:cNvPr id="18" name="Picture 17">
              <a:extLst>
                <a:ext uri="{FF2B5EF4-FFF2-40B4-BE49-F238E27FC236}">
                  <a16:creationId xmlns:a16="http://schemas.microsoft.com/office/drawing/2014/main" id="{07E7416C-2A0C-73A0-0AF2-0DE08E411CA7}"/>
                </a:ext>
              </a:extLst>
            </p:cNvPr>
            <p:cNvPicPr>
              <a:picLocks noChangeAspect="1"/>
            </p:cNvPicPr>
            <p:nvPr userDrawn="1"/>
          </p:nvPicPr>
          <p:blipFill rotWithShape="1">
            <a:blip r:embed="rId2"/>
            <a:srcRect l="16044" t="11611" r="72224" b="15623"/>
            <a:stretch/>
          </p:blipFill>
          <p:spPr>
            <a:xfrm>
              <a:off x="11761386" y="4710546"/>
              <a:ext cx="298873" cy="2355273"/>
            </a:xfrm>
            <a:prstGeom prst="rect">
              <a:avLst/>
            </a:prstGeom>
          </p:spPr>
        </p:pic>
      </p:grpSp>
    </p:spTree>
    <p:extLst>
      <p:ext uri="{BB962C8B-B14F-4D97-AF65-F5344CB8AC3E}">
        <p14:creationId xmlns:p14="http://schemas.microsoft.com/office/powerpoint/2010/main" val="446829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768">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Header 2">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B29EA2-453A-D6F7-000F-8F5E67EE421B}"/>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5048252" cy="492443"/>
          </a:xfrm>
        </p:spPr>
        <p:txBody>
          <a:bodyPr wrap="square"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504825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8DBF563-5214-6460-A8F5-B8D7CC997646}"/>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solidFill>
                  <a:schemeClr val="tx2"/>
                </a:solidFill>
                <a:effectLst/>
                <a:uLnTx/>
                <a:uFillTx/>
                <a:latin typeface="Segoe UI" panose="020B0502040204020203" pitchFamily="34" charset="0"/>
                <a:cs typeface="Segoe UI" panose="020B0502040204020203" pitchFamily="34" charset="0"/>
              </a:rPr>
              <a:t>2</a:t>
            </a:r>
          </a:p>
        </p:txBody>
      </p:sp>
      <p:grpSp>
        <p:nvGrpSpPr>
          <p:cNvPr id="11" name="Group 10">
            <a:extLst>
              <a:ext uri="{FF2B5EF4-FFF2-40B4-BE49-F238E27FC236}">
                <a16:creationId xmlns:a16="http://schemas.microsoft.com/office/drawing/2014/main" id="{2B075F46-2E25-0035-F360-DC96DE3B6902}"/>
              </a:ext>
            </a:extLst>
          </p:cNvPr>
          <p:cNvGrpSpPr/>
          <p:nvPr userDrawn="1"/>
        </p:nvGrpSpPr>
        <p:grpSpPr>
          <a:xfrm>
            <a:off x="11914781" y="0"/>
            <a:ext cx="290097" cy="6858000"/>
            <a:chOff x="11761371" y="0"/>
            <a:chExt cx="298888" cy="7065819"/>
          </a:xfrm>
        </p:grpSpPr>
        <p:pic>
          <p:nvPicPr>
            <p:cNvPr id="12" name="Picture 11">
              <a:extLst>
                <a:ext uri="{FF2B5EF4-FFF2-40B4-BE49-F238E27FC236}">
                  <a16:creationId xmlns:a16="http://schemas.microsoft.com/office/drawing/2014/main" id="{EB142DA8-39C3-02BF-1E91-522AAE069DAF}"/>
                </a:ext>
              </a:extLst>
            </p:cNvPr>
            <p:cNvPicPr>
              <a:picLocks noChangeAspect="1"/>
            </p:cNvPicPr>
            <p:nvPr userDrawn="1"/>
          </p:nvPicPr>
          <p:blipFill rotWithShape="1">
            <a:blip r:embed="rId2"/>
            <a:srcRect l="16043" t="11611" r="72400" b="15623"/>
            <a:stretch/>
          </p:blipFill>
          <p:spPr>
            <a:xfrm>
              <a:off x="11761371" y="0"/>
              <a:ext cx="294408" cy="2355273"/>
            </a:xfrm>
            <a:prstGeom prst="rect">
              <a:avLst/>
            </a:prstGeom>
          </p:spPr>
        </p:pic>
        <p:pic>
          <p:nvPicPr>
            <p:cNvPr id="13" name="Picture 12">
              <a:extLst>
                <a:ext uri="{FF2B5EF4-FFF2-40B4-BE49-F238E27FC236}">
                  <a16:creationId xmlns:a16="http://schemas.microsoft.com/office/drawing/2014/main" id="{D2F24BB8-5D92-0CE0-8F1D-FFBC5E3CC24E}"/>
                </a:ext>
              </a:extLst>
            </p:cNvPr>
            <p:cNvPicPr>
              <a:picLocks noChangeAspect="1"/>
            </p:cNvPicPr>
            <p:nvPr userDrawn="1"/>
          </p:nvPicPr>
          <p:blipFill rotWithShape="1">
            <a:blip r:embed="rId2"/>
            <a:srcRect l="16044" t="11611" r="72398" b="15623"/>
            <a:stretch/>
          </p:blipFill>
          <p:spPr>
            <a:xfrm>
              <a:off x="11761387" y="2355273"/>
              <a:ext cx="294408" cy="2355273"/>
            </a:xfrm>
            <a:prstGeom prst="rect">
              <a:avLst/>
            </a:prstGeom>
          </p:spPr>
        </p:pic>
        <p:pic>
          <p:nvPicPr>
            <p:cNvPr id="14" name="Picture 13">
              <a:extLst>
                <a:ext uri="{FF2B5EF4-FFF2-40B4-BE49-F238E27FC236}">
                  <a16:creationId xmlns:a16="http://schemas.microsoft.com/office/drawing/2014/main" id="{34EC44DA-B159-73F2-ACDC-4E76F48F4DCE}"/>
                </a:ext>
              </a:extLst>
            </p:cNvPr>
            <p:cNvPicPr>
              <a:picLocks noChangeAspect="1"/>
            </p:cNvPicPr>
            <p:nvPr userDrawn="1"/>
          </p:nvPicPr>
          <p:blipFill rotWithShape="1">
            <a:blip r:embed="rId2"/>
            <a:srcRect l="16044" t="11611" r="72224" b="15623"/>
            <a:stretch/>
          </p:blipFill>
          <p:spPr>
            <a:xfrm>
              <a:off x="11761386" y="4710546"/>
              <a:ext cx="298873" cy="2355273"/>
            </a:xfrm>
            <a:prstGeom prst="rect">
              <a:avLst/>
            </a:prstGeom>
          </p:spPr>
        </p:pic>
      </p:grpSp>
    </p:spTree>
    <p:extLst>
      <p:ext uri="{BB962C8B-B14F-4D97-AF65-F5344CB8AC3E}">
        <p14:creationId xmlns:p14="http://schemas.microsoft.com/office/powerpoint/2010/main" val="4249451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76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Header 3">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899C8E-61BF-1DDD-10CF-9CE1380C8856}"/>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5048252" cy="492443"/>
          </a:xfrm>
        </p:spPr>
        <p:txBody>
          <a:bodyPr wrap="square"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504825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DA6FD385-DEEA-ED58-37F8-753B3F8E733B}"/>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solidFill>
                  <a:schemeClr val="tx2"/>
                </a:solidFill>
                <a:effectLst/>
                <a:uLnTx/>
                <a:uFillTx/>
                <a:latin typeface="Segoe UI" panose="020B0502040204020203" pitchFamily="34" charset="0"/>
                <a:cs typeface="Segoe UI" panose="020B0502040204020203" pitchFamily="34" charset="0"/>
              </a:rPr>
              <a:t>3</a:t>
            </a:r>
          </a:p>
        </p:txBody>
      </p:sp>
      <p:grpSp>
        <p:nvGrpSpPr>
          <p:cNvPr id="16" name="Group 15">
            <a:extLst>
              <a:ext uri="{FF2B5EF4-FFF2-40B4-BE49-F238E27FC236}">
                <a16:creationId xmlns:a16="http://schemas.microsoft.com/office/drawing/2014/main" id="{BFFF7F82-2603-4345-1D99-D8D2F2ADAEAD}"/>
              </a:ext>
            </a:extLst>
          </p:cNvPr>
          <p:cNvGrpSpPr/>
          <p:nvPr userDrawn="1"/>
        </p:nvGrpSpPr>
        <p:grpSpPr>
          <a:xfrm>
            <a:off x="11914781" y="0"/>
            <a:ext cx="290097" cy="6858000"/>
            <a:chOff x="11761371" y="0"/>
            <a:chExt cx="298888" cy="7065819"/>
          </a:xfrm>
        </p:grpSpPr>
        <p:pic>
          <p:nvPicPr>
            <p:cNvPr id="17" name="Picture 16">
              <a:extLst>
                <a:ext uri="{FF2B5EF4-FFF2-40B4-BE49-F238E27FC236}">
                  <a16:creationId xmlns:a16="http://schemas.microsoft.com/office/drawing/2014/main" id="{0CD0FAF7-99F3-46B6-1008-AA1D5CD1CE22}"/>
                </a:ext>
              </a:extLst>
            </p:cNvPr>
            <p:cNvPicPr>
              <a:picLocks noChangeAspect="1"/>
            </p:cNvPicPr>
            <p:nvPr userDrawn="1"/>
          </p:nvPicPr>
          <p:blipFill rotWithShape="1">
            <a:blip r:embed="rId2"/>
            <a:srcRect l="16043" t="11611" r="72400" b="15623"/>
            <a:stretch/>
          </p:blipFill>
          <p:spPr>
            <a:xfrm>
              <a:off x="11761371" y="0"/>
              <a:ext cx="294408" cy="2355273"/>
            </a:xfrm>
            <a:prstGeom prst="rect">
              <a:avLst/>
            </a:prstGeom>
          </p:spPr>
        </p:pic>
        <p:pic>
          <p:nvPicPr>
            <p:cNvPr id="18" name="Picture 17">
              <a:extLst>
                <a:ext uri="{FF2B5EF4-FFF2-40B4-BE49-F238E27FC236}">
                  <a16:creationId xmlns:a16="http://schemas.microsoft.com/office/drawing/2014/main" id="{59576290-673A-2927-A1BD-16302DBF0993}"/>
                </a:ext>
              </a:extLst>
            </p:cNvPr>
            <p:cNvPicPr>
              <a:picLocks noChangeAspect="1"/>
            </p:cNvPicPr>
            <p:nvPr userDrawn="1"/>
          </p:nvPicPr>
          <p:blipFill rotWithShape="1">
            <a:blip r:embed="rId2"/>
            <a:srcRect l="16044" t="11611" r="72398" b="15623"/>
            <a:stretch/>
          </p:blipFill>
          <p:spPr>
            <a:xfrm>
              <a:off x="11761387" y="2355273"/>
              <a:ext cx="294408" cy="2355273"/>
            </a:xfrm>
            <a:prstGeom prst="rect">
              <a:avLst/>
            </a:prstGeom>
          </p:spPr>
        </p:pic>
        <p:pic>
          <p:nvPicPr>
            <p:cNvPr id="19" name="Picture 18">
              <a:extLst>
                <a:ext uri="{FF2B5EF4-FFF2-40B4-BE49-F238E27FC236}">
                  <a16:creationId xmlns:a16="http://schemas.microsoft.com/office/drawing/2014/main" id="{80E36F07-5E21-7576-A13C-6F8EDDE9FABA}"/>
                </a:ext>
              </a:extLst>
            </p:cNvPr>
            <p:cNvPicPr>
              <a:picLocks noChangeAspect="1"/>
            </p:cNvPicPr>
            <p:nvPr userDrawn="1"/>
          </p:nvPicPr>
          <p:blipFill rotWithShape="1">
            <a:blip r:embed="rId2"/>
            <a:srcRect l="16044" t="11611" r="72224" b="15623"/>
            <a:stretch/>
          </p:blipFill>
          <p:spPr>
            <a:xfrm>
              <a:off x="11761386" y="4710546"/>
              <a:ext cx="298873" cy="2355273"/>
            </a:xfrm>
            <a:prstGeom prst="rect">
              <a:avLst/>
            </a:prstGeom>
          </p:spPr>
        </p:pic>
      </p:grpSp>
    </p:spTree>
    <p:extLst>
      <p:ext uri="{BB962C8B-B14F-4D97-AF65-F5344CB8AC3E}">
        <p14:creationId xmlns:p14="http://schemas.microsoft.com/office/powerpoint/2010/main" val="3999671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76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Header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2F5F99-8D85-7712-BE1D-3C1512011D2F}"/>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5048252" cy="492443"/>
          </a:xfrm>
        </p:spPr>
        <p:txBody>
          <a:bodyPr wrap="square"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504825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6BBD3DD-37F4-A34D-A04C-B4BC07553F42}"/>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solidFill>
                  <a:schemeClr val="tx2"/>
                </a:solidFill>
                <a:effectLst/>
                <a:uLnTx/>
                <a:uFillTx/>
                <a:latin typeface="Segoe UI" panose="020B0502040204020203" pitchFamily="34" charset="0"/>
                <a:cs typeface="Segoe UI" panose="020B0502040204020203" pitchFamily="34" charset="0"/>
              </a:rPr>
              <a:t>4</a:t>
            </a:r>
          </a:p>
        </p:txBody>
      </p:sp>
      <p:grpSp>
        <p:nvGrpSpPr>
          <p:cNvPr id="11" name="Group 10">
            <a:extLst>
              <a:ext uri="{FF2B5EF4-FFF2-40B4-BE49-F238E27FC236}">
                <a16:creationId xmlns:a16="http://schemas.microsoft.com/office/drawing/2014/main" id="{07DFEDB8-A15B-EE82-EF7B-75F8E0C61454}"/>
              </a:ext>
            </a:extLst>
          </p:cNvPr>
          <p:cNvGrpSpPr/>
          <p:nvPr userDrawn="1"/>
        </p:nvGrpSpPr>
        <p:grpSpPr>
          <a:xfrm>
            <a:off x="11914781" y="0"/>
            <a:ext cx="290097" cy="6858000"/>
            <a:chOff x="11761371" y="0"/>
            <a:chExt cx="298888" cy="7065819"/>
          </a:xfrm>
        </p:grpSpPr>
        <p:pic>
          <p:nvPicPr>
            <p:cNvPr id="12" name="Picture 11">
              <a:extLst>
                <a:ext uri="{FF2B5EF4-FFF2-40B4-BE49-F238E27FC236}">
                  <a16:creationId xmlns:a16="http://schemas.microsoft.com/office/drawing/2014/main" id="{2A7BF3F8-F818-0FB9-5F8D-3D559B5CC2B0}"/>
                </a:ext>
              </a:extLst>
            </p:cNvPr>
            <p:cNvPicPr>
              <a:picLocks noChangeAspect="1"/>
            </p:cNvPicPr>
            <p:nvPr userDrawn="1"/>
          </p:nvPicPr>
          <p:blipFill rotWithShape="1">
            <a:blip r:embed="rId2"/>
            <a:srcRect l="16043" t="11611" r="72400" b="15623"/>
            <a:stretch/>
          </p:blipFill>
          <p:spPr>
            <a:xfrm>
              <a:off x="11761371" y="0"/>
              <a:ext cx="294408" cy="2355273"/>
            </a:xfrm>
            <a:prstGeom prst="rect">
              <a:avLst/>
            </a:prstGeom>
          </p:spPr>
        </p:pic>
        <p:pic>
          <p:nvPicPr>
            <p:cNvPr id="13" name="Picture 12">
              <a:extLst>
                <a:ext uri="{FF2B5EF4-FFF2-40B4-BE49-F238E27FC236}">
                  <a16:creationId xmlns:a16="http://schemas.microsoft.com/office/drawing/2014/main" id="{4666116B-84D8-A658-4264-2C335C93AB85}"/>
                </a:ext>
              </a:extLst>
            </p:cNvPr>
            <p:cNvPicPr>
              <a:picLocks noChangeAspect="1"/>
            </p:cNvPicPr>
            <p:nvPr userDrawn="1"/>
          </p:nvPicPr>
          <p:blipFill rotWithShape="1">
            <a:blip r:embed="rId2"/>
            <a:srcRect l="16044" t="11611" r="72398" b="15623"/>
            <a:stretch/>
          </p:blipFill>
          <p:spPr>
            <a:xfrm>
              <a:off x="11761387" y="2355273"/>
              <a:ext cx="294408" cy="2355273"/>
            </a:xfrm>
            <a:prstGeom prst="rect">
              <a:avLst/>
            </a:prstGeom>
          </p:spPr>
        </p:pic>
        <p:pic>
          <p:nvPicPr>
            <p:cNvPr id="14" name="Picture 13">
              <a:extLst>
                <a:ext uri="{FF2B5EF4-FFF2-40B4-BE49-F238E27FC236}">
                  <a16:creationId xmlns:a16="http://schemas.microsoft.com/office/drawing/2014/main" id="{45F81BD6-0B54-809A-1E2E-110D7DFE1C81}"/>
                </a:ext>
              </a:extLst>
            </p:cNvPr>
            <p:cNvPicPr>
              <a:picLocks noChangeAspect="1"/>
            </p:cNvPicPr>
            <p:nvPr userDrawn="1"/>
          </p:nvPicPr>
          <p:blipFill rotWithShape="1">
            <a:blip r:embed="rId2"/>
            <a:srcRect l="16044" t="11611" r="72224" b="15623"/>
            <a:stretch/>
          </p:blipFill>
          <p:spPr>
            <a:xfrm>
              <a:off x="11761386" y="4710546"/>
              <a:ext cx="298873" cy="2355273"/>
            </a:xfrm>
            <a:prstGeom prst="rect">
              <a:avLst/>
            </a:prstGeom>
          </p:spPr>
        </p:pic>
      </p:grpSp>
    </p:spTree>
    <p:extLst>
      <p:ext uri="{BB962C8B-B14F-4D97-AF65-F5344CB8AC3E}">
        <p14:creationId xmlns:p14="http://schemas.microsoft.com/office/powerpoint/2010/main" val="93002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76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Header 5">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D41449-9141-7720-2A57-DE6E8D21C897}"/>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5048252" cy="492443"/>
          </a:xfrm>
        </p:spPr>
        <p:txBody>
          <a:bodyPr wrap="square"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504825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6E3BAC0-D48D-95C3-7E47-615067406ABF}"/>
              </a:ext>
            </a:extLst>
          </p:cNvPr>
          <p:cNvSpPr txBox="1"/>
          <p:nvPr userDrawn="1"/>
        </p:nvSpPr>
        <p:spPr>
          <a:xfrm>
            <a:off x="609600" y="-571500"/>
            <a:ext cx="4389022" cy="9156353"/>
          </a:xfrm>
          <a:prstGeom prst="rect">
            <a:avLst/>
          </a:prstGeom>
          <a:noFill/>
        </p:spPr>
        <p:txBody>
          <a:bodyPr wrap="none" lIns="0" tIns="0" rIns="0" bIns="0" rtlCol="0" anchor="b">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9500" b="1" i="0" u="none" strike="noStrike" kern="0" cap="none" spc="0" normalizeH="0" baseline="0" noProof="0">
                <a:ln>
                  <a:noFill/>
                </a:ln>
                <a:solidFill>
                  <a:schemeClr val="tx2"/>
                </a:solidFill>
                <a:effectLst/>
                <a:uLnTx/>
                <a:uFillTx/>
                <a:latin typeface="Segoe UI" panose="020B0502040204020203" pitchFamily="34" charset="0"/>
                <a:cs typeface="Segoe UI" panose="020B0502040204020203" pitchFamily="34" charset="0"/>
              </a:rPr>
              <a:t>5</a:t>
            </a:r>
          </a:p>
        </p:txBody>
      </p:sp>
      <p:grpSp>
        <p:nvGrpSpPr>
          <p:cNvPr id="11" name="Group 10">
            <a:extLst>
              <a:ext uri="{FF2B5EF4-FFF2-40B4-BE49-F238E27FC236}">
                <a16:creationId xmlns:a16="http://schemas.microsoft.com/office/drawing/2014/main" id="{DCA2B989-9500-04F6-97D1-75DA6C56E891}"/>
              </a:ext>
            </a:extLst>
          </p:cNvPr>
          <p:cNvGrpSpPr/>
          <p:nvPr userDrawn="1"/>
        </p:nvGrpSpPr>
        <p:grpSpPr>
          <a:xfrm>
            <a:off x="11914781" y="0"/>
            <a:ext cx="290097" cy="6858000"/>
            <a:chOff x="11761371" y="0"/>
            <a:chExt cx="298888" cy="7065819"/>
          </a:xfrm>
        </p:grpSpPr>
        <p:pic>
          <p:nvPicPr>
            <p:cNvPr id="12" name="Picture 11">
              <a:extLst>
                <a:ext uri="{FF2B5EF4-FFF2-40B4-BE49-F238E27FC236}">
                  <a16:creationId xmlns:a16="http://schemas.microsoft.com/office/drawing/2014/main" id="{C229A9C2-CD2D-6F7C-38F1-732AF1517995}"/>
                </a:ext>
              </a:extLst>
            </p:cNvPr>
            <p:cNvPicPr>
              <a:picLocks noChangeAspect="1"/>
            </p:cNvPicPr>
            <p:nvPr userDrawn="1"/>
          </p:nvPicPr>
          <p:blipFill rotWithShape="1">
            <a:blip r:embed="rId2"/>
            <a:srcRect l="16043" t="11611" r="72400" b="15623"/>
            <a:stretch/>
          </p:blipFill>
          <p:spPr>
            <a:xfrm>
              <a:off x="11761371" y="0"/>
              <a:ext cx="294408" cy="2355273"/>
            </a:xfrm>
            <a:prstGeom prst="rect">
              <a:avLst/>
            </a:prstGeom>
          </p:spPr>
        </p:pic>
        <p:pic>
          <p:nvPicPr>
            <p:cNvPr id="13" name="Picture 12">
              <a:extLst>
                <a:ext uri="{FF2B5EF4-FFF2-40B4-BE49-F238E27FC236}">
                  <a16:creationId xmlns:a16="http://schemas.microsoft.com/office/drawing/2014/main" id="{A02F746B-0130-0EFD-4C59-F1E6A2420FB9}"/>
                </a:ext>
              </a:extLst>
            </p:cNvPr>
            <p:cNvPicPr>
              <a:picLocks noChangeAspect="1"/>
            </p:cNvPicPr>
            <p:nvPr userDrawn="1"/>
          </p:nvPicPr>
          <p:blipFill rotWithShape="1">
            <a:blip r:embed="rId2"/>
            <a:srcRect l="16044" t="11611" r="72398" b="15623"/>
            <a:stretch/>
          </p:blipFill>
          <p:spPr>
            <a:xfrm>
              <a:off x="11761387" y="2355273"/>
              <a:ext cx="294408" cy="2355273"/>
            </a:xfrm>
            <a:prstGeom prst="rect">
              <a:avLst/>
            </a:prstGeom>
          </p:spPr>
        </p:pic>
        <p:pic>
          <p:nvPicPr>
            <p:cNvPr id="14" name="Picture 13">
              <a:extLst>
                <a:ext uri="{FF2B5EF4-FFF2-40B4-BE49-F238E27FC236}">
                  <a16:creationId xmlns:a16="http://schemas.microsoft.com/office/drawing/2014/main" id="{F7616F33-EF46-0426-4871-7849A370FCA9}"/>
                </a:ext>
              </a:extLst>
            </p:cNvPr>
            <p:cNvPicPr>
              <a:picLocks noChangeAspect="1"/>
            </p:cNvPicPr>
            <p:nvPr userDrawn="1"/>
          </p:nvPicPr>
          <p:blipFill rotWithShape="1">
            <a:blip r:embed="rId2"/>
            <a:srcRect l="16044" t="11611" r="72224" b="15623"/>
            <a:stretch/>
          </p:blipFill>
          <p:spPr>
            <a:xfrm>
              <a:off x="11761386" y="4710546"/>
              <a:ext cx="298873" cy="2355273"/>
            </a:xfrm>
            <a:prstGeom prst="rect">
              <a:avLst/>
            </a:prstGeom>
          </p:spPr>
        </p:pic>
      </p:grpSp>
    </p:spTree>
    <p:extLst>
      <p:ext uri="{BB962C8B-B14F-4D97-AF65-F5344CB8AC3E}">
        <p14:creationId xmlns:p14="http://schemas.microsoft.com/office/powerpoint/2010/main" val="3251438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768">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Section Header 5">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D41449-9141-7720-2A57-DE6E8D21C897}"/>
              </a:ext>
            </a:extLst>
          </p:cNvPr>
          <p:cNvSpPr/>
          <p:nvPr userDrawn="1"/>
        </p:nvSpPr>
        <p:spPr>
          <a:xfrm>
            <a:off x="0" y="0"/>
            <a:ext cx="12192000" cy="6858000"/>
          </a:xfrm>
          <a:prstGeom prst="rect">
            <a:avLst/>
          </a:prstGeom>
          <a:gradFill>
            <a:gsLst>
              <a:gs pos="100000">
                <a:srgbClr val="C42C78"/>
              </a:gs>
              <a:gs pos="0">
                <a:srgbClr val="CB3982"/>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8">
            <a:extLst>
              <a:ext uri="{FF2B5EF4-FFF2-40B4-BE49-F238E27FC236}">
                <a16:creationId xmlns:a16="http://schemas.microsoft.com/office/drawing/2014/main" id="{8C4044F1-AF9F-8590-CECD-4670F1101CDD}"/>
              </a:ext>
            </a:extLst>
          </p:cNvPr>
          <p:cNvSpPr>
            <a:spLocks noGrp="1"/>
          </p:cNvSpPr>
          <p:nvPr>
            <p:ph type="body" sz="quarter" idx="12" hasCustomPrompt="1"/>
          </p:nvPr>
        </p:nvSpPr>
        <p:spPr>
          <a:xfrm>
            <a:off x="5695950" y="1939862"/>
            <a:ext cx="5048252" cy="492443"/>
          </a:xfrm>
        </p:spPr>
        <p:txBody>
          <a:bodyPr wrap="square" anchor="b">
            <a:sp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Title of your section</a:t>
            </a:r>
          </a:p>
        </p:txBody>
      </p:sp>
      <p:sp>
        <p:nvSpPr>
          <p:cNvPr id="5" name="Content Placeholder 3">
            <a:extLst>
              <a:ext uri="{FF2B5EF4-FFF2-40B4-BE49-F238E27FC236}">
                <a16:creationId xmlns:a16="http://schemas.microsoft.com/office/drawing/2014/main" id="{E4B8D9A7-8B99-4922-D4B7-4595B6300F7C}"/>
              </a:ext>
            </a:extLst>
          </p:cNvPr>
          <p:cNvSpPr>
            <a:spLocks noGrp="1"/>
          </p:cNvSpPr>
          <p:nvPr>
            <p:ph sz="half" idx="2" hasCustomPrompt="1"/>
          </p:nvPr>
        </p:nvSpPr>
        <p:spPr>
          <a:xfrm>
            <a:off x="5695950" y="2643938"/>
            <a:ext cx="5048250" cy="3585412"/>
          </a:xfrm>
        </p:spPr>
        <p:txBody>
          <a:bodyPr>
            <a:normAutofit/>
          </a:bodyPr>
          <a:lstStyle>
            <a:lvl1pPr algn="l">
              <a:lnSpc>
                <a:spcPct val="100000"/>
              </a:lnSpc>
              <a:defRPr sz="1600" b="0" i="0">
                <a:latin typeface="Segoe UI Light" panose="020B0502040204020203" pitchFamily="34" charset="0"/>
                <a:cs typeface="Segoe UI Light" panose="020B0502040204020203" pitchFamily="34" charset="0"/>
              </a:defRPr>
            </a:lvl1pPr>
            <a:lvl2pPr algn="l">
              <a:lnSpc>
                <a:spcPct val="100000"/>
              </a:lnSpc>
              <a:defRPr sz="1400" b="0" i="0">
                <a:latin typeface="Segoe UI Light" panose="020B0502040204020203" pitchFamily="34" charset="0"/>
                <a:cs typeface="Segoe UI Light" panose="020B0502040204020203" pitchFamily="34" charset="0"/>
              </a:defRPr>
            </a:lvl2pPr>
            <a:lvl3pPr algn="l">
              <a:lnSpc>
                <a:spcPct val="100000"/>
              </a:lnSpc>
              <a:defRPr sz="1200" b="0" i="0">
                <a:latin typeface="Segoe UI Light" panose="020B0502040204020203" pitchFamily="34" charset="0"/>
                <a:cs typeface="Segoe UI Light" panose="020B0502040204020203" pitchFamily="34" charset="0"/>
              </a:defRPr>
            </a:lvl3pPr>
            <a:lvl4pPr algn="l">
              <a:lnSpc>
                <a:spcPct val="100000"/>
              </a:lnSpc>
              <a:defRPr sz="1100" b="0" i="0">
                <a:latin typeface="Segoe UI Light" panose="020B0502040204020203" pitchFamily="34" charset="0"/>
                <a:cs typeface="Segoe UI Light" panose="020B0502040204020203" pitchFamily="34" charset="0"/>
              </a:defRPr>
            </a:lvl4pPr>
            <a:lvl5pPr algn="l">
              <a:lnSpc>
                <a:spcPct val="100000"/>
              </a:lnSpc>
              <a:defRPr sz="1100" b="0" i="0">
                <a:latin typeface="Segoe UI Light" panose="020B0502040204020203" pitchFamily="34" charset="0"/>
                <a:cs typeface="Segoe UI Light" panose="020B0502040204020203" pitchFamily="34" charset="0"/>
              </a:defRPr>
            </a:lvl5pPr>
          </a:lstStyle>
          <a:p>
            <a:pPr lvl="0"/>
            <a:r>
              <a:rPr lang="en-US"/>
              <a:t>Details about your section</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DCA2B989-9500-04F6-97D1-75DA6C56E891}"/>
              </a:ext>
            </a:extLst>
          </p:cNvPr>
          <p:cNvGrpSpPr/>
          <p:nvPr userDrawn="1"/>
        </p:nvGrpSpPr>
        <p:grpSpPr>
          <a:xfrm>
            <a:off x="11914781" y="0"/>
            <a:ext cx="290097" cy="6858000"/>
            <a:chOff x="11761371" y="0"/>
            <a:chExt cx="298888" cy="7065819"/>
          </a:xfrm>
        </p:grpSpPr>
        <p:pic>
          <p:nvPicPr>
            <p:cNvPr id="12" name="Picture 11">
              <a:extLst>
                <a:ext uri="{FF2B5EF4-FFF2-40B4-BE49-F238E27FC236}">
                  <a16:creationId xmlns:a16="http://schemas.microsoft.com/office/drawing/2014/main" id="{C229A9C2-CD2D-6F7C-38F1-732AF1517995}"/>
                </a:ext>
              </a:extLst>
            </p:cNvPr>
            <p:cNvPicPr>
              <a:picLocks noChangeAspect="1"/>
            </p:cNvPicPr>
            <p:nvPr userDrawn="1"/>
          </p:nvPicPr>
          <p:blipFill rotWithShape="1">
            <a:blip r:embed="rId2"/>
            <a:srcRect l="16043" t="11611" r="72400" b="15623"/>
            <a:stretch/>
          </p:blipFill>
          <p:spPr>
            <a:xfrm>
              <a:off x="11761371" y="0"/>
              <a:ext cx="294408" cy="2355273"/>
            </a:xfrm>
            <a:prstGeom prst="rect">
              <a:avLst/>
            </a:prstGeom>
          </p:spPr>
        </p:pic>
        <p:pic>
          <p:nvPicPr>
            <p:cNvPr id="13" name="Picture 12">
              <a:extLst>
                <a:ext uri="{FF2B5EF4-FFF2-40B4-BE49-F238E27FC236}">
                  <a16:creationId xmlns:a16="http://schemas.microsoft.com/office/drawing/2014/main" id="{A02F746B-0130-0EFD-4C59-F1E6A2420FB9}"/>
                </a:ext>
              </a:extLst>
            </p:cNvPr>
            <p:cNvPicPr>
              <a:picLocks noChangeAspect="1"/>
            </p:cNvPicPr>
            <p:nvPr userDrawn="1"/>
          </p:nvPicPr>
          <p:blipFill rotWithShape="1">
            <a:blip r:embed="rId2"/>
            <a:srcRect l="16044" t="11611" r="72398" b="15623"/>
            <a:stretch/>
          </p:blipFill>
          <p:spPr>
            <a:xfrm>
              <a:off x="11761387" y="2355273"/>
              <a:ext cx="294408" cy="2355273"/>
            </a:xfrm>
            <a:prstGeom prst="rect">
              <a:avLst/>
            </a:prstGeom>
          </p:spPr>
        </p:pic>
        <p:pic>
          <p:nvPicPr>
            <p:cNvPr id="14" name="Picture 13">
              <a:extLst>
                <a:ext uri="{FF2B5EF4-FFF2-40B4-BE49-F238E27FC236}">
                  <a16:creationId xmlns:a16="http://schemas.microsoft.com/office/drawing/2014/main" id="{F7616F33-EF46-0426-4871-7849A370FCA9}"/>
                </a:ext>
              </a:extLst>
            </p:cNvPr>
            <p:cNvPicPr>
              <a:picLocks noChangeAspect="1"/>
            </p:cNvPicPr>
            <p:nvPr userDrawn="1"/>
          </p:nvPicPr>
          <p:blipFill rotWithShape="1">
            <a:blip r:embed="rId2"/>
            <a:srcRect l="16044" t="11611" r="72224" b="15623"/>
            <a:stretch/>
          </p:blipFill>
          <p:spPr>
            <a:xfrm>
              <a:off x="11761386" y="4710546"/>
              <a:ext cx="298873" cy="2355273"/>
            </a:xfrm>
            <a:prstGeom prst="rect">
              <a:avLst/>
            </a:prstGeom>
          </p:spPr>
        </p:pic>
      </p:grpSp>
    </p:spTree>
    <p:extLst>
      <p:ext uri="{BB962C8B-B14F-4D97-AF65-F5344CB8AC3E}">
        <p14:creationId xmlns:p14="http://schemas.microsoft.com/office/powerpoint/2010/main" val="3798021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76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1"/>
            <a:ext cx="5211763"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625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3900" y="1362872"/>
            <a:ext cx="10515600" cy="443198"/>
          </a:xfrm>
        </p:spPr>
        <p:txBody>
          <a:bodyPr wrap="square">
            <a:spAutoFit/>
          </a:bodyPr>
          <a:lstStyle/>
          <a:p>
            <a:r>
              <a:rPr lang="en-US"/>
              <a:t>A concise, specific, and conversational active headline.</a:t>
            </a:r>
          </a:p>
        </p:txBody>
      </p:sp>
      <p:sp>
        <p:nvSpPr>
          <p:cNvPr id="10" name="Content Placeholder 2">
            <a:extLst>
              <a:ext uri="{FF2B5EF4-FFF2-40B4-BE49-F238E27FC236}">
                <a16:creationId xmlns:a16="http://schemas.microsoft.com/office/drawing/2014/main" id="{C48EC71C-D4A1-1E6C-CF0D-B6FC362ABF64}"/>
              </a:ext>
            </a:extLst>
          </p:cNvPr>
          <p:cNvSpPr>
            <a:spLocks noGrp="1"/>
          </p:cNvSpPr>
          <p:nvPr>
            <p:ph idx="1" hasCustomPrompt="1"/>
          </p:nvPr>
        </p:nvSpPr>
        <p:spPr>
          <a:xfrm>
            <a:off x="723900" y="2000250"/>
            <a:ext cx="10515600" cy="4171950"/>
          </a:xfrm>
        </p:spPr>
        <p:txBody>
          <a:bodyPr lIns="0" tIns="0" rIns="0" bIns="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content</a:t>
            </a:r>
          </a:p>
          <a:p>
            <a:pPr lvl="1"/>
            <a:r>
              <a:rPr lang="en-US"/>
              <a:t>Second level</a:t>
            </a:r>
          </a:p>
          <a:p>
            <a:pPr lvl="2"/>
            <a:r>
              <a:rPr lang="en-US"/>
              <a:t>Third level</a:t>
            </a:r>
          </a:p>
          <a:p>
            <a:pPr lvl="3"/>
            <a:r>
              <a:rPr lang="en-US"/>
              <a:t>Fourth level</a:t>
            </a:r>
          </a:p>
          <a:p>
            <a:pPr lvl="4"/>
            <a:r>
              <a:rPr lang="en-US"/>
              <a:t>Fifth level</a:t>
            </a:r>
          </a:p>
        </p:txBody>
      </p:sp>
      <p:sp>
        <p:nvSpPr>
          <p:cNvPr id="15" name="Text Placeholder 14">
            <a:extLst>
              <a:ext uri="{FF2B5EF4-FFF2-40B4-BE49-F238E27FC236}">
                <a16:creationId xmlns:a16="http://schemas.microsoft.com/office/drawing/2014/main" id="{743078C0-2270-0525-5AF4-41E6139CA407}"/>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Section header</a:t>
            </a:r>
          </a:p>
        </p:txBody>
      </p:sp>
      <p:sp>
        <p:nvSpPr>
          <p:cNvPr id="21" name="Footer Placeholder 20">
            <a:extLst>
              <a:ext uri="{FF2B5EF4-FFF2-40B4-BE49-F238E27FC236}">
                <a16:creationId xmlns:a16="http://schemas.microsoft.com/office/drawing/2014/main" id="{9F8F8417-796E-7B12-425B-979865EC99E4}"/>
              </a:ext>
            </a:extLst>
          </p:cNvPr>
          <p:cNvSpPr>
            <a:spLocks noGrp="1"/>
          </p:cNvSpPr>
          <p:nvPr>
            <p:ph type="ftr" sz="quarter" idx="15"/>
          </p:nvPr>
        </p:nvSpPr>
        <p:spPr/>
        <p:txBody>
          <a:bodyPr/>
          <a:lstStyle/>
          <a:p>
            <a:r>
              <a:rPr lang="en-US"/>
              <a:t>Creating a scalable conversational UX</a:t>
            </a:r>
          </a:p>
        </p:txBody>
      </p:sp>
    </p:spTree>
    <p:extLst>
      <p:ext uri="{BB962C8B-B14F-4D97-AF65-F5344CB8AC3E}">
        <p14:creationId xmlns:p14="http://schemas.microsoft.com/office/powerpoint/2010/main" val="88591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68">
          <p15:clr>
            <a:srgbClr val="9FCC3B"/>
          </p15:clr>
        </p15:guide>
        <p15:guide id="2" orient="horz" pos="1080">
          <p15:clr>
            <a:srgbClr val="9FCC3B"/>
          </p15:clr>
        </p15:guide>
        <p15:guide id="3" orient="horz" pos="1260">
          <p15:clr>
            <a:srgbClr val="5ACBF0"/>
          </p15:clr>
        </p15:guide>
        <p15:guide id="4" orient="horz" pos="3888">
          <p15:clr>
            <a:srgbClr val="5ACBF0"/>
          </p15:clr>
        </p15:guide>
        <p15:guide id="5" pos="708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ull Screen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DC042C5-C03D-7319-FB15-757960565E21}"/>
              </a:ext>
            </a:extLst>
          </p:cNvPr>
          <p:cNvSpPr>
            <a:spLocks noGrp="1"/>
          </p:cNvSpPr>
          <p:nvPr>
            <p:ph type="pic" sz="quarter" idx="17" hasCustomPrompt="1"/>
          </p:nvPr>
        </p:nvSpPr>
        <p:spPr>
          <a:xfrm>
            <a:off x="723900" y="514350"/>
            <a:ext cx="10629900" cy="5657850"/>
          </a:xfrm>
          <a:effectLst>
            <a:outerShdw blurRad="381000" dist="12700" dir="2700000" sx="101000" sy="101000" algn="tl" rotWithShape="0">
              <a:prstClr val="black">
                <a:alpha val="15000"/>
              </a:prstClr>
            </a:outerShdw>
          </a:effectLst>
        </p:spPr>
        <p:txBody>
          <a:bodyPr anchor="ctr">
            <a:normAutofit/>
          </a:bodyPr>
          <a:lstStyle>
            <a:lvl1pPr marL="0" indent="0" algn="r">
              <a:buNone/>
              <a:defRPr sz="1600"/>
            </a:lvl1pPr>
          </a:lstStyle>
          <a:p>
            <a:r>
              <a:rPr lang="en-US"/>
              <a:t>Click on the picture icon to add</a:t>
            </a:r>
            <a:br>
              <a:rPr lang="en-US"/>
            </a:br>
            <a:r>
              <a:rPr lang="en-US"/>
              <a:t>a full screen image to this slide</a:t>
            </a:r>
          </a:p>
        </p:txBody>
      </p:sp>
      <p:sp>
        <p:nvSpPr>
          <p:cNvPr id="21" name="Footer Placeholder 20">
            <a:extLst>
              <a:ext uri="{FF2B5EF4-FFF2-40B4-BE49-F238E27FC236}">
                <a16:creationId xmlns:a16="http://schemas.microsoft.com/office/drawing/2014/main" id="{9F8F8417-796E-7B12-425B-979865EC99E4}"/>
              </a:ext>
            </a:extLst>
          </p:cNvPr>
          <p:cNvSpPr>
            <a:spLocks noGrp="1"/>
          </p:cNvSpPr>
          <p:nvPr>
            <p:ph type="ftr" sz="quarter" idx="15"/>
          </p:nvPr>
        </p:nvSpPr>
        <p:spPr/>
        <p:txBody>
          <a:bodyPr/>
          <a:lstStyle/>
          <a:p>
            <a:r>
              <a:rPr lang="en-US"/>
              <a:t>Creating a scalable conversational UX</a:t>
            </a:r>
          </a:p>
        </p:txBody>
      </p:sp>
      <p:sp>
        <p:nvSpPr>
          <p:cNvPr id="2" name="Text Placeholder 75">
            <a:extLst>
              <a:ext uri="{FF2B5EF4-FFF2-40B4-BE49-F238E27FC236}">
                <a16:creationId xmlns:a16="http://schemas.microsoft.com/office/drawing/2014/main" id="{89F48259-349C-0F5E-935C-131772CA6DE9}"/>
              </a:ext>
            </a:extLst>
          </p:cNvPr>
          <p:cNvSpPr>
            <a:spLocks noGrp="1"/>
          </p:cNvSpPr>
          <p:nvPr>
            <p:ph type="body" sz="quarter" idx="63" hasCustomPrompt="1"/>
          </p:nvPr>
        </p:nvSpPr>
        <p:spPr>
          <a:xfrm>
            <a:off x="1809750" y="1341404"/>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2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section details.</a:t>
            </a:r>
          </a:p>
        </p:txBody>
      </p:sp>
      <p:sp>
        <p:nvSpPr>
          <p:cNvPr id="3" name="Text Placeholder 76">
            <a:extLst>
              <a:ext uri="{FF2B5EF4-FFF2-40B4-BE49-F238E27FC236}">
                <a16:creationId xmlns:a16="http://schemas.microsoft.com/office/drawing/2014/main" id="{FA85C8AE-F728-C678-CDB2-DF36511C3D12}"/>
              </a:ext>
            </a:extLst>
          </p:cNvPr>
          <p:cNvSpPr>
            <a:spLocks noGrp="1"/>
          </p:cNvSpPr>
          <p:nvPr>
            <p:ph type="body" sz="quarter" idx="64" hasCustomPrompt="1"/>
          </p:nvPr>
        </p:nvSpPr>
        <p:spPr>
          <a:xfrm>
            <a:off x="1809750" y="1341404"/>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100000">
                <a:srgbClr val="B02C6E"/>
              </a:gs>
              <a:gs pos="0">
                <a:schemeClr val="accent1"/>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a:t>The active headline for this card.</a:t>
            </a:r>
          </a:p>
        </p:txBody>
      </p:sp>
      <p:sp>
        <p:nvSpPr>
          <p:cNvPr id="9" name="Text Placeholder 77">
            <a:extLst>
              <a:ext uri="{FF2B5EF4-FFF2-40B4-BE49-F238E27FC236}">
                <a16:creationId xmlns:a16="http://schemas.microsoft.com/office/drawing/2014/main" id="{D550808A-A286-3572-4F8C-A3B04E288319}"/>
              </a:ext>
            </a:extLst>
          </p:cNvPr>
          <p:cNvSpPr>
            <a:spLocks noGrp="1"/>
          </p:cNvSpPr>
          <p:nvPr>
            <p:ph type="body" sz="quarter" idx="65" hasCustomPrompt="1"/>
          </p:nvPr>
        </p:nvSpPr>
        <p:spPr>
          <a:xfrm>
            <a:off x="1809750" y="4739294"/>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10" name="Picture Placeholder 62">
            <a:extLst>
              <a:ext uri="{FF2B5EF4-FFF2-40B4-BE49-F238E27FC236}">
                <a16:creationId xmlns:a16="http://schemas.microsoft.com/office/drawing/2014/main" id="{65202BDA-2322-ACE3-E9A8-1F533BC684EB}"/>
              </a:ext>
            </a:extLst>
          </p:cNvPr>
          <p:cNvSpPr>
            <a:spLocks noGrp="1"/>
          </p:cNvSpPr>
          <p:nvPr>
            <p:ph type="pic" sz="quarter" idx="66" hasCustomPrompt="1"/>
          </p:nvPr>
        </p:nvSpPr>
        <p:spPr>
          <a:xfrm>
            <a:off x="1809750" y="2110394"/>
            <a:ext cx="2457450" cy="2628900"/>
          </a:xfrm>
          <a:solidFill>
            <a:schemeClr val="bg1"/>
          </a:solidFill>
        </p:spPr>
        <p:txBody>
          <a:bodyPr lIns="274320" tIns="274320" rIns="274320" bIns="274320" anchor="t">
            <a:normAutofit/>
          </a:bodyPr>
          <a:lstStyle>
            <a:lvl1pPr marL="0" indent="0" algn="l">
              <a:buNone/>
              <a:defRPr sz="1200"/>
            </a:lvl1pPr>
          </a:lstStyle>
          <a:p>
            <a:r>
              <a:rPr lang="en-US"/>
              <a:t>Click on the picture icon to add a full bleed image to this card or delete this placeholder to add other types of content.</a:t>
            </a:r>
          </a:p>
        </p:txBody>
      </p:sp>
    </p:spTree>
    <p:extLst>
      <p:ext uri="{BB962C8B-B14F-4D97-AF65-F5344CB8AC3E}">
        <p14:creationId xmlns:p14="http://schemas.microsoft.com/office/powerpoint/2010/main" val="96276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76">
          <p15:clr>
            <a:srgbClr val="5ACBF0"/>
          </p15:clr>
        </p15:guide>
        <p15:guide id="2" orient="horz" pos="1188">
          <p15:clr>
            <a:srgbClr val="9FCC3B"/>
          </p15:clr>
        </p15:guide>
        <p15:guide id="3" orient="horz" pos="1476">
          <p15:clr>
            <a:srgbClr val="5ACBF0"/>
          </p15:clr>
        </p15:guide>
        <p15:guide id="4" orient="horz" pos="3888">
          <p15:clr>
            <a:srgbClr val="5ACBF0"/>
          </p15:clr>
        </p15:guide>
        <p15:guide id="5" pos="7152">
          <p15:clr>
            <a:srgbClr val="5ACBF0"/>
          </p15:clr>
        </p15:guide>
        <p15:guide id="6" pos="1140">
          <p15:clr>
            <a:srgbClr val="FBAE40"/>
          </p15:clr>
        </p15:guide>
        <p15:guide id="7" pos="2688">
          <p15:clr>
            <a:srgbClr val="FBAE40"/>
          </p15:clr>
        </p15:guide>
        <p15:guide id="8" orient="horz" pos="2988">
          <p15:clr>
            <a:srgbClr val="FBAE40"/>
          </p15:clr>
        </p15:guide>
        <p15:guide id="9" orient="horz" pos="3420">
          <p15:clr>
            <a:srgbClr val="FBAE40"/>
          </p15:clr>
        </p15:guide>
        <p15:guide id="10" orient="horz" pos="1332">
          <p15:clr>
            <a:srgbClr val="FBAE40"/>
          </p15:clr>
        </p15:guide>
        <p15:guide id="11" pos="1320">
          <p15:clr>
            <a:srgbClr val="5ACBF0"/>
          </p15:clr>
        </p15:guide>
        <p15:guide id="12" pos="2508">
          <p15:clr>
            <a:srgbClr val="5ACBF0"/>
          </p15:clr>
        </p15:guide>
        <p15:guide id="13" orient="horz" pos="3096">
          <p15:clr>
            <a:srgbClr val="5ACBF0"/>
          </p15:clr>
        </p15:guide>
        <p15:guide id="14" orient="horz" pos="84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Idea with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DC042C5-C03D-7319-FB15-757960565E21}"/>
              </a:ext>
            </a:extLst>
          </p:cNvPr>
          <p:cNvSpPr>
            <a:spLocks noGrp="1"/>
          </p:cNvSpPr>
          <p:nvPr>
            <p:ph type="pic" sz="quarter" idx="17" hasCustomPrompt="1"/>
          </p:nvPr>
        </p:nvSpPr>
        <p:spPr>
          <a:xfrm>
            <a:off x="723900" y="514350"/>
            <a:ext cx="10629900" cy="5657850"/>
          </a:xfrm>
          <a:effectLst>
            <a:outerShdw blurRad="381000" dist="12700" dir="2700000" sx="101000" sy="101000" algn="tl" rotWithShape="0">
              <a:prstClr val="black">
                <a:alpha val="15000"/>
              </a:prstClr>
            </a:outerShdw>
          </a:effectLst>
        </p:spPr>
        <p:txBody>
          <a:bodyPr anchor="ctr">
            <a:normAutofit/>
          </a:bodyPr>
          <a:lstStyle>
            <a:lvl1pPr marL="0" indent="0" algn="r">
              <a:buNone/>
              <a:defRPr sz="1600"/>
            </a:lvl1pPr>
          </a:lstStyle>
          <a:p>
            <a:r>
              <a:rPr lang="en-US"/>
              <a:t>Click on the picture icon to add</a:t>
            </a:r>
            <a:br>
              <a:rPr lang="en-US"/>
            </a:br>
            <a:r>
              <a:rPr lang="en-US"/>
              <a:t>a full screen image to this slide</a:t>
            </a:r>
          </a:p>
        </p:txBody>
      </p:sp>
      <p:sp>
        <p:nvSpPr>
          <p:cNvPr id="21" name="Footer Placeholder 20">
            <a:extLst>
              <a:ext uri="{FF2B5EF4-FFF2-40B4-BE49-F238E27FC236}">
                <a16:creationId xmlns:a16="http://schemas.microsoft.com/office/drawing/2014/main" id="{9F8F8417-796E-7B12-425B-979865EC99E4}"/>
              </a:ext>
            </a:extLst>
          </p:cNvPr>
          <p:cNvSpPr>
            <a:spLocks noGrp="1"/>
          </p:cNvSpPr>
          <p:nvPr>
            <p:ph type="ftr" sz="quarter" idx="15"/>
          </p:nvPr>
        </p:nvSpPr>
        <p:spPr/>
        <p:txBody>
          <a:bodyPr/>
          <a:lstStyle/>
          <a:p>
            <a:r>
              <a:rPr lang="en-US"/>
              <a:t>Creating a scalable conversational UX</a:t>
            </a:r>
          </a:p>
        </p:txBody>
      </p:sp>
      <p:sp>
        <p:nvSpPr>
          <p:cNvPr id="5" name="Title 1">
            <a:extLst>
              <a:ext uri="{FF2B5EF4-FFF2-40B4-BE49-F238E27FC236}">
                <a16:creationId xmlns:a16="http://schemas.microsoft.com/office/drawing/2014/main" id="{02073279-DEEC-1199-A7D7-4F2201C5A4CC}"/>
              </a:ext>
            </a:extLst>
          </p:cNvPr>
          <p:cNvSpPr>
            <a:spLocks noGrp="1"/>
          </p:cNvSpPr>
          <p:nvPr>
            <p:ph type="ctrTitle" hasCustomPrompt="1"/>
          </p:nvPr>
        </p:nvSpPr>
        <p:spPr>
          <a:xfrm>
            <a:off x="1166004" y="2686050"/>
            <a:ext cx="6286372" cy="1329595"/>
          </a:xfrm>
        </p:spPr>
        <p:txBody>
          <a:bodyPr wrap="square" lIns="0" tIns="0" rIns="0" bIns="0" anchor="b">
            <a:spAutoFit/>
          </a:bodyPr>
          <a:lstStyle>
            <a:lvl1pPr algn="l">
              <a:lnSpc>
                <a:spcPct val="80000"/>
              </a:lnSpc>
              <a:defRPr sz="5400"/>
            </a:lvl1pPr>
          </a:lstStyle>
          <a:p>
            <a:r>
              <a:rPr lang="en-US"/>
              <a:t>What’s your deck’s BIG idea?</a:t>
            </a:r>
          </a:p>
        </p:txBody>
      </p:sp>
      <p:sp>
        <p:nvSpPr>
          <p:cNvPr id="14" name="Subtitle 2">
            <a:extLst>
              <a:ext uri="{FF2B5EF4-FFF2-40B4-BE49-F238E27FC236}">
                <a16:creationId xmlns:a16="http://schemas.microsoft.com/office/drawing/2014/main" id="{70F2B796-1A13-3DA4-6B55-7378DB372589}"/>
              </a:ext>
            </a:extLst>
          </p:cNvPr>
          <p:cNvSpPr>
            <a:spLocks noGrp="1"/>
          </p:cNvSpPr>
          <p:nvPr>
            <p:ph type="subTitle" idx="1" hasCustomPrompt="1"/>
          </p:nvPr>
        </p:nvSpPr>
        <p:spPr>
          <a:xfrm>
            <a:off x="1157831" y="4092886"/>
            <a:ext cx="6309769" cy="276999"/>
          </a:xfrm>
        </p:spPr>
        <p:txBody>
          <a:bodyPr lIns="0" tIns="0" rIns="0" bIns="0">
            <a:spAutoFit/>
          </a:bodyPr>
          <a:lstStyle>
            <a:lvl1pPr marL="0" indent="0" algn="l">
              <a:buNone/>
              <a:defRPr sz="1800" b="0" i="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Subtext for your big idea.</a:t>
            </a:r>
          </a:p>
        </p:txBody>
      </p:sp>
    </p:spTree>
    <p:extLst>
      <p:ext uri="{BB962C8B-B14F-4D97-AF65-F5344CB8AC3E}">
        <p14:creationId xmlns:p14="http://schemas.microsoft.com/office/powerpoint/2010/main" val="421750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3888">
          <p15:clr>
            <a:srgbClr val="5ACBF0"/>
          </p15:clr>
        </p15:guide>
        <p15:guide id="5" pos="715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19141" y="2000250"/>
            <a:ext cx="5033854" cy="4171950"/>
          </a:xfrm>
        </p:spPr>
        <p:txBody>
          <a:bodyPr lIns="0" tIns="0" rIns="0" bIns="0">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0300" y="2000250"/>
            <a:ext cx="5029200" cy="4171950"/>
          </a:xfrm>
        </p:spPr>
        <p:txBody>
          <a:bodyPr lIns="0" tIns="0" rIns="0" bIns="0">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4">
            <a:extLst>
              <a:ext uri="{FF2B5EF4-FFF2-40B4-BE49-F238E27FC236}">
                <a16:creationId xmlns:a16="http://schemas.microsoft.com/office/drawing/2014/main" id="{7E75C38B-8E54-E117-9117-7872CD0AC978}"/>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4" name="Title 1">
            <a:extLst>
              <a:ext uri="{FF2B5EF4-FFF2-40B4-BE49-F238E27FC236}">
                <a16:creationId xmlns:a16="http://schemas.microsoft.com/office/drawing/2014/main" id="{9F1681E0-12FD-AC70-8FF7-1C501AC0DDB3}"/>
              </a:ext>
            </a:extLst>
          </p:cNvPr>
          <p:cNvSpPr>
            <a:spLocks noGrp="1"/>
          </p:cNvSpPr>
          <p:nvPr>
            <p:ph type="title" hasCustomPrompt="1"/>
          </p:nvPr>
        </p:nvSpPr>
        <p:spPr>
          <a:xfrm>
            <a:off x="723900" y="1360587"/>
            <a:ext cx="10515600" cy="443198"/>
          </a:xfrm>
        </p:spPr>
        <p:txBody>
          <a:bodyPr>
            <a:spAutoFit/>
          </a:bodyPr>
          <a:lstStyle/>
          <a:p>
            <a:r>
              <a:rPr lang="en-US"/>
              <a:t>A concise, specific, and conversational active headline.</a:t>
            </a:r>
          </a:p>
        </p:txBody>
      </p:sp>
      <p:sp>
        <p:nvSpPr>
          <p:cNvPr id="25" name="Footer Placeholder 24">
            <a:extLst>
              <a:ext uri="{FF2B5EF4-FFF2-40B4-BE49-F238E27FC236}">
                <a16:creationId xmlns:a16="http://schemas.microsoft.com/office/drawing/2014/main" id="{FB315955-CA93-774A-ED2C-A3D1EB5A2B87}"/>
              </a:ext>
            </a:extLst>
          </p:cNvPr>
          <p:cNvSpPr>
            <a:spLocks noGrp="1"/>
          </p:cNvSpPr>
          <p:nvPr>
            <p:ph type="ftr" sz="quarter" idx="15"/>
          </p:nvPr>
        </p:nvSpPr>
        <p:spPr/>
        <p:txBody>
          <a:bodyPr/>
          <a:lstStyle/>
          <a:p>
            <a:r>
              <a:rPr lang="en-US"/>
              <a:t>Creating a scalable conversational UX</a:t>
            </a:r>
          </a:p>
        </p:txBody>
      </p:sp>
    </p:spTree>
    <p:extLst>
      <p:ext uri="{BB962C8B-B14F-4D97-AF65-F5344CB8AC3E}">
        <p14:creationId xmlns:p14="http://schemas.microsoft.com/office/powerpoint/2010/main" val="929574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3624">
          <p15:clr>
            <a:srgbClr val="5ACBF0"/>
          </p15:clr>
        </p15:guide>
        <p15:guide id="6" pos="3912">
          <p15:clr>
            <a:srgbClr val="5ACBF0"/>
          </p15:clr>
        </p15:guide>
        <p15:guide id="7" orient="horz" pos="468">
          <p15:clr>
            <a:srgbClr val="9FCC3B"/>
          </p15:clr>
        </p15:guide>
        <p15:guide id="8" orient="horz" pos="1080">
          <p15:clr>
            <a:srgbClr val="9FCC3B"/>
          </p15:clr>
        </p15:guide>
        <p15:guide id="9" pos="7080">
          <p15:clr>
            <a:srgbClr val="5ACBF0"/>
          </p15:clr>
        </p15:guide>
        <p15:guide id="10" orient="horz" pos="3888">
          <p15:clr>
            <a:srgbClr val="5ACBF0"/>
          </p15:clr>
        </p15:guide>
        <p15:guide id="11" orient="horz" pos="12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0" name="Footer Placeholder 29">
            <a:extLst>
              <a:ext uri="{FF2B5EF4-FFF2-40B4-BE49-F238E27FC236}">
                <a16:creationId xmlns:a16="http://schemas.microsoft.com/office/drawing/2014/main" id="{1E95153C-9A7D-A36C-A8F7-C42DFF755FE9}"/>
              </a:ext>
            </a:extLst>
          </p:cNvPr>
          <p:cNvSpPr>
            <a:spLocks noGrp="1"/>
          </p:cNvSpPr>
          <p:nvPr>
            <p:ph type="ftr" sz="quarter" idx="15"/>
          </p:nvPr>
        </p:nvSpPr>
        <p:spPr/>
        <p:txBody>
          <a:bodyPr/>
          <a:lstStyle/>
          <a:p>
            <a:r>
              <a:rPr lang="en-US"/>
              <a:t>Creating a scalable conversational UX</a:t>
            </a:r>
          </a:p>
        </p:txBody>
      </p:sp>
      <p:sp>
        <p:nvSpPr>
          <p:cNvPr id="15" name="Title 1">
            <a:extLst>
              <a:ext uri="{FF2B5EF4-FFF2-40B4-BE49-F238E27FC236}">
                <a16:creationId xmlns:a16="http://schemas.microsoft.com/office/drawing/2014/main" id="{8C5F29F9-F3BC-9CA5-E234-C8A45FAAF107}"/>
              </a:ext>
            </a:extLst>
          </p:cNvPr>
          <p:cNvSpPr>
            <a:spLocks noGrp="1"/>
          </p:cNvSpPr>
          <p:nvPr>
            <p:ph type="title" hasCustomPrompt="1"/>
          </p:nvPr>
        </p:nvSpPr>
        <p:spPr>
          <a:xfrm>
            <a:off x="723900" y="1362872"/>
            <a:ext cx="10515600" cy="443198"/>
          </a:xfrm>
        </p:spPr>
        <p:txBody>
          <a:bodyPr>
            <a:spAutoFit/>
          </a:bodyPr>
          <a:lstStyle/>
          <a:p>
            <a:r>
              <a:rPr lang="en-US"/>
              <a:t>A concise, specific, and conversational active headline.</a:t>
            </a:r>
          </a:p>
        </p:txBody>
      </p:sp>
      <p:sp>
        <p:nvSpPr>
          <p:cNvPr id="16" name="Text Placeholder 14">
            <a:extLst>
              <a:ext uri="{FF2B5EF4-FFF2-40B4-BE49-F238E27FC236}">
                <a16:creationId xmlns:a16="http://schemas.microsoft.com/office/drawing/2014/main" id="{B94F11F1-91FB-4498-1650-050D57F72529}"/>
              </a:ext>
            </a:extLst>
          </p:cNvPr>
          <p:cNvSpPr>
            <a:spLocks noGrp="1"/>
          </p:cNvSpPr>
          <p:nvPr>
            <p:ph type="body" sz="quarter" idx="13" hasCustomPrompt="1"/>
          </p:nvPr>
        </p:nvSpPr>
        <p:spPr>
          <a:xfrm>
            <a:off x="723899" y="523101"/>
            <a:ext cx="10515599"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7" name="Text Placeholder 2">
            <a:extLst>
              <a:ext uri="{FF2B5EF4-FFF2-40B4-BE49-F238E27FC236}">
                <a16:creationId xmlns:a16="http://schemas.microsoft.com/office/drawing/2014/main" id="{DDC8933F-2ED5-F093-4DBD-EE128831F86B}"/>
              </a:ext>
            </a:extLst>
          </p:cNvPr>
          <p:cNvSpPr>
            <a:spLocks noGrp="1"/>
          </p:cNvSpPr>
          <p:nvPr>
            <p:ph type="body" idx="1"/>
          </p:nvPr>
        </p:nvSpPr>
        <p:spPr>
          <a:xfrm>
            <a:off x="731838" y="2263972"/>
            <a:ext cx="5021262"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BE183D49-0B79-9D2F-E1C0-FAC3AE55F2B1}"/>
              </a:ext>
            </a:extLst>
          </p:cNvPr>
          <p:cNvSpPr>
            <a:spLocks noGrp="1"/>
          </p:cNvSpPr>
          <p:nvPr>
            <p:ph sz="half" idx="2"/>
          </p:nvPr>
        </p:nvSpPr>
        <p:spPr>
          <a:xfrm>
            <a:off x="7238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DF8981CC-D75B-97B1-238C-24F75D65E793}"/>
              </a:ext>
            </a:extLst>
          </p:cNvPr>
          <p:cNvSpPr>
            <a:spLocks noGrp="1"/>
          </p:cNvSpPr>
          <p:nvPr>
            <p:ph type="body" sz="quarter" idx="3"/>
          </p:nvPr>
        </p:nvSpPr>
        <p:spPr>
          <a:xfrm>
            <a:off x="6210299" y="2263972"/>
            <a:ext cx="5029201"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305A6076-8ECA-B2DD-0C98-81433662E9CE}"/>
              </a:ext>
            </a:extLst>
          </p:cNvPr>
          <p:cNvSpPr>
            <a:spLocks noGrp="1"/>
          </p:cNvSpPr>
          <p:nvPr>
            <p:ph sz="quarter" idx="4"/>
          </p:nvPr>
        </p:nvSpPr>
        <p:spPr>
          <a:xfrm>
            <a:off x="62102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016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2">
          <p15:clr>
            <a:srgbClr val="5ACBF0"/>
          </p15:clr>
        </p15:guide>
        <p15:guide id="2" pos="3624">
          <p15:clr>
            <a:srgbClr val="5ACBF0"/>
          </p15:clr>
        </p15:guide>
        <p15:guide id="3" orient="horz" pos="468">
          <p15:clr>
            <a:srgbClr val="9FCC3B"/>
          </p15:clr>
        </p15:guide>
        <p15:guide id="4" orient="horz" pos="1080">
          <p15:clr>
            <a:srgbClr val="9FCC3B"/>
          </p15:clr>
        </p15:guide>
        <p15:guide id="5" orient="horz" pos="1656">
          <p15:clr>
            <a:srgbClr val="5ACBF0"/>
          </p15:clr>
        </p15:guide>
        <p15:guide id="6" orient="horz" pos="1584">
          <p15:clr>
            <a:srgbClr val="9FCC3B"/>
          </p15:clr>
        </p15:guide>
        <p15:guide id="7" orient="horz" pos="3888">
          <p15:clr>
            <a:srgbClr val="5ACBF0"/>
          </p15:clr>
        </p15:guide>
        <p15:guide id="8" pos="708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aptions">
    <p:spTree>
      <p:nvGrpSpPr>
        <p:cNvPr id="1" name=""/>
        <p:cNvGrpSpPr/>
        <p:nvPr/>
      </p:nvGrpSpPr>
      <p:grpSpPr>
        <a:xfrm>
          <a:off x="0" y="0"/>
          <a:ext cx="0" cy="0"/>
          <a:chOff x="0" y="0"/>
          <a:chExt cx="0" cy="0"/>
        </a:xfrm>
      </p:grpSpPr>
      <p:sp>
        <p:nvSpPr>
          <p:cNvPr id="12" name="Text Placeholder 14">
            <a:extLst>
              <a:ext uri="{FF2B5EF4-FFF2-40B4-BE49-F238E27FC236}">
                <a16:creationId xmlns:a16="http://schemas.microsoft.com/office/drawing/2014/main" id="{7E75C38B-8E54-E117-9117-7872CD0AC978}"/>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4" name="Title 1">
            <a:extLst>
              <a:ext uri="{FF2B5EF4-FFF2-40B4-BE49-F238E27FC236}">
                <a16:creationId xmlns:a16="http://schemas.microsoft.com/office/drawing/2014/main" id="{9F1681E0-12FD-AC70-8FF7-1C501AC0DDB3}"/>
              </a:ext>
            </a:extLst>
          </p:cNvPr>
          <p:cNvSpPr>
            <a:spLocks noGrp="1"/>
          </p:cNvSpPr>
          <p:nvPr>
            <p:ph type="title" hasCustomPrompt="1"/>
          </p:nvPr>
        </p:nvSpPr>
        <p:spPr>
          <a:xfrm>
            <a:off x="723900" y="1360587"/>
            <a:ext cx="10515600" cy="443198"/>
          </a:xfrm>
        </p:spPr>
        <p:txBody>
          <a:bodyPr>
            <a:spAutoFit/>
          </a:bodyPr>
          <a:lstStyle/>
          <a:p>
            <a:r>
              <a:rPr lang="en-US"/>
              <a:t>A concise, specific, and conversational active headline.</a:t>
            </a:r>
          </a:p>
        </p:txBody>
      </p:sp>
      <p:sp>
        <p:nvSpPr>
          <p:cNvPr id="25" name="Footer Placeholder 24">
            <a:extLst>
              <a:ext uri="{FF2B5EF4-FFF2-40B4-BE49-F238E27FC236}">
                <a16:creationId xmlns:a16="http://schemas.microsoft.com/office/drawing/2014/main" id="{FB315955-CA93-774A-ED2C-A3D1EB5A2B87}"/>
              </a:ext>
            </a:extLst>
          </p:cNvPr>
          <p:cNvSpPr>
            <a:spLocks noGrp="1"/>
          </p:cNvSpPr>
          <p:nvPr>
            <p:ph type="ftr" sz="quarter" idx="15"/>
          </p:nvPr>
        </p:nvSpPr>
        <p:spPr/>
        <p:txBody>
          <a:bodyPr/>
          <a:lstStyle/>
          <a:p>
            <a:r>
              <a:rPr lang="en-US"/>
              <a:t>Creating a scalable conversational UX</a:t>
            </a:r>
          </a:p>
        </p:txBody>
      </p:sp>
      <p:sp>
        <p:nvSpPr>
          <p:cNvPr id="2" name="Text Placeholder 15">
            <a:extLst>
              <a:ext uri="{FF2B5EF4-FFF2-40B4-BE49-F238E27FC236}">
                <a16:creationId xmlns:a16="http://schemas.microsoft.com/office/drawing/2014/main" id="{749DC33A-CC98-8AF6-1B94-CD9B0C218428}"/>
              </a:ext>
            </a:extLst>
          </p:cNvPr>
          <p:cNvSpPr>
            <a:spLocks noGrp="1"/>
          </p:cNvSpPr>
          <p:nvPr>
            <p:ph type="body" sz="quarter" idx="17" hasCustomPrompt="1"/>
          </p:nvPr>
        </p:nvSpPr>
        <p:spPr>
          <a:xfrm>
            <a:off x="3581400" y="2057400"/>
            <a:ext cx="2171700" cy="443198"/>
          </a:xfrm>
        </p:spPr>
        <p:txBody>
          <a:bodyPr wrap="square" anchor="b">
            <a:spAutoFit/>
          </a:bodyPr>
          <a:lstStyle>
            <a:lvl1pPr marL="0" indent="0">
              <a:lnSpc>
                <a:spcPct val="90000"/>
              </a:lnSpc>
              <a:buNone/>
              <a:defRPr sz="1600">
                <a:latin typeface="+mj-lt"/>
              </a:defRPr>
            </a:lvl1pPr>
          </a:lstStyle>
          <a:p>
            <a:pPr marL="0" marR="0" lvl="0" indent="0" algn="l" defTabSz="914400" rtl="0" eaLnBrk="1" fontAlgn="auto" latinLnBrk="0" hangingPunct="1">
              <a:lnSpc>
                <a:spcPct val="90000"/>
              </a:lnSpc>
              <a:spcBef>
                <a:spcPts val="0"/>
              </a:spcBef>
              <a:spcAft>
                <a:spcPts val="1200"/>
              </a:spcAft>
              <a:buClrTx/>
              <a:buSzTx/>
              <a:buFont typeface="Wingdings" pitchFamily="2" charset="2"/>
              <a:buNone/>
              <a:tabLst/>
              <a:defRPr/>
            </a:pPr>
            <a:r>
              <a:rPr lang="en-US" err="1"/>
              <a:t>Fusce</a:t>
            </a:r>
            <a:r>
              <a:rPr lang="en-US"/>
              <a:t> </a:t>
            </a:r>
            <a:r>
              <a:rPr lang="en-US" err="1"/>
              <a:t>dapibus</a:t>
            </a:r>
            <a:r>
              <a:rPr lang="en-US"/>
              <a:t>, </a:t>
            </a:r>
            <a:r>
              <a:rPr lang="en-US" err="1"/>
              <a:t>tellus</a:t>
            </a:r>
            <a:r>
              <a:rPr lang="en-US"/>
              <a:t> ac. </a:t>
            </a:r>
            <a:r>
              <a:rPr lang="en-US" err="1"/>
              <a:t>Fusce</a:t>
            </a:r>
            <a:r>
              <a:rPr lang="en-US"/>
              <a:t> </a:t>
            </a:r>
            <a:r>
              <a:rPr lang="en-US" err="1"/>
              <a:t>dapibus</a:t>
            </a:r>
            <a:r>
              <a:rPr lang="en-US"/>
              <a:t>.</a:t>
            </a:r>
          </a:p>
        </p:txBody>
      </p:sp>
      <p:sp>
        <p:nvSpPr>
          <p:cNvPr id="5" name="Text Placeholder 18">
            <a:extLst>
              <a:ext uri="{FF2B5EF4-FFF2-40B4-BE49-F238E27FC236}">
                <a16:creationId xmlns:a16="http://schemas.microsoft.com/office/drawing/2014/main" id="{B2FD01F5-8374-7E81-EC59-8FAC30A332EA}"/>
              </a:ext>
            </a:extLst>
          </p:cNvPr>
          <p:cNvSpPr>
            <a:spLocks noGrp="1"/>
          </p:cNvSpPr>
          <p:nvPr>
            <p:ph type="body" sz="quarter" idx="29" hasCustomPrompt="1"/>
          </p:nvPr>
        </p:nvSpPr>
        <p:spPr>
          <a:xfrm>
            <a:off x="3581399" y="2628900"/>
            <a:ext cx="2171701" cy="3543300"/>
          </a:xfrm>
        </p:spPr>
        <p:txBody>
          <a:bodyPr>
            <a:noAutofit/>
          </a:bodyPr>
          <a:lstStyle>
            <a:lvl1pPr marL="0" indent="0">
              <a:buNone/>
              <a:defRPr sz="1100"/>
            </a:lvl1pPr>
            <a:lvl2pPr>
              <a:defRPr sz="1000"/>
            </a:lvl2pPr>
            <a:lvl3pPr>
              <a:defRPr sz="900"/>
            </a:lvl3pPr>
            <a:lvl4pPr>
              <a:defRPr sz="800"/>
            </a:lvl4pPr>
            <a:lvl5pPr>
              <a:defRPr sz="800"/>
            </a:lvl5pPr>
          </a:lstStyle>
          <a:p>
            <a:pPr lvl="0"/>
            <a:r>
              <a:rPr lang="en-US"/>
              <a:t>Click to edit Master text styles.</a:t>
            </a:r>
          </a:p>
        </p:txBody>
      </p:sp>
      <p:sp>
        <p:nvSpPr>
          <p:cNvPr id="6" name="Picture Placeholder 20">
            <a:extLst>
              <a:ext uri="{FF2B5EF4-FFF2-40B4-BE49-F238E27FC236}">
                <a16:creationId xmlns:a16="http://schemas.microsoft.com/office/drawing/2014/main" id="{04AA1C4F-9500-BA96-93C9-FE0F12177472}"/>
              </a:ext>
            </a:extLst>
          </p:cNvPr>
          <p:cNvSpPr>
            <a:spLocks noGrp="1"/>
          </p:cNvSpPr>
          <p:nvPr>
            <p:ph type="pic" sz="quarter" idx="30" hasCustomPrompt="1"/>
          </p:nvPr>
        </p:nvSpPr>
        <p:spPr>
          <a:xfrm>
            <a:off x="723898" y="2057400"/>
            <a:ext cx="2628902" cy="4114800"/>
          </a:xfrm>
          <a:effectLst>
            <a:outerShdw blurRad="254000" dist="12700" dir="2700000" sx="101000" sy="101000" algn="tl" rotWithShape="0">
              <a:prstClr val="black">
                <a:alpha val="15000"/>
              </a:prstClr>
            </a:outerShdw>
          </a:effectLst>
        </p:spPr>
        <p:txBody>
          <a:bodyPr>
            <a:normAutofit/>
          </a:bodyPr>
          <a:lstStyle>
            <a:lvl1pPr marL="0" indent="0">
              <a:buNone/>
              <a:defRPr sz="1800"/>
            </a:lvl1pPr>
          </a:lstStyle>
          <a:p>
            <a:r>
              <a:rPr lang="en-US"/>
              <a:t>Insert picture</a:t>
            </a:r>
          </a:p>
        </p:txBody>
      </p:sp>
      <p:sp>
        <p:nvSpPr>
          <p:cNvPr id="7" name="Picture Placeholder 20">
            <a:extLst>
              <a:ext uri="{FF2B5EF4-FFF2-40B4-BE49-F238E27FC236}">
                <a16:creationId xmlns:a16="http://schemas.microsoft.com/office/drawing/2014/main" id="{B3265FC9-214E-D501-61ED-DC948EE6A78F}"/>
              </a:ext>
            </a:extLst>
          </p:cNvPr>
          <p:cNvSpPr>
            <a:spLocks noGrp="1"/>
          </p:cNvSpPr>
          <p:nvPr>
            <p:ph type="pic" sz="quarter" idx="33" hasCustomPrompt="1"/>
          </p:nvPr>
        </p:nvSpPr>
        <p:spPr>
          <a:xfrm>
            <a:off x="6210300" y="2057400"/>
            <a:ext cx="2628902" cy="4114800"/>
          </a:xfrm>
          <a:effectLst>
            <a:outerShdw blurRad="254000" dist="12700" dir="2700000" sx="101000" sy="101000" algn="tl" rotWithShape="0">
              <a:prstClr val="black">
                <a:alpha val="15000"/>
              </a:prstClr>
            </a:outerShdw>
          </a:effectLst>
        </p:spPr>
        <p:txBody>
          <a:bodyPr>
            <a:normAutofit/>
          </a:bodyPr>
          <a:lstStyle>
            <a:lvl1pPr marL="0" indent="0">
              <a:buNone/>
              <a:defRPr sz="1800"/>
            </a:lvl1pPr>
          </a:lstStyle>
          <a:p>
            <a:r>
              <a:rPr lang="en-US"/>
              <a:t>Insert picture</a:t>
            </a:r>
          </a:p>
        </p:txBody>
      </p:sp>
      <p:sp>
        <p:nvSpPr>
          <p:cNvPr id="8" name="Text Placeholder 15">
            <a:extLst>
              <a:ext uri="{FF2B5EF4-FFF2-40B4-BE49-F238E27FC236}">
                <a16:creationId xmlns:a16="http://schemas.microsoft.com/office/drawing/2014/main" id="{28C46A4C-995C-B779-F01B-A9B3B1B47E58}"/>
              </a:ext>
            </a:extLst>
          </p:cNvPr>
          <p:cNvSpPr>
            <a:spLocks noGrp="1"/>
          </p:cNvSpPr>
          <p:nvPr>
            <p:ph type="body" sz="quarter" idx="34" hasCustomPrompt="1"/>
          </p:nvPr>
        </p:nvSpPr>
        <p:spPr>
          <a:xfrm>
            <a:off x="9067800" y="2057400"/>
            <a:ext cx="2171700" cy="443198"/>
          </a:xfrm>
        </p:spPr>
        <p:txBody>
          <a:bodyPr wrap="square" anchor="b">
            <a:spAutoFit/>
          </a:bodyPr>
          <a:lstStyle>
            <a:lvl1pPr marL="0" indent="0">
              <a:lnSpc>
                <a:spcPct val="90000"/>
              </a:lnSpc>
              <a:buNone/>
              <a:defRPr sz="1600">
                <a:latin typeface="+mj-lt"/>
              </a:defRPr>
            </a:lvl1pPr>
          </a:lstStyle>
          <a:p>
            <a:pPr marL="0" marR="0" lvl="0" indent="0" algn="l" defTabSz="914400" rtl="0" eaLnBrk="1" fontAlgn="auto" latinLnBrk="0" hangingPunct="1">
              <a:lnSpc>
                <a:spcPct val="90000"/>
              </a:lnSpc>
              <a:spcBef>
                <a:spcPts val="0"/>
              </a:spcBef>
              <a:spcAft>
                <a:spcPts val="1200"/>
              </a:spcAft>
              <a:buClrTx/>
              <a:buSzTx/>
              <a:buFont typeface="Wingdings" pitchFamily="2" charset="2"/>
              <a:buNone/>
              <a:tabLst/>
              <a:defRPr/>
            </a:pPr>
            <a:r>
              <a:rPr lang="en-US" err="1"/>
              <a:t>Fusce</a:t>
            </a:r>
            <a:r>
              <a:rPr lang="en-US"/>
              <a:t> </a:t>
            </a:r>
            <a:r>
              <a:rPr lang="en-US" err="1"/>
              <a:t>dapibus</a:t>
            </a:r>
            <a:r>
              <a:rPr lang="en-US"/>
              <a:t>, </a:t>
            </a:r>
            <a:r>
              <a:rPr lang="en-US" err="1"/>
              <a:t>tellus</a:t>
            </a:r>
            <a:r>
              <a:rPr lang="en-US"/>
              <a:t> ac. </a:t>
            </a:r>
            <a:r>
              <a:rPr lang="en-US" err="1"/>
              <a:t>Fusce</a:t>
            </a:r>
            <a:r>
              <a:rPr lang="en-US"/>
              <a:t> </a:t>
            </a:r>
            <a:r>
              <a:rPr lang="en-US" err="1"/>
              <a:t>dapibus</a:t>
            </a:r>
            <a:r>
              <a:rPr lang="en-US"/>
              <a:t>.</a:t>
            </a:r>
          </a:p>
        </p:txBody>
      </p:sp>
      <p:sp>
        <p:nvSpPr>
          <p:cNvPr id="9" name="Text Placeholder 18">
            <a:extLst>
              <a:ext uri="{FF2B5EF4-FFF2-40B4-BE49-F238E27FC236}">
                <a16:creationId xmlns:a16="http://schemas.microsoft.com/office/drawing/2014/main" id="{1C48D4F0-8439-3D25-ADCD-08DCD1E2AAC2}"/>
              </a:ext>
            </a:extLst>
          </p:cNvPr>
          <p:cNvSpPr>
            <a:spLocks noGrp="1"/>
          </p:cNvSpPr>
          <p:nvPr>
            <p:ph type="body" sz="quarter" idx="35" hasCustomPrompt="1"/>
          </p:nvPr>
        </p:nvSpPr>
        <p:spPr>
          <a:xfrm>
            <a:off x="9067799" y="2628900"/>
            <a:ext cx="2171701" cy="3543300"/>
          </a:xfrm>
        </p:spPr>
        <p:txBody>
          <a:bodyPr>
            <a:noAutofit/>
          </a:bodyPr>
          <a:lstStyle>
            <a:lvl1pPr marL="0" indent="0">
              <a:buNone/>
              <a:defRPr sz="1100"/>
            </a:lvl1pPr>
            <a:lvl2pPr>
              <a:defRPr sz="1000"/>
            </a:lvl2pPr>
            <a:lvl3pPr>
              <a:defRPr sz="900"/>
            </a:lvl3pPr>
            <a:lvl4pPr>
              <a:defRPr sz="800"/>
            </a:lvl4pPr>
            <a:lvl5pPr>
              <a:defRPr sz="800"/>
            </a:lvl5pPr>
          </a:lstStyle>
          <a:p>
            <a:pPr lvl="0"/>
            <a:r>
              <a:rPr lang="en-US"/>
              <a:t>Click to edit Master text styles.</a:t>
            </a:r>
          </a:p>
        </p:txBody>
      </p:sp>
    </p:spTree>
    <p:extLst>
      <p:ext uri="{BB962C8B-B14F-4D97-AF65-F5344CB8AC3E}">
        <p14:creationId xmlns:p14="http://schemas.microsoft.com/office/powerpoint/2010/main" val="771210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3624">
          <p15:clr>
            <a:srgbClr val="5ACBF0"/>
          </p15:clr>
        </p15:guide>
        <p15:guide id="6" pos="3912">
          <p15:clr>
            <a:srgbClr val="5ACBF0"/>
          </p15:clr>
        </p15:guide>
        <p15:guide id="7" orient="horz" pos="468">
          <p15:clr>
            <a:srgbClr val="9FCC3B"/>
          </p15:clr>
        </p15:guide>
        <p15:guide id="8" orient="horz" pos="1080">
          <p15:clr>
            <a:srgbClr val="9FCC3B"/>
          </p15:clr>
        </p15:guide>
        <p15:guide id="9" pos="7080">
          <p15:clr>
            <a:srgbClr val="5ACBF0"/>
          </p15:clr>
        </p15:guide>
        <p15:guide id="10" orient="horz" pos="3888">
          <p15:clr>
            <a:srgbClr val="5ACBF0"/>
          </p15:clr>
        </p15:guide>
        <p15:guide id="11" orient="horz" pos="1296">
          <p15:clr>
            <a:srgbClr val="5ACBF0"/>
          </p15:clr>
        </p15:guide>
        <p15:guide id="12" orient="horz" pos="1656">
          <p15:clr>
            <a:srgbClr val="5ACBF0"/>
          </p15:clr>
        </p15:guide>
        <p15:guide id="13" orient="horz" pos="1548">
          <p15:clr>
            <a:srgbClr val="9FCC3B"/>
          </p15:clr>
        </p15:guide>
        <p15:guide id="14" pos="2112">
          <p15:clr>
            <a:srgbClr val="5ACBF0"/>
          </p15:clr>
        </p15:guide>
        <p15:guide id="15" pos="2256">
          <p15:clr>
            <a:srgbClr val="5ACBF0"/>
          </p15:clr>
        </p15:guide>
        <p15:guide id="16" pos="5568">
          <p15:clr>
            <a:srgbClr val="5ACBF0"/>
          </p15:clr>
        </p15:guide>
        <p15:guide id="17" pos="571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ards">
    <p:spTree>
      <p:nvGrpSpPr>
        <p:cNvPr id="1" name=""/>
        <p:cNvGrpSpPr/>
        <p:nvPr/>
      </p:nvGrpSpPr>
      <p:grpSpPr>
        <a:xfrm>
          <a:off x="0" y="0"/>
          <a:ext cx="0" cy="0"/>
          <a:chOff x="0" y="0"/>
          <a:chExt cx="0" cy="0"/>
        </a:xfrm>
      </p:grpSpPr>
      <p:sp>
        <p:nvSpPr>
          <p:cNvPr id="87" name="Text Placeholder 86">
            <a:extLst>
              <a:ext uri="{FF2B5EF4-FFF2-40B4-BE49-F238E27FC236}">
                <a16:creationId xmlns:a16="http://schemas.microsoft.com/office/drawing/2014/main" id="{FB5E43A3-7FDE-667A-33B7-FCD20462F79B}"/>
              </a:ext>
            </a:extLst>
          </p:cNvPr>
          <p:cNvSpPr>
            <a:spLocks noGrp="1"/>
          </p:cNvSpPr>
          <p:nvPr>
            <p:ph type="body" sz="quarter" idx="50" hasCustomPrompt="1"/>
          </p:nvPr>
        </p:nvSpPr>
        <p:spPr>
          <a:xfrm>
            <a:off x="723900" y="2052008"/>
            <a:ext cx="5029200" cy="4114800"/>
          </a:xfrm>
          <a:custGeom>
            <a:avLst/>
            <a:gdLst>
              <a:gd name="connsiteX0" fmla="*/ 93488 w 5029200"/>
              <a:gd name="connsiteY0" fmla="*/ 0 h 4114800"/>
              <a:gd name="connsiteX1" fmla="*/ 4935712 w 5029200"/>
              <a:gd name="connsiteY1" fmla="*/ 0 h 4114800"/>
              <a:gd name="connsiteX2" fmla="*/ 5029200 w 5029200"/>
              <a:gd name="connsiteY2" fmla="*/ 93488 h 4114800"/>
              <a:gd name="connsiteX3" fmla="*/ 5029200 w 5029200"/>
              <a:gd name="connsiteY3" fmla="*/ 4021312 h 4114800"/>
              <a:gd name="connsiteX4" fmla="*/ 4935712 w 5029200"/>
              <a:gd name="connsiteY4" fmla="*/ 4114800 h 4114800"/>
              <a:gd name="connsiteX5" fmla="*/ 93488 w 5029200"/>
              <a:gd name="connsiteY5" fmla="*/ 4114800 h 4114800"/>
              <a:gd name="connsiteX6" fmla="*/ 0 w 5029200"/>
              <a:gd name="connsiteY6" fmla="*/ 4021312 h 4114800"/>
              <a:gd name="connsiteX7" fmla="*/ 0 w 5029200"/>
              <a:gd name="connsiteY7" fmla="*/ 93488 h 4114800"/>
              <a:gd name="connsiteX8" fmla="*/ 93488 w 5029200"/>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9200" h="4114800">
                <a:moveTo>
                  <a:pt x="93488" y="0"/>
                </a:moveTo>
                <a:lnTo>
                  <a:pt x="4935712" y="0"/>
                </a:lnTo>
                <a:cubicBezTo>
                  <a:pt x="4987344" y="0"/>
                  <a:pt x="5029200" y="41856"/>
                  <a:pt x="5029200" y="93488"/>
                </a:cubicBezTo>
                <a:lnTo>
                  <a:pt x="5029200" y="4021312"/>
                </a:lnTo>
                <a:cubicBezTo>
                  <a:pt x="5029200" y="4072944"/>
                  <a:pt x="4987344" y="4114800"/>
                  <a:pt x="4935712" y="4114800"/>
                </a:cubicBezTo>
                <a:lnTo>
                  <a:pt x="93488" y="4114800"/>
                </a:lnTo>
                <a:cubicBezTo>
                  <a:pt x="41856" y="4114800"/>
                  <a:pt x="0" y="4072944"/>
                  <a:pt x="0" y="4021312"/>
                </a:cubicBezTo>
                <a:lnTo>
                  <a:pt x="0" y="93488"/>
                </a:lnTo>
                <a:cubicBezTo>
                  <a:pt x="0" y="41856"/>
                  <a:pt x="41856" y="0"/>
                  <a:pt x="93488"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234440" rIns="274320" bIns="1005840" anchor="t" anchorCtr="0">
            <a:noAutofit/>
          </a:bodyPr>
          <a:lstStyle>
            <a:lvl1pPr marL="0" indent="0">
              <a:buNone/>
              <a:defRPr sz="1400"/>
            </a:lvl1pPr>
            <a:lvl2pPr>
              <a:defRPr sz="1400"/>
            </a:lvl2pPr>
            <a:lvl3pPr>
              <a:defRPr sz="1200"/>
            </a:lvl3pPr>
            <a:lvl4pPr>
              <a:defRPr sz="1100"/>
            </a:lvl4pPr>
            <a:lvl5pPr>
              <a:defRPr sz="1100"/>
            </a:lvl5pPr>
          </a:lstStyle>
          <a:p>
            <a:pPr lvl="0"/>
            <a:r>
              <a:rPr lang="en-US" err="1"/>
              <a:t>Fusce</a:t>
            </a:r>
            <a:r>
              <a:rPr lang="en-US"/>
              <a:t> </a:t>
            </a:r>
            <a:r>
              <a:rPr lang="en-US" err="1"/>
              <a:t>dapibus</a:t>
            </a:r>
            <a:r>
              <a:rPr lang="en-US"/>
              <a:t>, </a:t>
            </a:r>
            <a:r>
              <a:rPr lang="en-US" err="1"/>
              <a:t>tellus</a:t>
            </a:r>
            <a:r>
              <a:rPr lang="en-US"/>
              <a:t> ac cursus </a:t>
            </a:r>
            <a:r>
              <a:rPr lang="en-US" err="1"/>
              <a:t>commodo</a:t>
            </a:r>
            <a:r>
              <a:rPr lang="en-US"/>
              <a:t>, </a:t>
            </a:r>
            <a:r>
              <a:rPr lang="en-US" err="1"/>
              <a:t>tortor</a:t>
            </a:r>
            <a:r>
              <a:rPr lang="en-US"/>
              <a:t> </a:t>
            </a:r>
            <a:r>
              <a:rPr lang="en-US" err="1"/>
              <a:t>mauris</a:t>
            </a:r>
            <a:r>
              <a:rPr lang="en-US"/>
              <a:t> </a:t>
            </a:r>
            <a:r>
              <a:rPr lang="en-US" err="1"/>
              <a:t>condimentum</a:t>
            </a:r>
            <a:r>
              <a:rPr lang="en-US"/>
              <a:t> </a:t>
            </a:r>
            <a:r>
              <a:rPr lang="en-US" err="1"/>
              <a:t>nibh</a:t>
            </a:r>
            <a:r>
              <a:rPr lang="en-US"/>
              <a:t>, </a:t>
            </a:r>
            <a:r>
              <a:rPr lang="en-US" err="1"/>
              <a:t>ut</a:t>
            </a:r>
            <a:r>
              <a:rPr lang="en-US"/>
              <a:t> fermentum </a:t>
            </a:r>
            <a:r>
              <a:rPr lang="en-US" err="1"/>
              <a:t>massa</a:t>
            </a:r>
            <a:r>
              <a:rPr lang="en-US"/>
              <a:t> </a:t>
            </a:r>
            <a:r>
              <a:rPr lang="en-US" err="1"/>
              <a:t>justo</a:t>
            </a:r>
            <a:r>
              <a:rPr lang="en-US"/>
              <a:t> sit </a:t>
            </a:r>
            <a:r>
              <a:rPr lang="en-US" err="1"/>
              <a:t>amet</a:t>
            </a:r>
            <a:r>
              <a:rPr lang="en-US"/>
              <a:t> </a:t>
            </a:r>
            <a:r>
              <a:rPr lang="en-US" err="1"/>
              <a:t>risus</a:t>
            </a:r>
            <a:r>
              <a:rPr lang="en-US"/>
              <a:t>. </a:t>
            </a:r>
            <a:r>
              <a:rPr lang="en-US" err="1"/>
              <a:t>Curabitur</a:t>
            </a:r>
            <a:r>
              <a:rPr lang="en-US"/>
              <a:t> </a:t>
            </a:r>
            <a:r>
              <a:rPr lang="en-US" err="1"/>
              <a:t>blandit</a:t>
            </a:r>
            <a:r>
              <a:rPr lang="en-US"/>
              <a:t> tempus </a:t>
            </a:r>
            <a:r>
              <a:rPr lang="en-US" err="1"/>
              <a:t>porttitor</a:t>
            </a:r>
            <a:r>
              <a:rPr lang="en-US"/>
              <a:t>.</a:t>
            </a:r>
          </a:p>
        </p:txBody>
      </p:sp>
      <p:sp>
        <p:nvSpPr>
          <p:cNvPr id="77" name="Text Placeholder 76">
            <a:extLst>
              <a:ext uri="{FF2B5EF4-FFF2-40B4-BE49-F238E27FC236}">
                <a16:creationId xmlns:a16="http://schemas.microsoft.com/office/drawing/2014/main" id="{4FA11D01-0144-5B7A-F9DE-8903B90D3B5D}"/>
              </a:ext>
            </a:extLst>
          </p:cNvPr>
          <p:cNvSpPr>
            <a:spLocks noGrp="1"/>
          </p:cNvSpPr>
          <p:nvPr>
            <p:ph type="body" sz="quarter" idx="49" hasCustomPrompt="1"/>
          </p:nvPr>
        </p:nvSpPr>
        <p:spPr>
          <a:xfrm>
            <a:off x="6210300" y="2057400"/>
            <a:ext cx="5029200" cy="4114800"/>
          </a:xfrm>
          <a:custGeom>
            <a:avLst/>
            <a:gdLst>
              <a:gd name="connsiteX0" fmla="*/ 93488 w 5029200"/>
              <a:gd name="connsiteY0" fmla="*/ 0 h 4114800"/>
              <a:gd name="connsiteX1" fmla="*/ 4935712 w 5029200"/>
              <a:gd name="connsiteY1" fmla="*/ 0 h 4114800"/>
              <a:gd name="connsiteX2" fmla="*/ 5029200 w 5029200"/>
              <a:gd name="connsiteY2" fmla="*/ 93488 h 4114800"/>
              <a:gd name="connsiteX3" fmla="*/ 5029200 w 5029200"/>
              <a:gd name="connsiteY3" fmla="*/ 4021312 h 4114800"/>
              <a:gd name="connsiteX4" fmla="*/ 4935712 w 5029200"/>
              <a:gd name="connsiteY4" fmla="*/ 4114800 h 4114800"/>
              <a:gd name="connsiteX5" fmla="*/ 93488 w 5029200"/>
              <a:gd name="connsiteY5" fmla="*/ 4114800 h 4114800"/>
              <a:gd name="connsiteX6" fmla="*/ 0 w 5029200"/>
              <a:gd name="connsiteY6" fmla="*/ 4021312 h 4114800"/>
              <a:gd name="connsiteX7" fmla="*/ 0 w 5029200"/>
              <a:gd name="connsiteY7" fmla="*/ 93488 h 4114800"/>
              <a:gd name="connsiteX8" fmla="*/ 93488 w 5029200"/>
              <a:gd name="connsiteY8" fmla="*/ 0 h 411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9200" h="4114800">
                <a:moveTo>
                  <a:pt x="93488" y="0"/>
                </a:moveTo>
                <a:lnTo>
                  <a:pt x="4935712" y="0"/>
                </a:lnTo>
                <a:cubicBezTo>
                  <a:pt x="4987344" y="0"/>
                  <a:pt x="5029200" y="41856"/>
                  <a:pt x="5029200" y="93488"/>
                </a:cubicBezTo>
                <a:lnTo>
                  <a:pt x="5029200" y="4021312"/>
                </a:lnTo>
                <a:cubicBezTo>
                  <a:pt x="5029200" y="4072944"/>
                  <a:pt x="4987344" y="4114800"/>
                  <a:pt x="4935712" y="4114800"/>
                </a:cubicBezTo>
                <a:lnTo>
                  <a:pt x="93488" y="4114800"/>
                </a:lnTo>
                <a:cubicBezTo>
                  <a:pt x="41856" y="4114800"/>
                  <a:pt x="0" y="4072944"/>
                  <a:pt x="0" y="4021312"/>
                </a:cubicBezTo>
                <a:lnTo>
                  <a:pt x="0" y="93488"/>
                </a:lnTo>
                <a:cubicBezTo>
                  <a:pt x="0" y="41856"/>
                  <a:pt x="41856" y="0"/>
                  <a:pt x="93488"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234440" rIns="274320" bIns="1005840" anchor="t" anchorCtr="0">
            <a:noAutofit/>
          </a:bodyPr>
          <a:lstStyle>
            <a:lvl1pPr marL="0" indent="0">
              <a:buNone/>
              <a:defRPr sz="1400"/>
            </a:lvl1pPr>
            <a:lvl2pPr>
              <a:defRPr sz="1400"/>
            </a:lvl2pPr>
            <a:lvl3pPr>
              <a:defRPr sz="1200"/>
            </a:lvl3pPr>
            <a:lvl4pPr>
              <a:defRPr sz="1100"/>
            </a:lvl4pPr>
            <a:lvl5pPr>
              <a:defRPr sz="1100"/>
            </a:lvl5pPr>
          </a:lstStyle>
          <a:p>
            <a:pPr lvl="0"/>
            <a:r>
              <a:rPr lang="en-US" err="1"/>
              <a:t>Fusce</a:t>
            </a:r>
            <a:r>
              <a:rPr lang="en-US"/>
              <a:t> </a:t>
            </a:r>
            <a:r>
              <a:rPr lang="en-US" err="1"/>
              <a:t>dapibus</a:t>
            </a:r>
            <a:r>
              <a:rPr lang="en-US"/>
              <a:t>, </a:t>
            </a:r>
            <a:r>
              <a:rPr lang="en-US" err="1"/>
              <a:t>tellus</a:t>
            </a:r>
            <a:r>
              <a:rPr lang="en-US"/>
              <a:t> ac cursus </a:t>
            </a:r>
            <a:r>
              <a:rPr lang="en-US" err="1"/>
              <a:t>commodo</a:t>
            </a:r>
            <a:r>
              <a:rPr lang="en-US"/>
              <a:t>, </a:t>
            </a:r>
            <a:r>
              <a:rPr lang="en-US" err="1"/>
              <a:t>tortor</a:t>
            </a:r>
            <a:r>
              <a:rPr lang="en-US"/>
              <a:t> </a:t>
            </a:r>
            <a:r>
              <a:rPr lang="en-US" err="1"/>
              <a:t>mauris</a:t>
            </a:r>
            <a:r>
              <a:rPr lang="en-US"/>
              <a:t> </a:t>
            </a:r>
            <a:r>
              <a:rPr lang="en-US" err="1"/>
              <a:t>condimentum</a:t>
            </a:r>
            <a:r>
              <a:rPr lang="en-US"/>
              <a:t> </a:t>
            </a:r>
            <a:r>
              <a:rPr lang="en-US" err="1"/>
              <a:t>nibh</a:t>
            </a:r>
            <a:r>
              <a:rPr lang="en-US"/>
              <a:t>, </a:t>
            </a:r>
            <a:r>
              <a:rPr lang="en-US" err="1"/>
              <a:t>ut</a:t>
            </a:r>
            <a:r>
              <a:rPr lang="en-US"/>
              <a:t> fermentum </a:t>
            </a:r>
            <a:r>
              <a:rPr lang="en-US" err="1"/>
              <a:t>massa</a:t>
            </a:r>
            <a:r>
              <a:rPr lang="en-US"/>
              <a:t> </a:t>
            </a:r>
            <a:r>
              <a:rPr lang="en-US" err="1"/>
              <a:t>justo</a:t>
            </a:r>
            <a:r>
              <a:rPr lang="en-US"/>
              <a:t> sit </a:t>
            </a:r>
            <a:r>
              <a:rPr lang="en-US" err="1"/>
              <a:t>amet</a:t>
            </a:r>
            <a:r>
              <a:rPr lang="en-US"/>
              <a:t> </a:t>
            </a:r>
            <a:r>
              <a:rPr lang="en-US" err="1"/>
              <a:t>risus</a:t>
            </a:r>
            <a:r>
              <a:rPr lang="en-US"/>
              <a:t>. </a:t>
            </a:r>
            <a:r>
              <a:rPr lang="en-US" err="1"/>
              <a:t>Curabitur</a:t>
            </a:r>
            <a:r>
              <a:rPr lang="en-US"/>
              <a:t> </a:t>
            </a:r>
            <a:r>
              <a:rPr lang="en-US" err="1"/>
              <a:t>blandit</a:t>
            </a:r>
            <a:r>
              <a:rPr lang="en-US"/>
              <a:t> tempus </a:t>
            </a:r>
            <a:r>
              <a:rPr lang="en-US" err="1"/>
              <a:t>porttitor</a:t>
            </a:r>
            <a:r>
              <a:rPr lang="en-US"/>
              <a:t>.</a:t>
            </a:r>
          </a:p>
        </p:txBody>
      </p:sp>
      <p:sp>
        <p:nvSpPr>
          <p:cNvPr id="12" name="Text Placeholder 14">
            <a:extLst>
              <a:ext uri="{FF2B5EF4-FFF2-40B4-BE49-F238E27FC236}">
                <a16:creationId xmlns:a16="http://schemas.microsoft.com/office/drawing/2014/main" id="{7E75C38B-8E54-E117-9117-7872CD0AC978}"/>
              </a:ext>
            </a:extLst>
          </p:cNvPr>
          <p:cNvSpPr>
            <a:spLocks noGrp="1"/>
          </p:cNvSpPr>
          <p:nvPr>
            <p:ph type="body" sz="quarter" idx="13" hasCustomPrompt="1"/>
          </p:nvPr>
        </p:nvSpPr>
        <p:spPr>
          <a:xfrm>
            <a:off x="723900" y="523101"/>
            <a:ext cx="10515600" cy="276999"/>
          </a:xfrm>
          <a:solidFill>
            <a:schemeClr val="bg1"/>
          </a:solidFill>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4" name="Title 1">
            <a:extLst>
              <a:ext uri="{FF2B5EF4-FFF2-40B4-BE49-F238E27FC236}">
                <a16:creationId xmlns:a16="http://schemas.microsoft.com/office/drawing/2014/main" id="{9F1681E0-12FD-AC70-8FF7-1C501AC0DDB3}"/>
              </a:ext>
            </a:extLst>
          </p:cNvPr>
          <p:cNvSpPr>
            <a:spLocks noGrp="1"/>
          </p:cNvSpPr>
          <p:nvPr>
            <p:ph type="title"/>
          </p:nvPr>
        </p:nvSpPr>
        <p:spPr>
          <a:xfrm>
            <a:off x="723900" y="1360587"/>
            <a:ext cx="10515600" cy="443198"/>
          </a:xfrm>
        </p:spPr>
        <p:txBody>
          <a:bodyPr>
            <a:spAutoFit/>
          </a:bodyPr>
          <a:lstStyle/>
          <a:p>
            <a:r>
              <a:rPr lang="en-US"/>
              <a:t>Click to edit Master title style</a:t>
            </a:r>
          </a:p>
        </p:txBody>
      </p:sp>
      <p:sp>
        <p:nvSpPr>
          <p:cNvPr id="25" name="Footer Placeholder 24">
            <a:extLst>
              <a:ext uri="{FF2B5EF4-FFF2-40B4-BE49-F238E27FC236}">
                <a16:creationId xmlns:a16="http://schemas.microsoft.com/office/drawing/2014/main" id="{FB315955-CA93-774A-ED2C-A3D1EB5A2B87}"/>
              </a:ext>
            </a:extLst>
          </p:cNvPr>
          <p:cNvSpPr>
            <a:spLocks noGrp="1"/>
          </p:cNvSpPr>
          <p:nvPr>
            <p:ph type="ftr" sz="quarter" idx="15"/>
          </p:nvPr>
        </p:nvSpPr>
        <p:spPr/>
        <p:txBody>
          <a:bodyPr/>
          <a:lstStyle/>
          <a:p>
            <a:r>
              <a:rPr lang="en-US"/>
              <a:t>Creating a scalable conversational UX</a:t>
            </a:r>
          </a:p>
        </p:txBody>
      </p:sp>
      <p:sp>
        <p:nvSpPr>
          <p:cNvPr id="98" name="Picture Placeholder 97">
            <a:extLst>
              <a:ext uri="{FF2B5EF4-FFF2-40B4-BE49-F238E27FC236}">
                <a16:creationId xmlns:a16="http://schemas.microsoft.com/office/drawing/2014/main" id="{49E69102-D3E9-E238-FF4A-C7296FA18D72}"/>
              </a:ext>
            </a:extLst>
          </p:cNvPr>
          <p:cNvSpPr>
            <a:spLocks noGrp="1"/>
          </p:cNvSpPr>
          <p:nvPr>
            <p:ph type="pic" sz="quarter" idx="53"/>
          </p:nvPr>
        </p:nvSpPr>
        <p:spPr>
          <a:xfrm>
            <a:off x="723900" y="3028950"/>
            <a:ext cx="5029200" cy="2400300"/>
          </a:xfrm>
        </p:spPr>
        <p:txBody>
          <a:bodyPr/>
          <a:lstStyle/>
          <a:p>
            <a:endParaRPr lang="en-US"/>
          </a:p>
        </p:txBody>
      </p:sp>
      <p:sp>
        <p:nvSpPr>
          <p:cNvPr id="99" name="Picture Placeholder 97">
            <a:extLst>
              <a:ext uri="{FF2B5EF4-FFF2-40B4-BE49-F238E27FC236}">
                <a16:creationId xmlns:a16="http://schemas.microsoft.com/office/drawing/2014/main" id="{2082D512-A13F-8492-CEA0-68B752636E5E}"/>
              </a:ext>
            </a:extLst>
          </p:cNvPr>
          <p:cNvSpPr>
            <a:spLocks noGrp="1"/>
          </p:cNvSpPr>
          <p:nvPr>
            <p:ph type="pic" sz="quarter" idx="54"/>
          </p:nvPr>
        </p:nvSpPr>
        <p:spPr>
          <a:xfrm>
            <a:off x="6210300" y="3028950"/>
            <a:ext cx="5029200" cy="2400300"/>
          </a:xfrm>
        </p:spPr>
        <p:txBody>
          <a:bodyPr/>
          <a:lstStyle/>
          <a:p>
            <a:endParaRPr lang="en-US"/>
          </a:p>
        </p:txBody>
      </p:sp>
      <p:sp>
        <p:nvSpPr>
          <p:cNvPr id="109" name="Text Placeholder 108">
            <a:extLst>
              <a:ext uri="{FF2B5EF4-FFF2-40B4-BE49-F238E27FC236}">
                <a16:creationId xmlns:a16="http://schemas.microsoft.com/office/drawing/2014/main" id="{F1CAE72F-52D6-B3D1-F6C4-EBAD436A942C}"/>
              </a:ext>
            </a:extLst>
          </p:cNvPr>
          <p:cNvSpPr>
            <a:spLocks noGrp="1"/>
          </p:cNvSpPr>
          <p:nvPr>
            <p:ph type="body" sz="quarter" idx="55" hasCustomPrompt="1"/>
          </p:nvPr>
        </p:nvSpPr>
        <p:spPr>
          <a:xfrm>
            <a:off x="6210300" y="2057400"/>
            <a:ext cx="5029200" cy="976942"/>
          </a:xfrm>
          <a:custGeom>
            <a:avLst/>
            <a:gdLst>
              <a:gd name="connsiteX0" fmla="*/ 93488 w 5029200"/>
              <a:gd name="connsiteY0" fmla="*/ 0 h 976942"/>
              <a:gd name="connsiteX1" fmla="*/ 4935712 w 5029200"/>
              <a:gd name="connsiteY1" fmla="*/ 0 h 976942"/>
              <a:gd name="connsiteX2" fmla="*/ 5029200 w 5029200"/>
              <a:gd name="connsiteY2" fmla="*/ 93488 h 976942"/>
              <a:gd name="connsiteX3" fmla="*/ 5029200 w 5029200"/>
              <a:gd name="connsiteY3" fmla="*/ 94007 h 976942"/>
              <a:gd name="connsiteX4" fmla="*/ 5029200 w 5029200"/>
              <a:gd name="connsiteY4" fmla="*/ 276380 h 976942"/>
              <a:gd name="connsiteX5" fmla="*/ 5029200 w 5029200"/>
              <a:gd name="connsiteY5" fmla="*/ 288514 h 976942"/>
              <a:gd name="connsiteX6" fmla="*/ 5029200 w 5029200"/>
              <a:gd name="connsiteY6" fmla="*/ 956867 h 976942"/>
              <a:gd name="connsiteX7" fmla="*/ 5029200 w 5029200"/>
              <a:gd name="connsiteY7" fmla="*/ 971550 h 976942"/>
              <a:gd name="connsiteX8" fmla="*/ 5029200 w 5029200"/>
              <a:gd name="connsiteY8" fmla="*/ 976942 h 976942"/>
              <a:gd name="connsiteX9" fmla="*/ 0 w 5029200"/>
              <a:gd name="connsiteY9" fmla="*/ 976942 h 976942"/>
              <a:gd name="connsiteX10" fmla="*/ 0 w 5029200"/>
              <a:gd name="connsiteY10" fmla="*/ 971550 h 976942"/>
              <a:gd name="connsiteX11" fmla="*/ 0 w 5029200"/>
              <a:gd name="connsiteY11" fmla="*/ 956867 h 976942"/>
              <a:gd name="connsiteX12" fmla="*/ 0 w 5029200"/>
              <a:gd name="connsiteY12" fmla="*/ 296919 h 976942"/>
              <a:gd name="connsiteX13" fmla="*/ 0 w 5029200"/>
              <a:gd name="connsiteY13" fmla="*/ 288514 h 976942"/>
              <a:gd name="connsiteX14" fmla="*/ 0 w 5029200"/>
              <a:gd name="connsiteY14" fmla="*/ 94007 h 976942"/>
              <a:gd name="connsiteX15" fmla="*/ 0 w 5029200"/>
              <a:gd name="connsiteY15" fmla="*/ 93488 h 976942"/>
              <a:gd name="connsiteX16" fmla="*/ 93488 w 5029200"/>
              <a:gd name="connsiteY16" fmla="*/ 0 h 976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9200" h="976942">
                <a:moveTo>
                  <a:pt x="93488" y="0"/>
                </a:moveTo>
                <a:lnTo>
                  <a:pt x="4935712" y="0"/>
                </a:lnTo>
                <a:cubicBezTo>
                  <a:pt x="4987344" y="0"/>
                  <a:pt x="5029200" y="41856"/>
                  <a:pt x="5029200" y="93488"/>
                </a:cubicBezTo>
                <a:lnTo>
                  <a:pt x="5029200" y="94007"/>
                </a:lnTo>
                <a:lnTo>
                  <a:pt x="5029200" y="276380"/>
                </a:lnTo>
                <a:lnTo>
                  <a:pt x="5029200" y="288514"/>
                </a:lnTo>
                <a:lnTo>
                  <a:pt x="5029200" y="956867"/>
                </a:lnTo>
                <a:lnTo>
                  <a:pt x="5029200" y="971550"/>
                </a:lnTo>
                <a:lnTo>
                  <a:pt x="5029200" y="976942"/>
                </a:lnTo>
                <a:lnTo>
                  <a:pt x="0" y="976942"/>
                </a:lnTo>
                <a:lnTo>
                  <a:pt x="0" y="971550"/>
                </a:lnTo>
                <a:lnTo>
                  <a:pt x="0" y="956867"/>
                </a:lnTo>
                <a:lnTo>
                  <a:pt x="0" y="296919"/>
                </a:lnTo>
                <a:lnTo>
                  <a:pt x="0" y="288514"/>
                </a:lnTo>
                <a:lnTo>
                  <a:pt x="0" y="94007"/>
                </a:lnTo>
                <a:lnTo>
                  <a:pt x="0" y="93488"/>
                </a:lnTo>
                <a:cubicBezTo>
                  <a:pt x="0" y="41856"/>
                  <a:pt x="41856" y="0"/>
                  <a:pt x="93488" y="0"/>
                </a:cubicBezTo>
                <a:close/>
              </a:path>
            </a:pathLst>
          </a:custGeom>
          <a:gradFill>
            <a:gsLst>
              <a:gs pos="0">
                <a:srgbClr val="BC2E75"/>
              </a:gs>
              <a:gs pos="100000">
                <a:srgbClr val="B12B6E"/>
              </a:gs>
            </a:gsLst>
            <a:lin ang="4200000" scaled="0"/>
          </a:gradFill>
        </p:spPr>
        <p:txBody>
          <a:bodyPr wrap="square" lIns="274320" tIns="182880" rIns="274320" bIns="182880" anchor="b" anchorCtr="0">
            <a:noAutofit/>
          </a:bodyPr>
          <a:lstStyle>
            <a:lvl1pPr marL="0" indent="0">
              <a:lnSpc>
                <a:spcPct val="100000"/>
              </a:lnSpc>
              <a:buNone/>
              <a:defRPr sz="1800">
                <a:solidFill>
                  <a:schemeClr val="bg2"/>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felis</a:t>
            </a:r>
            <a:r>
              <a:rPr lang="en-US"/>
              <a:t> </a:t>
            </a:r>
            <a:r>
              <a:rPr lang="en-US" err="1"/>
              <a:t>euismod</a:t>
            </a:r>
            <a:r>
              <a:rPr lang="en-US"/>
              <a:t> semper.</a:t>
            </a:r>
          </a:p>
        </p:txBody>
      </p:sp>
      <p:sp>
        <p:nvSpPr>
          <p:cNvPr id="110" name="Text Placeholder 109">
            <a:extLst>
              <a:ext uri="{FF2B5EF4-FFF2-40B4-BE49-F238E27FC236}">
                <a16:creationId xmlns:a16="http://schemas.microsoft.com/office/drawing/2014/main" id="{CE1D0A96-BAA8-D439-5774-8ECCA6101650}"/>
              </a:ext>
            </a:extLst>
          </p:cNvPr>
          <p:cNvSpPr>
            <a:spLocks noGrp="1"/>
          </p:cNvSpPr>
          <p:nvPr>
            <p:ph type="body" sz="quarter" idx="56" hasCustomPrompt="1"/>
          </p:nvPr>
        </p:nvSpPr>
        <p:spPr>
          <a:xfrm>
            <a:off x="723900" y="2052008"/>
            <a:ext cx="5029200" cy="976942"/>
          </a:xfrm>
          <a:custGeom>
            <a:avLst/>
            <a:gdLst>
              <a:gd name="connsiteX0" fmla="*/ 93488 w 5029200"/>
              <a:gd name="connsiteY0" fmla="*/ 0 h 976942"/>
              <a:gd name="connsiteX1" fmla="*/ 4935712 w 5029200"/>
              <a:gd name="connsiteY1" fmla="*/ 0 h 976942"/>
              <a:gd name="connsiteX2" fmla="*/ 5029200 w 5029200"/>
              <a:gd name="connsiteY2" fmla="*/ 93488 h 976942"/>
              <a:gd name="connsiteX3" fmla="*/ 5029200 w 5029200"/>
              <a:gd name="connsiteY3" fmla="*/ 94007 h 976942"/>
              <a:gd name="connsiteX4" fmla="*/ 5029200 w 5029200"/>
              <a:gd name="connsiteY4" fmla="*/ 276380 h 976942"/>
              <a:gd name="connsiteX5" fmla="*/ 5029200 w 5029200"/>
              <a:gd name="connsiteY5" fmla="*/ 288514 h 976942"/>
              <a:gd name="connsiteX6" fmla="*/ 5029200 w 5029200"/>
              <a:gd name="connsiteY6" fmla="*/ 956867 h 976942"/>
              <a:gd name="connsiteX7" fmla="*/ 5029200 w 5029200"/>
              <a:gd name="connsiteY7" fmla="*/ 971550 h 976942"/>
              <a:gd name="connsiteX8" fmla="*/ 5029200 w 5029200"/>
              <a:gd name="connsiteY8" fmla="*/ 976942 h 976942"/>
              <a:gd name="connsiteX9" fmla="*/ 0 w 5029200"/>
              <a:gd name="connsiteY9" fmla="*/ 976942 h 976942"/>
              <a:gd name="connsiteX10" fmla="*/ 0 w 5029200"/>
              <a:gd name="connsiteY10" fmla="*/ 971550 h 976942"/>
              <a:gd name="connsiteX11" fmla="*/ 0 w 5029200"/>
              <a:gd name="connsiteY11" fmla="*/ 956867 h 976942"/>
              <a:gd name="connsiteX12" fmla="*/ 0 w 5029200"/>
              <a:gd name="connsiteY12" fmla="*/ 296919 h 976942"/>
              <a:gd name="connsiteX13" fmla="*/ 0 w 5029200"/>
              <a:gd name="connsiteY13" fmla="*/ 288514 h 976942"/>
              <a:gd name="connsiteX14" fmla="*/ 0 w 5029200"/>
              <a:gd name="connsiteY14" fmla="*/ 94007 h 976942"/>
              <a:gd name="connsiteX15" fmla="*/ 0 w 5029200"/>
              <a:gd name="connsiteY15" fmla="*/ 93488 h 976942"/>
              <a:gd name="connsiteX16" fmla="*/ 93488 w 5029200"/>
              <a:gd name="connsiteY16" fmla="*/ 0 h 976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29200" h="976942">
                <a:moveTo>
                  <a:pt x="93488" y="0"/>
                </a:moveTo>
                <a:lnTo>
                  <a:pt x="4935712" y="0"/>
                </a:lnTo>
                <a:cubicBezTo>
                  <a:pt x="4987344" y="0"/>
                  <a:pt x="5029200" y="41856"/>
                  <a:pt x="5029200" y="93488"/>
                </a:cubicBezTo>
                <a:lnTo>
                  <a:pt x="5029200" y="94007"/>
                </a:lnTo>
                <a:lnTo>
                  <a:pt x="5029200" y="276380"/>
                </a:lnTo>
                <a:lnTo>
                  <a:pt x="5029200" y="288514"/>
                </a:lnTo>
                <a:lnTo>
                  <a:pt x="5029200" y="956867"/>
                </a:lnTo>
                <a:lnTo>
                  <a:pt x="5029200" y="971550"/>
                </a:lnTo>
                <a:lnTo>
                  <a:pt x="5029200" y="976942"/>
                </a:lnTo>
                <a:lnTo>
                  <a:pt x="0" y="976942"/>
                </a:lnTo>
                <a:lnTo>
                  <a:pt x="0" y="971550"/>
                </a:lnTo>
                <a:lnTo>
                  <a:pt x="0" y="956867"/>
                </a:lnTo>
                <a:lnTo>
                  <a:pt x="0" y="296919"/>
                </a:lnTo>
                <a:lnTo>
                  <a:pt x="0" y="288514"/>
                </a:lnTo>
                <a:lnTo>
                  <a:pt x="0" y="94007"/>
                </a:lnTo>
                <a:lnTo>
                  <a:pt x="0" y="93488"/>
                </a:lnTo>
                <a:cubicBezTo>
                  <a:pt x="0" y="41856"/>
                  <a:pt x="41856" y="0"/>
                  <a:pt x="93488" y="0"/>
                </a:cubicBezTo>
                <a:close/>
              </a:path>
            </a:pathLst>
          </a:custGeom>
          <a:gradFill>
            <a:gsLst>
              <a:gs pos="100000">
                <a:srgbClr val="BD2E76"/>
              </a:gs>
              <a:gs pos="0">
                <a:srgbClr val="C8317D"/>
              </a:gs>
            </a:gsLst>
            <a:lin ang="4200000" scaled="0"/>
          </a:gradFill>
        </p:spPr>
        <p:txBody>
          <a:bodyPr wrap="square" lIns="274320" tIns="182880" rIns="274320" bIns="182880" anchor="b" anchorCtr="0">
            <a:noAutofit/>
          </a:bodyPr>
          <a:lstStyle>
            <a:lvl1pPr marL="0" indent="0">
              <a:lnSpc>
                <a:spcPct val="100000"/>
              </a:lnSpc>
              <a:buNone/>
              <a:defRPr sz="1800">
                <a:solidFill>
                  <a:schemeClr val="bg2"/>
                </a:solidFill>
                <a:latin typeface="+mj-lt"/>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felis</a:t>
            </a:r>
            <a:r>
              <a:rPr lang="en-US"/>
              <a:t> </a:t>
            </a:r>
            <a:r>
              <a:rPr lang="en-US" err="1"/>
              <a:t>euismod</a:t>
            </a:r>
            <a:r>
              <a:rPr lang="en-US"/>
              <a:t> semper.</a:t>
            </a:r>
          </a:p>
        </p:txBody>
      </p:sp>
      <p:sp>
        <p:nvSpPr>
          <p:cNvPr id="115" name="Text Placeholder 114">
            <a:extLst>
              <a:ext uri="{FF2B5EF4-FFF2-40B4-BE49-F238E27FC236}">
                <a16:creationId xmlns:a16="http://schemas.microsoft.com/office/drawing/2014/main" id="{C7E918FB-2B52-1BD2-DDAC-B9EFF31FF191}"/>
              </a:ext>
            </a:extLst>
          </p:cNvPr>
          <p:cNvSpPr>
            <a:spLocks noGrp="1"/>
          </p:cNvSpPr>
          <p:nvPr>
            <p:ph type="body" sz="quarter" idx="57" hasCustomPrompt="1"/>
          </p:nvPr>
        </p:nvSpPr>
        <p:spPr>
          <a:xfrm>
            <a:off x="6210300" y="5434642"/>
            <a:ext cx="5029200" cy="737558"/>
          </a:xfrm>
          <a:custGeom>
            <a:avLst/>
            <a:gdLst>
              <a:gd name="connsiteX0" fmla="*/ 0 w 5029200"/>
              <a:gd name="connsiteY0" fmla="*/ 0 h 737558"/>
              <a:gd name="connsiteX1" fmla="*/ 5029200 w 5029200"/>
              <a:gd name="connsiteY1" fmla="*/ 0 h 737558"/>
              <a:gd name="connsiteX2" fmla="*/ 5029200 w 5029200"/>
              <a:gd name="connsiteY2" fmla="*/ 644070 h 737558"/>
              <a:gd name="connsiteX3" fmla="*/ 4935712 w 5029200"/>
              <a:gd name="connsiteY3" fmla="*/ 737558 h 737558"/>
              <a:gd name="connsiteX4" fmla="*/ 93488 w 5029200"/>
              <a:gd name="connsiteY4" fmla="*/ 737558 h 737558"/>
              <a:gd name="connsiteX5" fmla="*/ 0 w 5029200"/>
              <a:gd name="connsiteY5" fmla="*/ 644070 h 73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9200" h="737558">
                <a:moveTo>
                  <a:pt x="0" y="0"/>
                </a:moveTo>
                <a:lnTo>
                  <a:pt x="5029200" y="0"/>
                </a:lnTo>
                <a:lnTo>
                  <a:pt x="5029200" y="644070"/>
                </a:lnTo>
                <a:cubicBezTo>
                  <a:pt x="5029200" y="695702"/>
                  <a:pt x="4987344" y="737558"/>
                  <a:pt x="4935712" y="737558"/>
                </a:cubicBezTo>
                <a:lnTo>
                  <a:pt x="93488" y="737558"/>
                </a:lnTo>
                <a:cubicBezTo>
                  <a:pt x="41856" y="737558"/>
                  <a:pt x="0" y="695702"/>
                  <a:pt x="0" y="644070"/>
                </a:cubicBezTo>
                <a:close/>
              </a:path>
            </a:pathLst>
          </a:custGeom>
          <a:solidFill>
            <a:schemeClr val="bg2"/>
          </a:solidFill>
        </p:spPr>
        <p:txBody>
          <a:bodyPr wrap="square" lIns="274320" tIns="164592" rIns="274320" bIns="210312" anchor="t" anchorCtr="0">
            <a:noAutofit/>
          </a:bodyPr>
          <a:lstStyle>
            <a:lvl1pPr marL="0" indent="0">
              <a:lnSpc>
                <a:spcPct val="120000"/>
              </a:lnSpc>
              <a:buNone/>
              <a:defRPr sz="10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16" name="Text Placeholder 115">
            <a:extLst>
              <a:ext uri="{FF2B5EF4-FFF2-40B4-BE49-F238E27FC236}">
                <a16:creationId xmlns:a16="http://schemas.microsoft.com/office/drawing/2014/main" id="{B94B2673-D5EC-F8D1-5A6E-603D04682F50}"/>
              </a:ext>
            </a:extLst>
          </p:cNvPr>
          <p:cNvSpPr>
            <a:spLocks noGrp="1"/>
          </p:cNvSpPr>
          <p:nvPr>
            <p:ph type="body" sz="quarter" idx="58" hasCustomPrompt="1"/>
          </p:nvPr>
        </p:nvSpPr>
        <p:spPr>
          <a:xfrm>
            <a:off x="723900" y="5429250"/>
            <a:ext cx="5029200" cy="737558"/>
          </a:xfrm>
          <a:custGeom>
            <a:avLst/>
            <a:gdLst>
              <a:gd name="connsiteX0" fmla="*/ 0 w 5029200"/>
              <a:gd name="connsiteY0" fmla="*/ 0 h 737558"/>
              <a:gd name="connsiteX1" fmla="*/ 5029200 w 5029200"/>
              <a:gd name="connsiteY1" fmla="*/ 0 h 737558"/>
              <a:gd name="connsiteX2" fmla="*/ 5029200 w 5029200"/>
              <a:gd name="connsiteY2" fmla="*/ 644070 h 737558"/>
              <a:gd name="connsiteX3" fmla="*/ 4935712 w 5029200"/>
              <a:gd name="connsiteY3" fmla="*/ 737558 h 737558"/>
              <a:gd name="connsiteX4" fmla="*/ 93488 w 5029200"/>
              <a:gd name="connsiteY4" fmla="*/ 737558 h 737558"/>
              <a:gd name="connsiteX5" fmla="*/ 0 w 5029200"/>
              <a:gd name="connsiteY5" fmla="*/ 644070 h 73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29200" h="737558">
                <a:moveTo>
                  <a:pt x="0" y="0"/>
                </a:moveTo>
                <a:lnTo>
                  <a:pt x="5029200" y="0"/>
                </a:lnTo>
                <a:lnTo>
                  <a:pt x="5029200" y="644070"/>
                </a:lnTo>
                <a:cubicBezTo>
                  <a:pt x="5029200" y="695702"/>
                  <a:pt x="4987344" y="737558"/>
                  <a:pt x="4935712" y="737558"/>
                </a:cubicBezTo>
                <a:lnTo>
                  <a:pt x="93488" y="737558"/>
                </a:lnTo>
                <a:cubicBezTo>
                  <a:pt x="41856" y="737558"/>
                  <a:pt x="0" y="695702"/>
                  <a:pt x="0" y="644070"/>
                </a:cubicBezTo>
                <a:close/>
              </a:path>
            </a:pathLst>
          </a:custGeom>
          <a:solidFill>
            <a:schemeClr val="bg2"/>
          </a:solidFill>
        </p:spPr>
        <p:txBody>
          <a:bodyPr wrap="square" lIns="274320" tIns="164592" rIns="274320" bIns="210312" anchor="t" anchorCtr="0">
            <a:noAutofit/>
          </a:bodyPr>
          <a:lstStyle>
            <a:lvl1pPr marL="0" indent="0">
              <a:lnSpc>
                <a:spcPct val="120000"/>
              </a:lnSpc>
              <a:buNone/>
              <a:defRPr sz="10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Tree>
    <p:extLst>
      <p:ext uri="{BB962C8B-B14F-4D97-AF65-F5344CB8AC3E}">
        <p14:creationId xmlns:p14="http://schemas.microsoft.com/office/powerpoint/2010/main" val="262817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6900">
          <p15:clr>
            <a:srgbClr val="5ACBF0"/>
          </p15:clr>
        </p15:guide>
        <p15:guide id="6" pos="4092">
          <p15:clr>
            <a:srgbClr val="5ACBF0"/>
          </p15:clr>
        </p15:guide>
        <p15:guide id="7" orient="horz" pos="468">
          <p15:clr>
            <a:srgbClr val="9FCC3B"/>
          </p15:clr>
        </p15:guide>
        <p15:guide id="8" orient="horz" pos="1080">
          <p15:clr>
            <a:srgbClr val="9FCC3B"/>
          </p15:clr>
        </p15:guide>
        <p15:guide id="9" pos="7080">
          <p15:clr>
            <a:srgbClr val="5ACBF0"/>
          </p15:clr>
        </p15:guide>
        <p15:guide id="10" orient="horz" pos="3888">
          <p15:clr>
            <a:srgbClr val="FBAE40"/>
          </p15:clr>
        </p15:guide>
        <p15:guide id="11" orient="horz" pos="1296">
          <p15:clr>
            <a:srgbClr val="FBAE40"/>
          </p15:clr>
        </p15:guide>
        <p15:guide id="12" orient="horz" pos="1908">
          <p15:clr>
            <a:srgbClr val="FBAE40"/>
          </p15:clr>
        </p15:guide>
        <p15:guide id="13" orient="horz" pos="3420">
          <p15:clr>
            <a:srgbClr val="FBAE40"/>
          </p15:clr>
        </p15:guide>
        <p15:guide id="14" orient="horz" pos="3744">
          <p15:clr>
            <a:srgbClr val="5ACBF0"/>
          </p15:clr>
        </p15:guide>
        <p15:guide id="15" orient="horz" pos="3528">
          <p15:clr>
            <a:srgbClr val="5ACBF0"/>
          </p15:clr>
        </p15:guide>
        <p15:guide id="16" orient="horz" pos="1476">
          <p15:clr>
            <a:srgbClr val="FBAE40"/>
          </p15:clr>
        </p15:guide>
        <p15:guide id="17" orient="horz" pos="1764">
          <p15:clr>
            <a:srgbClr val="FBAE40"/>
          </p15:clr>
        </p15:guide>
        <p15:guide id="18" orient="horz" pos="2088">
          <p15:clr>
            <a:srgbClr val="5ACBF0"/>
          </p15:clr>
        </p15:guide>
        <p15:guide id="19" orient="horz" pos="3276">
          <p15:clr>
            <a:srgbClr val="5ACBF0"/>
          </p15:clr>
        </p15:guide>
        <p15:guide id="20" pos="636">
          <p15:clr>
            <a:srgbClr val="5ACBF0"/>
          </p15:clr>
        </p15:guide>
        <p15:guide id="21" pos="3444">
          <p15:clr>
            <a:srgbClr val="5ACBF0"/>
          </p15:clr>
        </p15:guide>
        <p15:guide id="22" pos="3912">
          <p15:clr>
            <a:srgbClr val="FBAE40"/>
          </p15:clr>
        </p15:guide>
        <p15:guide id="23" pos="362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8" name="Text Placeholder 25">
            <a:extLst>
              <a:ext uri="{FF2B5EF4-FFF2-40B4-BE49-F238E27FC236}">
                <a16:creationId xmlns:a16="http://schemas.microsoft.com/office/drawing/2014/main" id="{67C96563-2CDA-3174-C71B-94C007A57D2B}"/>
              </a:ext>
            </a:extLst>
          </p:cNvPr>
          <p:cNvSpPr>
            <a:spLocks noGrp="1"/>
          </p:cNvSpPr>
          <p:nvPr>
            <p:ph type="body" sz="quarter" idx="25"/>
          </p:nvPr>
        </p:nvSpPr>
        <p:spPr>
          <a:xfrm>
            <a:off x="8324850" y="2057011"/>
            <a:ext cx="839779" cy="1029090"/>
          </a:xfrm>
          <a:blipFill dpi="0" rotWithShape="1">
            <a:blip r:embed="rId2"/>
            <a:srcRect/>
            <a:tile tx="-146050" ty="228600" sx="100000" sy="100000" flip="none" algn="bl"/>
          </a:blipFill>
        </p:spPr>
        <p:txBody>
          <a:bodyPr>
            <a:normAutofit/>
          </a:bodyPr>
          <a:lstStyle>
            <a:lvl1pPr marL="0" indent="0">
              <a:buNone/>
              <a:defRPr sz="100">
                <a:noFill/>
              </a:defRPr>
            </a:lvl1pPr>
          </a:lstStyle>
          <a:p>
            <a:pPr lvl="0"/>
            <a:endParaRPr lang="en-US"/>
          </a:p>
        </p:txBody>
      </p:sp>
      <p:sp>
        <p:nvSpPr>
          <p:cNvPr id="27" name="Text Placeholder 25">
            <a:extLst>
              <a:ext uri="{FF2B5EF4-FFF2-40B4-BE49-F238E27FC236}">
                <a16:creationId xmlns:a16="http://schemas.microsoft.com/office/drawing/2014/main" id="{5BB977C9-DFED-40B7-207F-2C7EE282F69F}"/>
              </a:ext>
            </a:extLst>
          </p:cNvPr>
          <p:cNvSpPr>
            <a:spLocks noGrp="1"/>
          </p:cNvSpPr>
          <p:nvPr>
            <p:ph type="body" sz="quarter" idx="24"/>
          </p:nvPr>
        </p:nvSpPr>
        <p:spPr>
          <a:xfrm>
            <a:off x="4527550" y="2059297"/>
            <a:ext cx="825500" cy="1026804"/>
          </a:xfrm>
          <a:blipFill dpi="0" rotWithShape="1">
            <a:blip r:embed="rId3"/>
            <a:srcRect/>
            <a:tile tx="-133350" ty="234950" sx="100000" sy="100000" flip="none" algn="bl"/>
          </a:blipFill>
        </p:spPr>
        <p:txBody>
          <a:bodyPr>
            <a:normAutofit/>
          </a:bodyPr>
          <a:lstStyle>
            <a:lvl1pPr marL="0" indent="0">
              <a:buNone/>
              <a:defRPr sz="100">
                <a:noFill/>
              </a:defRPr>
            </a:lvl1pPr>
          </a:lstStyle>
          <a:p>
            <a:pPr lvl="0"/>
            <a:endParaRPr lang="en-US"/>
          </a:p>
        </p:txBody>
      </p:sp>
      <p:sp>
        <p:nvSpPr>
          <p:cNvPr id="26" name="Text Placeholder 25">
            <a:extLst>
              <a:ext uri="{FF2B5EF4-FFF2-40B4-BE49-F238E27FC236}">
                <a16:creationId xmlns:a16="http://schemas.microsoft.com/office/drawing/2014/main" id="{D5BAD480-35FC-25A9-8E53-F73292B991A1}"/>
              </a:ext>
            </a:extLst>
          </p:cNvPr>
          <p:cNvSpPr>
            <a:spLocks noGrp="1"/>
          </p:cNvSpPr>
          <p:nvPr>
            <p:ph type="body" sz="quarter" idx="23"/>
          </p:nvPr>
        </p:nvSpPr>
        <p:spPr>
          <a:xfrm>
            <a:off x="723900" y="2104853"/>
            <a:ext cx="817558" cy="981247"/>
          </a:xfrm>
          <a:blipFill dpi="0" rotWithShape="1">
            <a:blip r:embed="rId4"/>
            <a:srcRect/>
            <a:tile tx="-203200" ty="234950" sx="100000" sy="100000" flip="none" algn="bl"/>
          </a:blipFill>
        </p:spPr>
        <p:txBody>
          <a:bodyPr>
            <a:normAutofit/>
          </a:bodyPr>
          <a:lstStyle>
            <a:lvl1pPr marL="0" indent="0">
              <a:buNone/>
              <a:defRPr sz="100">
                <a:noFill/>
              </a:defRPr>
            </a:lvl1pPr>
          </a:lstStyle>
          <a:p>
            <a:pPr lvl="0"/>
            <a:endParaRPr lang="en-US"/>
          </a:p>
        </p:txBody>
      </p:sp>
      <p:sp>
        <p:nvSpPr>
          <p:cNvPr id="8" name="Title 1">
            <a:extLst>
              <a:ext uri="{FF2B5EF4-FFF2-40B4-BE49-F238E27FC236}">
                <a16:creationId xmlns:a16="http://schemas.microsoft.com/office/drawing/2014/main" id="{18F7ED0E-D2A8-C252-D1B8-09F110AF6045}"/>
              </a:ext>
            </a:extLst>
          </p:cNvPr>
          <p:cNvSpPr>
            <a:spLocks noGrp="1"/>
          </p:cNvSpPr>
          <p:nvPr>
            <p:ph type="title" hasCustomPrompt="1"/>
          </p:nvPr>
        </p:nvSpPr>
        <p:spPr>
          <a:xfrm>
            <a:off x="723901" y="1362872"/>
            <a:ext cx="10515600" cy="443198"/>
          </a:xfrm>
        </p:spPr>
        <p:txBody>
          <a:bodyPr>
            <a:spAutoFit/>
          </a:bodyPr>
          <a:lstStyle/>
          <a:p>
            <a:r>
              <a:rPr lang="en-US"/>
              <a:t>A concise, specific, and conversational active headline.</a:t>
            </a:r>
          </a:p>
        </p:txBody>
      </p:sp>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899" y="523101"/>
            <a:ext cx="10520259"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7" name="Text Placeholder 15">
            <a:extLst>
              <a:ext uri="{FF2B5EF4-FFF2-40B4-BE49-F238E27FC236}">
                <a16:creationId xmlns:a16="http://schemas.microsoft.com/office/drawing/2014/main" id="{7BB3785E-D390-A6C5-57CC-4F9FB9C15612}"/>
              </a:ext>
            </a:extLst>
          </p:cNvPr>
          <p:cNvSpPr>
            <a:spLocks noGrp="1"/>
          </p:cNvSpPr>
          <p:nvPr>
            <p:ph type="body" sz="quarter" idx="14" hasCustomPrompt="1"/>
          </p:nvPr>
        </p:nvSpPr>
        <p:spPr>
          <a:xfrm>
            <a:off x="723900" y="3392424"/>
            <a:ext cx="2914646" cy="493776"/>
          </a:xfrm>
        </p:spPr>
        <p:txBody>
          <a:bodyPr anchor="b">
            <a:spAutoFit/>
          </a:bodyPr>
          <a:lstStyle>
            <a:lvl1pPr marL="0" indent="0">
              <a:lnSpc>
                <a:spcPct val="90000"/>
              </a:lnSpc>
              <a:buNone/>
              <a:defRPr sz="1800">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commodo</a:t>
            </a:r>
            <a:r>
              <a:rPr lang="en-US"/>
              <a:t>, </a:t>
            </a:r>
            <a:r>
              <a:rPr lang="en-US" err="1"/>
              <a:t>risus</a:t>
            </a:r>
            <a:r>
              <a:rPr lang="en-US"/>
              <a:t>.</a:t>
            </a:r>
          </a:p>
        </p:txBody>
      </p:sp>
      <p:sp>
        <p:nvSpPr>
          <p:cNvPr id="10" name="Text Placeholder 15">
            <a:extLst>
              <a:ext uri="{FF2B5EF4-FFF2-40B4-BE49-F238E27FC236}">
                <a16:creationId xmlns:a16="http://schemas.microsoft.com/office/drawing/2014/main" id="{29AA37EF-8374-B50A-530C-93ACFF2E27B2}"/>
              </a:ext>
            </a:extLst>
          </p:cNvPr>
          <p:cNvSpPr>
            <a:spLocks noGrp="1"/>
          </p:cNvSpPr>
          <p:nvPr>
            <p:ph type="body" sz="quarter" idx="15" hasCustomPrompt="1"/>
          </p:nvPr>
        </p:nvSpPr>
        <p:spPr>
          <a:xfrm>
            <a:off x="4526280" y="3392424"/>
            <a:ext cx="2916936" cy="493776"/>
          </a:xfrm>
        </p:spPr>
        <p:txBody>
          <a:bodyPr anchor="b">
            <a:spAutoFit/>
          </a:bodyPr>
          <a:lstStyle>
            <a:lvl1pPr marL="0" indent="0">
              <a:lnSpc>
                <a:spcPct val="90000"/>
              </a:lnSpc>
              <a:buNone/>
              <a:defRPr sz="1800">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1" name="Text Placeholder 15">
            <a:extLst>
              <a:ext uri="{FF2B5EF4-FFF2-40B4-BE49-F238E27FC236}">
                <a16:creationId xmlns:a16="http://schemas.microsoft.com/office/drawing/2014/main" id="{F1F22DE8-C2A8-3FE0-93FE-7579A240109D}"/>
              </a:ext>
            </a:extLst>
          </p:cNvPr>
          <p:cNvSpPr>
            <a:spLocks noGrp="1"/>
          </p:cNvSpPr>
          <p:nvPr>
            <p:ph type="body" sz="quarter" idx="16" hasCustomPrompt="1"/>
          </p:nvPr>
        </p:nvSpPr>
        <p:spPr>
          <a:xfrm>
            <a:off x="8324850" y="3392424"/>
            <a:ext cx="2914650" cy="493776"/>
          </a:xfrm>
        </p:spPr>
        <p:txBody>
          <a:bodyPr anchor="b">
            <a:spAutoFit/>
          </a:bodyPr>
          <a:lstStyle>
            <a:lvl1pPr marL="0" indent="0">
              <a:lnSpc>
                <a:spcPct val="90000"/>
              </a:lnSpc>
              <a:buNone/>
              <a:defRPr sz="1800">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2" name="Content Placeholder 19">
            <a:extLst>
              <a:ext uri="{FF2B5EF4-FFF2-40B4-BE49-F238E27FC236}">
                <a16:creationId xmlns:a16="http://schemas.microsoft.com/office/drawing/2014/main" id="{192115A2-0808-FBDB-6F16-145807FDEF93}"/>
              </a:ext>
            </a:extLst>
          </p:cNvPr>
          <p:cNvSpPr>
            <a:spLocks noGrp="1"/>
          </p:cNvSpPr>
          <p:nvPr>
            <p:ph sz="quarter" idx="17" hasCustomPrompt="1"/>
          </p:nvPr>
        </p:nvSpPr>
        <p:spPr>
          <a:xfrm>
            <a:off x="723900" y="4072080"/>
            <a:ext cx="2916936" cy="2100120"/>
          </a:xfrm>
        </p:spPr>
        <p:txBody>
          <a:bodyPr>
            <a:normAutofit/>
          </a:bodyPr>
          <a:lstStyle>
            <a:lvl1pPr marL="0" indent="0">
              <a:lnSpc>
                <a:spcPct val="90000"/>
              </a:lnSpc>
              <a:buNone/>
              <a:defRPr sz="1600"/>
            </a:lvl1pPr>
          </a:lstStyle>
          <a:p>
            <a:pPr lvl="0"/>
            <a:r>
              <a:rPr lang="en-US"/>
              <a:t>Click to edit Master text styles.</a:t>
            </a:r>
          </a:p>
        </p:txBody>
      </p:sp>
      <p:sp>
        <p:nvSpPr>
          <p:cNvPr id="13" name="Content Placeholder 19">
            <a:extLst>
              <a:ext uri="{FF2B5EF4-FFF2-40B4-BE49-F238E27FC236}">
                <a16:creationId xmlns:a16="http://schemas.microsoft.com/office/drawing/2014/main" id="{1529B278-0AE8-489F-1BFD-04F77AD041CE}"/>
              </a:ext>
            </a:extLst>
          </p:cNvPr>
          <p:cNvSpPr>
            <a:spLocks noGrp="1"/>
          </p:cNvSpPr>
          <p:nvPr>
            <p:ph sz="quarter" idx="18" hasCustomPrompt="1"/>
          </p:nvPr>
        </p:nvSpPr>
        <p:spPr>
          <a:xfrm>
            <a:off x="4526281" y="4072080"/>
            <a:ext cx="2912744" cy="2100120"/>
          </a:xfrm>
        </p:spPr>
        <p:txBody>
          <a:bodyPr>
            <a:normAutofit/>
          </a:bodyPr>
          <a:lstStyle>
            <a:lvl1pPr marL="0" indent="0">
              <a:lnSpc>
                <a:spcPct val="90000"/>
              </a:lnSpc>
              <a:buNone/>
              <a:defRPr sz="1600"/>
            </a:lvl1pPr>
          </a:lstStyle>
          <a:p>
            <a:pPr lvl="0"/>
            <a:r>
              <a:rPr lang="en-US"/>
              <a:t>Click to edit Master text styles.</a:t>
            </a:r>
          </a:p>
        </p:txBody>
      </p:sp>
      <p:sp>
        <p:nvSpPr>
          <p:cNvPr id="14" name="Content Placeholder 19">
            <a:extLst>
              <a:ext uri="{FF2B5EF4-FFF2-40B4-BE49-F238E27FC236}">
                <a16:creationId xmlns:a16="http://schemas.microsoft.com/office/drawing/2014/main" id="{70FD98F1-E9B7-D9CF-7872-1AD38AA37389}"/>
              </a:ext>
            </a:extLst>
          </p:cNvPr>
          <p:cNvSpPr>
            <a:spLocks noGrp="1"/>
          </p:cNvSpPr>
          <p:nvPr>
            <p:ph sz="quarter" idx="19" hasCustomPrompt="1"/>
          </p:nvPr>
        </p:nvSpPr>
        <p:spPr>
          <a:xfrm>
            <a:off x="8324850" y="4072080"/>
            <a:ext cx="2914649" cy="2100120"/>
          </a:xfrm>
        </p:spPr>
        <p:txBody>
          <a:bodyPr>
            <a:normAutofit/>
          </a:bodyPr>
          <a:lstStyle>
            <a:lvl1pPr marL="0" indent="0">
              <a:lnSpc>
                <a:spcPct val="90000"/>
              </a:lnSpc>
              <a:buNone/>
              <a:defRPr sz="1600"/>
            </a:lvl1pPr>
          </a:lstStyle>
          <a:p>
            <a:pPr lvl="0"/>
            <a:r>
              <a:rPr lang="en-US"/>
              <a:t>Click to edit Master text styles.</a:t>
            </a:r>
          </a:p>
        </p:txBody>
      </p:sp>
      <p:cxnSp>
        <p:nvCxnSpPr>
          <p:cNvPr id="16" name="Straight Connector 15">
            <a:extLst>
              <a:ext uri="{FF2B5EF4-FFF2-40B4-BE49-F238E27FC236}">
                <a16:creationId xmlns:a16="http://schemas.microsoft.com/office/drawing/2014/main" id="{BAF4B77B-F06C-6142-73B4-3F2297C4CD47}"/>
              </a:ext>
            </a:extLst>
          </p:cNvPr>
          <p:cNvCxnSpPr/>
          <p:nvPr userDrawn="1"/>
        </p:nvCxnSpPr>
        <p:spPr>
          <a:xfrm>
            <a:off x="4081463" y="2006093"/>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05980A5-4BAC-59E6-DFFC-535E033F480C}"/>
              </a:ext>
            </a:extLst>
          </p:cNvPr>
          <p:cNvCxnSpPr/>
          <p:nvPr userDrawn="1"/>
        </p:nvCxnSpPr>
        <p:spPr>
          <a:xfrm>
            <a:off x="7893050" y="2006093"/>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Footer Placeholder 48">
            <a:extLst>
              <a:ext uri="{FF2B5EF4-FFF2-40B4-BE49-F238E27FC236}">
                <a16:creationId xmlns:a16="http://schemas.microsoft.com/office/drawing/2014/main" id="{471D7A22-AC99-A318-AB56-8FC146FC5960}"/>
              </a:ext>
            </a:extLst>
          </p:cNvPr>
          <p:cNvSpPr>
            <a:spLocks noGrp="1"/>
          </p:cNvSpPr>
          <p:nvPr>
            <p:ph type="ftr" sz="quarter" idx="27"/>
          </p:nvPr>
        </p:nvSpPr>
        <p:spPr/>
        <p:txBody>
          <a:bodyPr/>
          <a:lstStyle/>
          <a:p>
            <a:r>
              <a:rPr lang="en-US"/>
              <a:t>Creating a scalable conversational UX</a:t>
            </a:r>
          </a:p>
        </p:txBody>
      </p:sp>
    </p:spTree>
    <p:extLst>
      <p:ext uri="{BB962C8B-B14F-4D97-AF65-F5344CB8AC3E}">
        <p14:creationId xmlns:p14="http://schemas.microsoft.com/office/powerpoint/2010/main" val="347965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292">
          <p15:clr>
            <a:srgbClr val="5ACBF0"/>
          </p15:clr>
        </p15:guide>
        <p15:guide id="2" pos="2852">
          <p15:clr>
            <a:srgbClr val="5ACBF0"/>
          </p15:clr>
        </p15:guide>
        <p15:guide id="3" pos="4686">
          <p15:clr>
            <a:srgbClr val="5ACBF0"/>
          </p15:clr>
        </p15:guide>
        <p15:guide id="4" pos="5244">
          <p15:clr>
            <a:srgbClr val="5ACBF0"/>
          </p15:clr>
        </p15:guide>
        <p15:guide id="6" pos="2571">
          <p15:clr>
            <a:srgbClr val="FBAE40"/>
          </p15:clr>
        </p15:guide>
        <p15:guide id="7" pos="4972">
          <p15:clr>
            <a:srgbClr val="FBAE40"/>
          </p15:clr>
        </p15:guide>
        <p15:guide id="8" orient="horz" pos="468">
          <p15:clr>
            <a:srgbClr val="9FCC3B"/>
          </p15:clr>
        </p15:guide>
        <p15:guide id="9" orient="horz" pos="1080">
          <p15:clr>
            <a:srgbClr val="9FCC3B"/>
          </p15:clr>
        </p15:guide>
        <p15:guide id="10" pos="7080">
          <p15:clr>
            <a:srgbClr val="5ACBF0"/>
          </p15:clr>
        </p15:guide>
        <p15:guide id="11" orient="horz" pos="3888">
          <p15:clr>
            <a:srgbClr val="5ACBF0"/>
          </p15:clr>
        </p15:guide>
        <p15:guide id="12" orient="horz" pos="2556">
          <p15:clr>
            <a:srgbClr val="5ACBF0"/>
          </p15:clr>
        </p15:guide>
        <p15:guide id="13" orient="horz" pos="2412">
          <p15:clr>
            <a:srgbClr val="9FCC3B"/>
          </p15:clr>
        </p15:guide>
        <p15:guide id="14" orient="horz" pos="1908">
          <p15:clr>
            <a:srgbClr val="9FCC3B"/>
          </p15:clr>
        </p15:guide>
        <p15:guide id="15" orient="horz" pos="12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aptions">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899" y="523101"/>
            <a:ext cx="10520259"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7" name="Text Placeholder 15">
            <a:extLst>
              <a:ext uri="{FF2B5EF4-FFF2-40B4-BE49-F238E27FC236}">
                <a16:creationId xmlns:a16="http://schemas.microsoft.com/office/drawing/2014/main" id="{7BB3785E-D390-A6C5-57CC-4F9FB9C15612}"/>
              </a:ext>
            </a:extLst>
          </p:cNvPr>
          <p:cNvSpPr>
            <a:spLocks noGrp="1"/>
          </p:cNvSpPr>
          <p:nvPr>
            <p:ph type="body" sz="quarter" idx="14" hasCustomPrompt="1"/>
          </p:nvPr>
        </p:nvSpPr>
        <p:spPr>
          <a:xfrm>
            <a:off x="2724150" y="2053363"/>
            <a:ext cx="1314450" cy="387798"/>
          </a:xfrm>
        </p:spPr>
        <p:txBody>
          <a:bodyPr wrap="square" anchor="b">
            <a:spAutoFit/>
          </a:bodyPr>
          <a:lstStyle>
            <a:lvl1pPr marL="0" indent="0">
              <a:lnSpc>
                <a:spcPct val="90000"/>
              </a:lnSpc>
              <a:buNone/>
              <a:defRPr sz="1400">
                <a:latin typeface="+mj-lt"/>
              </a:defRPr>
            </a:lvl1pPr>
          </a:lstStyle>
          <a:p>
            <a:pPr lvl="0"/>
            <a:r>
              <a:rPr lang="en-US" err="1"/>
              <a:t>Fusce</a:t>
            </a:r>
            <a:r>
              <a:rPr lang="en-US"/>
              <a:t> </a:t>
            </a:r>
            <a:r>
              <a:rPr lang="en-US" err="1"/>
              <a:t>dapibus</a:t>
            </a:r>
            <a:r>
              <a:rPr lang="en-US"/>
              <a:t>, </a:t>
            </a:r>
            <a:r>
              <a:rPr lang="en-US" err="1"/>
              <a:t>tellus</a:t>
            </a:r>
            <a:r>
              <a:rPr lang="en-US"/>
              <a:t> ac.</a:t>
            </a:r>
          </a:p>
        </p:txBody>
      </p:sp>
      <p:sp>
        <p:nvSpPr>
          <p:cNvPr id="19" name="Text Placeholder 18">
            <a:extLst>
              <a:ext uri="{FF2B5EF4-FFF2-40B4-BE49-F238E27FC236}">
                <a16:creationId xmlns:a16="http://schemas.microsoft.com/office/drawing/2014/main" id="{CDD04A0C-BE9D-A887-F6FE-51A9C8DB5EE8}"/>
              </a:ext>
            </a:extLst>
          </p:cNvPr>
          <p:cNvSpPr>
            <a:spLocks noGrp="1"/>
          </p:cNvSpPr>
          <p:nvPr>
            <p:ph type="body" sz="quarter" idx="29" hasCustomPrompt="1"/>
          </p:nvPr>
        </p:nvSpPr>
        <p:spPr>
          <a:xfrm>
            <a:off x="2724150" y="2514600"/>
            <a:ext cx="1314450" cy="3657600"/>
          </a:xfrm>
        </p:spPr>
        <p:txBody>
          <a:bodyPr>
            <a:noAutofit/>
          </a:bodyPr>
          <a:lstStyle>
            <a:lvl1pPr marL="0" indent="0">
              <a:buNone/>
              <a:defRPr sz="1000"/>
            </a:lvl1pPr>
            <a:lvl2pPr>
              <a:defRPr sz="1000"/>
            </a:lvl2pPr>
            <a:lvl3pPr>
              <a:defRPr sz="900"/>
            </a:lvl3pPr>
            <a:lvl4pPr>
              <a:defRPr sz="800"/>
            </a:lvl4pPr>
            <a:lvl5pPr>
              <a:defRPr sz="800"/>
            </a:lvl5pPr>
          </a:lstStyle>
          <a:p>
            <a:pPr lvl="0"/>
            <a:r>
              <a:rPr lang="en-US"/>
              <a:t>Click to edit Master text styles.</a:t>
            </a:r>
          </a:p>
        </p:txBody>
      </p:sp>
      <p:sp>
        <p:nvSpPr>
          <p:cNvPr id="21" name="Picture Placeholder 20">
            <a:extLst>
              <a:ext uri="{FF2B5EF4-FFF2-40B4-BE49-F238E27FC236}">
                <a16:creationId xmlns:a16="http://schemas.microsoft.com/office/drawing/2014/main" id="{C10BBADE-1D5C-914A-7CFA-F4C2705CEDF2}"/>
              </a:ext>
            </a:extLst>
          </p:cNvPr>
          <p:cNvSpPr>
            <a:spLocks noGrp="1"/>
          </p:cNvSpPr>
          <p:nvPr>
            <p:ph type="pic" sz="quarter" idx="30" hasCustomPrompt="1"/>
          </p:nvPr>
        </p:nvSpPr>
        <p:spPr>
          <a:xfrm>
            <a:off x="723899" y="2073274"/>
            <a:ext cx="1837652" cy="4091455"/>
          </a:xfrm>
          <a:effectLst>
            <a:outerShdw blurRad="254000" dist="12700" dir="2700000" sx="101000" sy="101000" algn="tl" rotWithShape="0">
              <a:prstClr val="black">
                <a:alpha val="20000"/>
              </a:prstClr>
            </a:outerShdw>
          </a:effectLst>
        </p:spPr>
        <p:txBody>
          <a:bodyPr>
            <a:normAutofit/>
          </a:bodyPr>
          <a:lstStyle>
            <a:lvl1pPr marL="0" indent="0">
              <a:buNone/>
              <a:defRPr sz="1800"/>
            </a:lvl1pPr>
          </a:lstStyle>
          <a:p>
            <a:r>
              <a:rPr lang="en-US"/>
              <a:t>Insert picture</a:t>
            </a:r>
          </a:p>
        </p:txBody>
      </p:sp>
      <p:sp>
        <p:nvSpPr>
          <p:cNvPr id="23" name="Text Placeholder 15">
            <a:extLst>
              <a:ext uri="{FF2B5EF4-FFF2-40B4-BE49-F238E27FC236}">
                <a16:creationId xmlns:a16="http://schemas.microsoft.com/office/drawing/2014/main" id="{79F1E2B0-A068-EB1F-EF1A-2FF7B3897A50}"/>
              </a:ext>
            </a:extLst>
          </p:cNvPr>
          <p:cNvSpPr>
            <a:spLocks noGrp="1"/>
          </p:cNvSpPr>
          <p:nvPr>
            <p:ph type="body" sz="quarter" idx="31" hasCustomPrompt="1"/>
          </p:nvPr>
        </p:nvSpPr>
        <p:spPr>
          <a:xfrm>
            <a:off x="6324600" y="2053363"/>
            <a:ext cx="1314450" cy="387798"/>
          </a:xfrm>
        </p:spPr>
        <p:txBody>
          <a:bodyPr wrap="square" anchor="b">
            <a:spAutoFit/>
          </a:bodyPr>
          <a:lstStyle>
            <a:lvl1pPr marL="0" indent="0">
              <a:lnSpc>
                <a:spcPct val="90000"/>
              </a:lnSpc>
              <a:buNone/>
              <a:defRPr sz="1400">
                <a:latin typeface="+mj-lt"/>
              </a:defRPr>
            </a:lvl1pPr>
          </a:lstStyle>
          <a:p>
            <a:pPr lvl="0"/>
            <a:r>
              <a:rPr lang="en-US" err="1"/>
              <a:t>Fusce</a:t>
            </a:r>
            <a:r>
              <a:rPr lang="en-US"/>
              <a:t> </a:t>
            </a:r>
            <a:r>
              <a:rPr lang="en-US" err="1"/>
              <a:t>dapibus</a:t>
            </a:r>
            <a:r>
              <a:rPr lang="en-US"/>
              <a:t>, </a:t>
            </a:r>
            <a:r>
              <a:rPr lang="en-US" err="1"/>
              <a:t>tellus</a:t>
            </a:r>
            <a:r>
              <a:rPr lang="en-US"/>
              <a:t> ac.</a:t>
            </a:r>
          </a:p>
        </p:txBody>
      </p:sp>
      <p:sp>
        <p:nvSpPr>
          <p:cNvPr id="24" name="Text Placeholder 18">
            <a:extLst>
              <a:ext uri="{FF2B5EF4-FFF2-40B4-BE49-F238E27FC236}">
                <a16:creationId xmlns:a16="http://schemas.microsoft.com/office/drawing/2014/main" id="{5721E34F-8DCE-9AE2-80E7-18B63DBA75D2}"/>
              </a:ext>
            </a:extLst>
          </p:cNvPr>
          <p:cNvSpPr>
            <a:spLocks noGrp="1"/>
          </p:cNvSpPr>
          <p:nvPr>
            <p:ph type="body" sz="quarter" idx="32" hasCustomPrompt="1"/>
          </p:nvPr>
        </p:nvSpPr>
        <p:spPr>
          <a:xfrm>
            <a:off x="6324600" y="2514600"/>
            <a:ext cx="1314450" cy="3657600"/>
          </a:xfrm>
        </p:spPr>
        <p:txBody>
          <a:bodyPr>
            <a:noAutofit/>
          </a:bodyPr>
          <a:lstStyle>
            <a:lvl1pPr marL="0" indent="0">
              <a:buNone/>
              <a:defRPr sz="1000"/>
            </a:lvl1pPr>
            <a:lvl2pPr>
              <a:defRPr sz="1000"/>
            </a:lvl2pPr>
            <a:lvl3pPr>
              <a:defRPr sz="900"/>
            </a:lvl3pPr>
            <a:lvl4pPr>
              <a:defRPr sz="800"/>
            </a:lvl4pPr>
            <a:lvl5pPr>
              <a:defRPr sz="800"/>
            </a:lvl5pPr>
          </a:lstStyle>
          <a:p>
            <a:pPr lvl="0"/>
            <a:r>
              <a:rPr lang="en-US"/>
              <a:t>Click to edit Master text styles.</a:t>
            </a:r>
          </a:p>
        </p:txBody>
      </p:sp>
      <p:sp>
        <p:nvSpPr>
          <p:cNvPr id="25" name="Picture Placeholder 20">
            <a:extLst>
              <a:ext uri="{FF2B5EF4-FFF2-40B4-BE49-F238E27FC236}">
                <a16:creationId xmlns:a16="http://schemas.microsoft.com/office/drawing/2014/main" id="{78D854EB-2A10-4FCD-6FCF-A39554FF78A2}"/>
              </a:ext>
            </a:extLst>
          </p:cNvPr>
          <p:cNvSpPr>
            <a:spLocks noGrp="1"/>
          </p:cNvSpPr>
          <p:nvPr>
            <p:ph type="pic" sz="quarter" idx="33" hasCustomPrompt="1"/>
          </p:nvPr>
        </p:nvSpPr>
        <p:spPr>
          <a:xfrm>
            <a:off x="4324349" y="2073274"/>
            <a:ext cx="1837652" cy="4091455"/>
          </a:xfrm>
          <a:effectLst>
            <a:outerShdw blurRad="254000" dist="12700" dir="2700000" sx="101000" sy="101000" algn="tl" rotWithShape="0">
              <a:prstClr val="black">
                <a:alpha val="20000"/>
              </a:prstClr>
            </a:outerShdw>
          </a:effectLst>
        </p:spPr>
        <p:txBody>
          <a:bodyPr>
            <a:normAutofit/>
          </a:bodyPr>
          <a:lstStyle>
            <a:lvl1pPr marL="0" indent="0">
              <a:buNone/>
              <a:defRPr sz="1800"/>
            </a:lvl1pPr>
          </a:lstStyle>
          <a:p>
            <a:r>
              <a:rPr lang="en-US"/>
              <a:t>Insert picture</a:t>
            </a:r>
          </a:p>
        </p:txBody>
      </p:sp>
      <p:sp>
        <p:nvSpPr>
          <p:cNvPr id="29" name="Text Placeholder 15">
            <a:extLst>
              <a:ext uri="{FF2B5EF4-FFF2-40B4-BE49-F238E27FC236}">
                <a16:creationId xmlns:a16="http://schemas.microsoft.com/office/drawing/2014/main" id="{89F90C0A-7D59-3E8B-E393-824CE4A719E2}"/>
              </a:ext>
            </a:extLst>
          </p:cNvPr>
          <p:cNvSpPr>
            <a:spLocks noGrp="1"/>
          </p:cNvSpPr>
          <p:nvPr>
            <p:ph type="body" sz="quarter" idx="34" hasCustomPrompt="1"/>
          </p:nvPr>
        </p:nvSpPr>
        <p:spPr>
          <a:xfrm>
            <a:off x="9925050" y="2053363"/>
            <a:ext cx="1314450" cy="387798"/>
          </a:xfrm>
        </p:spPr>
        <p:txBody>
          <a:bodyPr wrap="square" anchor="b">
            <a:spAutoFit/>
          </a:bodyPr>
          <a:lstStyle>
            <a:lvl1pPr marL="0" indent="0">
              <a:lnSpc>
                <a:spcPct val="90000"/>
              </a:lnSpc>
              <a:buNone/>
              <a:defRPr sz="1400">
                <a:latin typeface="+mj-lt"/>
              </a:defRPr>
            </a:lvl1pPr>
          </a:lstStyle>
          <a:p>
            <a:pPr lvl="0"/>
            <a:r>
              <a:rPr lang="en-US" err="1"/>
              <a:t>Fusce</a:t>
            </a:r>
            <a:r>
              <a:rPr lang="en-US"/>
              <a:t> </a:t>
            </a:r>
            <a:r>
              <a:rPr lang="en-US" err="1"/>
              <a:t>dapibus</a:t>
            </a:r>
            <a:r>
              <a:rPr lang="en-US"/>
              <a:t>, </a:t>
            </a:r>
            <a:r>
              <a:rPr lang="en-US" err="1"/>
              <a:t>tellus</a:t>
            </a:r>
            <a:r>
              <a:rPr lang="en-US"/>
              <a:t> ac.</a:t>
            </a:r>
          </a:p>
        </p:txBody>
      </p:sp>
      <p:sp>
        <p:nvSpPr>
          <p:cNvPr id="30" name="Text Placeholder 18">
            <a:extLst>
              <a:ext uri="{FF2B5EF4-FFF2-40B4-BE49-F238E27FC236}">
                <a16:creationId xmlns:a16="http://schemas.microsoft.com/office/drawing/2014/main" id="{A87271CD-19A5-2E45-4726-3742E195ACE1}"/>
              </a:ext>
            </a:extLst>
          </p:cNvPr>
          <p:cNvSpPr>
            <a:spLocks noGrp="1"/>
          </p:cNvSpPr>
          <p:nvPr>
            <p:ph type="body" sz="quarter" idx="35" hasCustomPrompt="1"/>
          </p:nvPr>
        </p:nvSpPr>
        <p:spPr>
          <a:xfrm>
            <a:off x="9925050" y="2514600"/>
            <a:ext cx="1314450" cy="3657600"/>
          </a:xfrm>
        </p:spPr>
        <p:txBody>
          <a:bodyPr>
            <a:noAutofit/>
          </a:bodyPr>
          <a:lstStyle>
            <a:lvl1pPr marL="0" indent="0">
              <a:buNone/>
              <a:defRPr sz="1000"/>
            </a:lvl1pPr>
            <a:lvl2pPr>
              <a:defRPr sz="1000"/>
            </a:lvl2pPr>
            <a:lvl3pPr>
              <a:defRPr sz="900"/>
            </a:lvl3pPr>
            <a:lvl4pPr>
              <a:defRPr sz="800"/>
            </a:lvl4pPr>
            <a:lvl5pPr>
              <a:defRPr sz="800"/>
            </a:lvl5pPr>
          </a:lstStyle>
          <a:p>
            <a:pPr lvl="0"/>
            <a:r>
              <a:rPr lang="en-US"/>
              <a:t>Click to edit Master text styles.</a:t>
            </a:r>
          </a:p>
        </p:txBody>
      </p:sp>
      <p:sp>
        <p:nvSpPr>
          <p:cNvPr id="31" name="Picture Placeholder 20">
            <a:extLst>
              <a:ext uri="{FF2B5EF4-FFF2-40B4-BE49-F238E27FC236}">
                <a16:creationId xmlns:a16="http://schemas.microsoft.com/office/drawing/2014/main" id="{A33D4646-BF72-F134-1E69-9AB1A33E285C}"/>
              </a:ext>
            </a:extLst>
          </p:cNvPr>
          <p:cNvSpPr>
            <a:spLocks noGrp="1"/>
          </p:cNvSpPr>
          <p:nvPr>
            <p:ph type="pic" sz="quarter" idx="36" hasCustomPrompt="1"/>
          </p:nvPr>
        </p:nvSpPr>
        <p:spPr>
          <a:xfrm>
            <a:off x="7919543" y="2073274"/>
            <a:ext cx="1837652" cy="4091455"/>
          </a:xfrm>
          <a:effectLst>
            <a:outerShdw blurRad="254000" dist="12700" dir="2700000" sx="101000" sy="101000" algn="tl" rotWithShape="0">
              <a:prstClr val="black">
                <a:alpha val="20000"/>
              </a:prstClr>
            </a:outerShdw>
          </a:effectLst>
        </p:spPr>
        <p:txBody>
          <a:bodyPr>
            <a:normAutofit/>
          </a:bodyPr>
          <a:lstStyle>
            <a:lvl1pPr marL="0" indent="0">
              <a:buNone/>
              <a:defRPr sz="1800"/>
            </a:lvl1pPr>
          </a:lstStyle>
          <a:p>
            <a:r>
              <a:rPr lang="en-US"/>
              <a:t>Insert picture</a:t>
            </a:r>
          </a:p>
        </p:txBody>
      </p:sp>
      <p:sp>
        <p:nvSpPr>
          <p:cNvPr id="54" name="Footer Placeholder 53">
            <a:extLst>
              <a:ext uri="{FF2B5EF4-FFF2-40B4-BE49-F238E27FC236}">
                <a16:creationId xmlns:a16="http://schemas.microsoft.com/office/drawing/2014/main" id="{4E1810F9-AD59-1E5A-7B32-9758486BB3A1}"/>
              </a:ext>
            </a:extLst>
          </p:cNvPr>
          <p:cNvSpPr>
            <a:spLocks noGrp="1"/>
          </p:cNvSpPr>
          <p:nvPr>
            <p:ph type="ftr" sz="quarter" idx="38"/>
          </p:nvPr>
        </p:nvSpPr>
        <p:spPr/>
        <p:txBody>
          <a:bodyPr/>
          <a:lstStyle/>
          <a:p>
            <a:r>
              <a:rPr lang="en-US"/>
              <a:t>Creating a scalable conversational UX</a:t>
            </a:r>
          </a:p>
        </p:txBody>
      </p:sp>
    </p:spTree>
    <p:extLst>
      <p:ext uri="{BB962C8B-B14F-4D97-AF65-F5344CB8AC3E}">
        <p14:creationId xmlns:p14="http://schemas.microsoft.com/office/powerpoint/2010/main" val="1326258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544">
          <p15:clr>
            <a:srgbClr val="5ACBF0"/>
          </p15:clr>
        </p15:guide>
        <p15:guide id="2" pos="2724">
          <p15:clr>
            <a:srgbClr val="5ACBF0"/>
          </p15:clr>
        </p15:guide>
        <p15:guide id="3" pos="4812">
          <p15:clr>
            <a:srgbClr val="5ACBF0"/>
          </p15:clr>
        </p15:guide>
        <p15:guide id="4" pos="4987">
          <p15:clr>
            <a:srgbClr val="5ACBF0"/>
          </p15:clr>
        </p15:guide>
        <p15:guide id="8" orient="horz" pos="468">
          <p15:clr>
            <a:srgbClr val="9FCC3B"/>
          </p15:clr>
        </p15:guide>
        <p15:guide id="9" orient="horz" pos="1080">
          <p15:clr>
            <a:srgbClr val="9FCC3B"/>
          </p15:clr>
        </p15:guide>
        <p15:guide id="10" pos="7080">
          <p15:clr>
            <a:srgbClr val="5ACBF0"/>
          </p15:clr>
        </p15:guide>
        <p15:guide id="11" orient="horz" pos="3888">
          <p15:clr>
            <a:srgbClr val="5ACBF0"/>
          </p15:clr>
        </p15:guide>
        <p15:guide id="14" orient="horz" pos="1512">
          <p15:clr>
            <a:srgbClr val="9FCC3B"/>
          </p15:clr>
        </p15:guide>
        <p15:guide id="15" pos="1716">
          <p15:clr>
            <a:srgbClr val="5ACBF0"/>
          </p15:clr>
        </p15:guide>
        <p15:guide id="17" orient="horz" pos="1584">
          <p15:clr>
            <a:srgbClr val="5ACBF0"/>
          </p15:clr>
        </p15:guide>
        <p15:guide id="18" pos="3884">
          <p15:clr>
            <a:srgbClr val="5ACBF0"/>
          </p15:clr>
        </p15:guide>
        <p15:guide id="19" pos="3984">
          <p15:clr>
            <a:srgbClr val="5ACBF0"/>
          </p15:clr>
        </p15:guide>
        <p15:guide id="20" pos="6149">
          <p15:clr>
            <a:srgbClr val="5ACBF0"/>
          </p15:clr>
        </p15:guide>
        <p15:guide id="21" pos="6252">
          <p15:clr>
            <a:srgbClr val="5ACBF0"/>
          </p15:clr>
        </p15:guide>
        <p15:guide id="22" orient="horz" pos="1306">
          <p15:clr>
            <a:srgbClr val="5ACBF0"/>
          </p15:clr>
        </p15:guide>
        <p15:guide id="23" pos="161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Cards">
    <p:spTree>
      <p:nvGrpSpPr>
        <p:cNvPr id="1" name=""/>
        <p:cNvGrpSpPr/>
        <p:nvPr/>
      </p:nvGrpSpPr>
      <p:grpSpPr>
        <a:xfrm>
          <a:off x="0" y="0"/>
          <a:ext cx="0" cy="0"/>
          <a:chOff x="0" y="0"/>
          <a:chExt cx="0" cy="0"/>
        </a:xfrm>
      </p:grpSpPr>
      <p:sp>
        <p:nvSpPr>
          <p:cNvPr id="143" name="Text Placeholder 142">
            <a:extLst>
              <a:ext uri="{FF2B5EF4-FFF2-40B4-BE49-F238E27FC236}">
                <a16:creationId xmlns:a16="http://schemas.microsoft.com/office/drawing/2014/main" id="{C8C0B12A-6049-6481-4FAE-B2050289C56F}"/>
              </a:ext>
            </a:extLst>
          </p:cNvPr>
          <p:cNvSpPr>
            <a:spLocks noGrp="1"/>
          </p:cNvSpPr>
          <p:nvPr>
            <p:ph type="body" sz="quarter" idx="48"/>
          </p:nvPr>
        </p:nvSpPr>
        <p:spPr>
          <a:xfrm>
            <a:off x="7928084" y="2090912"/>
            <a:ext cx="3314700" cy="4087846"/>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899" y="523101"/>
            <a:ext cx="10520259"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84" name="Footer Placeholder 83">
            <a:extLst>
              <a:ext uri="{FF2B5EF4-FFF2-40B4-BE49-F238E27FC236}">
                <a16:creationId xmlns:a16="http://schemas.microsoft.com/office/drawing/2014/main" id="{81B8593B-ACBC-07ED-653D-AC773D8A4103}"/>
              </a:ext>
            </a:extLst>
          </p:cNvPr>
          <p:cNvSpPr>
            <a:spLocks noGrp="1"/>
          </p:cNvSpPr>
          <p:nvPr>
            <p:ph type="ftr" sz="quarter" idx="34"/>
          </p:nvPr>
        </p:nvSpPr>
        <p:spPr/>
        <p:txBody>
          <a:bodyPr/>
          <a:lstStyle/>
          <a:p>
            <a:r>
              <a:rPr lang="en-US"/>
              <a:t>Creating a scalable conversational UX</a:t>
            </a:r>
          </a:p>
        </p:txBody>
      </p:sp>
      <p:sp>
        <p:nvSpPr>
          <p:cNvPr id="166" name="Text Placeholder 165">
            <a:extLst>
              <a:ext uri="{FF2B5EF4-FFF2-40B4-BE49-F238E27FC236}">
                <a16:creationId xmlns:a16="http://schemas.microsoft.com/office/drawing/2014/main" id="{07A35E2A-9852-410D-56F6-83D92AFE7F80}"/>
              </a:ext>
            </a:extLst>
          </p:cNvPr>
          <p:cNvSpPr>
            <a:spLocks noGrp="1"/>
          </p:cNvSpPr>
          <p:nvPr>
            <p:ph type="body" sz="quarter" idx="45" hasCustomPrompt="1"/>
          </p:nvPr>
        </p:nvSpPr>
        <p:spPr>
          <a:xfrm>
            <a:off x="7928084" y="2084354"/>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BB2E74"/>
              </a:gs>
              <a:gs pos="99000">
                <a:srgbClr val="B62D70"/>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45" name="Picture Placeholder 144">
            <a:extLst>
              <a:ext uri="{FF2B5EF4-FFF2-40B4-BE49-F238E27FC236}">
                <a16:creationId xmlns:a16="http://schemas.microsoft.com/office/drawing/2014/main" id="{377AA7B1-FD99-B3B1-B6E4-C18A5DAE2AB3}"/>
              </a:ext>
            </a:extLst>
          </p:cNvPr>
          <p:cNvSpPr>
            <a:spLocks noGrp="1"/>
          </p:cNvSpPr>
          <p:nvPr>
            <p:ph type="pic" sz="quarter" idx="49"/>
          </p:nvPr>
        </p:nvSpPr>
        <p:spPr>
          <a:xfrm>
            <a:off x="7928084" y="2914650"/>
            <a:ext cx="3314700" cy="2514600"/>
          </a:xfrm>
        </p:spPr>
        <p:txBody>
          <a:bodyPr/>
          <a:lstStyle/>
          <a:p>
            <a:endParaRPr lang="en-US"/>
          </a:p>
        </p:txBody>
      </p:sp>
      <p:sp>
        <p:nvSpPr>
          <p:cNvPr id="147" name="Text Placeholder 146">
            <a:extLst>
              <a:ext uri="{FF2B5EF4-FFF2-40B4-BE49-F238E27FC236}">
                <a16:creationId xmlns:a16="http://schemas.microsoft.com/office/drawing/2014/main" id="{C1B6AB41-7F49-D3D4-4B34-2C3D05EAA505}"/>
              </a:ext>
            </a:extLst>
          </p:cNvPr>
          <p:cNvSpPr>
            <a:spLocks noGrp="1"/>
          </p:cNvSpPr>
          <p:nvPr>
            <p:ph type="body" sz="quarter" idx="50"/>
          </p:nvPr>
        </p:nvSpPr>
        <p:spPr>
          <a:xfrm>
            <a:off x="4327634" y="2084354"/>
            <a:ext cx="3314700" cy="4087846"/>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165" name="Text Placeholder 164">
            <a:extLst>
              <a:ext uri="{FF2B5EF4-FFF2-40B4-BE49-F238E27FC236}">
                <a16:creationId xmlns:a16="http://schemas.microsoft.com/office/drawing/2014/main" id="{EA8A318A-E9B8-67F5-500C-21E5CCE3DA42}"/>
              </a:ext>
            </a:extLst>
          </p:cNvPr>
          <p:cNvSpPr>
            <a:spLocks noGrp="1"/>
          </p:cNvSpPr>
          <p:nvPr>
            <p:ph type="body" sz="quarter" idx="51" hasCustomPrompt="1"/>
          </p:nvPr>
        </p:nvSpPr>
        <p:spPr>
          <a:xfrm>
            <a:off x="4327634" y="2084354"/>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C42D79"/>
              </a:gs>
              <a:gs pos="100000">
                <a:srgbClr val="AF2B6C"/>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50" name="Picture Placeholder 144">
            <a:extLst>
              <a:ext uri="{FF2B5EF4-FFF2-40B4-BE49-F238E27FC236}">
                <a16:creationId xmlns:a16="http://schemas.microsoft.com/office/drawing/2014/main" id="{49D1D003-FCC6-3879-027E-F8F7CEDD6D5C}"/>
              </a:ext>
            </a:extLst>
          </p:cNvPr>
          <p:cNvSpPr>
            <a:spLocks noGrp="1"/>
          </p:cNvSpPr>
          <p:nvPr>
            <p:ph type="pic" sz="quarter" idx="53"/>
          </p:nvPr>
        </p:nvSpPr>
        <p:spPr>
          <a:xfrm>
            <a:off x="4327634" y="2914650"/>
            <a:ext cx="3314700" cy="2514600"/>
          </a:xfrm>
        </p:spPr>
        <p:txBody>
          <a:bodyPr/>
          <a:lstStyle/>
          <a:p>
            <a:endParaRPr lang="en-US"/>
          </a:p>
        </p:txBody>
      </p:sp>
      <p:sp>
        <p:nvSpPr>
          <p:cNvPr id="151" name="Text Placeholder 150">
            <a:extLst>
              <a:ext uri="{FF2B5EF4-FFF2-40B4-BE49-F238E27FC236}">
                <a16:creationId xmlns:a16="http://schemas.microsoft.com/office/drawing/2014/main" id="{D3CF79A8-459C-F799-47AA-F0380C87B251}"/>
              </a:ext>
            </a:extLst>
          </p:cNvPr>
          <p:cNvSpPr>
            <a:spLocks noGrp="1"/>
          </p:cNvSpPr>
          <p:nvPr>
            <p:ph type="body" sz="quarter" idx="54"/>
          </p:nvPr>
        </p:nvSpPr>
        <p:spPr>
          <a:xfrm>
            <a:off x="723900" y="2084354"/>
            <a:ext cx="3314700" cy="4087846"/>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162" name="Text Placeholder 161">
            <a:extLst>
              <a:ext uri="{FF2B5EF4-FFF2-40B4-BE49-F238E27FC236}">
                <a16:creationId xmlns:a16="http://schemas.microsoft.com/office/drawing/2014/main" id="{2DFDF3FA-4F7D-42CF-F938-A145B4465A4B}"/>
              </a:ext>
            </a:extLst>
          </p:cNvPr>
          <p:cNvSpPr>
            <a:spLocks noGrp="1"/>
          </p:cNvSpPr>
          <p:nvPr>
            <p:ph type="body" sz="quarter" idx="55" hasCustomPrompt="1"/>
          </p:nvPr>
        </p:nvSpPr>
        <p:spPr>
          <a:xfrm>
            <a:off x="723900" y="2084354"/>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100000">
                <a:srgbClr val="C22F79"/>
              </a:gs>
              <a:gs pos="0">
                <a:srgbClr val="C8317D"/>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54" name="Picture Placeholder 144">
            <a:extLst>
              <a:ext uri="{FF2B5EF4-FFF2-40B4-BE49-F238E27FC236}">
                <a16:creationId xmlns:a16="http://schemas.microsoft.com/office/drawing/2014/main" id="{DEC3F41F-5979-2121-4CB1-ABBB3C8E4044}"/>
              </a:ext>
            </a:extLst>
          </p:cNvPr>
          <p:cNvSpPr>
            <a:spLocks noGrp="1"/>
          </p:cNvSpPr>
          <p:nvPr>
            <p:ph type="pic" sz="quarter" idx="57"/>
          </p:nvPr>
        </p:nvSpPr>
        <p:spPr>
          <a:xfrm>
            <a:off x="723900" y="2914650"/>
            <a:ext cx="3314700" cy="2514600"/>
          </a:xfrm>
        </p:spPr>
        <p:txBody>
          <a:bodyPr/>
          <a:lstStyle/>
          <a:p>
            <a:endParaRPr lang="en-US"/>
          </a:p>
        </p:txBody>
      </p:sp>
      <p:sp>
        <p:nvSpPr>
          <p:cNvPr id="158" name="Text Placeholder 157">
            <a:extLst>
              <a:ext uri="{FF2B5EF4-FFF2-40B4-BE49-F238E27FC236}">
                <a16:creationId xmlns:a16="http://schemas.microsoft.com/office/drawing/2014/main" id="{77F276E8-1F2A-A9DF-3D70-511FA65792BC}"/>
              </a:ext>
            </a:extLst>
          </p:cNvPr>
          <p:cNvSpPr>
            <a:spLocks noGrp="1"/>
          </p:cNvSpPr>
          <p:nvPr>
            <p:ph type="body" sz="quarter" idx="59" hasCustomPrompt="1"/>
          </p:nvPr>
        </p:nvSpPr>
        <p:spPr>
          <a:xfrm>
            <a:off x="4324350" y="5435808"/>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59" name="Text Placeholder 158">
            <a:extLst>
              <a:ext uri="{FF2B5EF4-FFF2-40B4-BE49-F238E27FC236}">
                <a16:creationId xmlns:a16="http://schemas.microsoft.com/office/drawing/2014/main" id="{9CA48829-EDEF-FAA2-4D5E-104F1456D3F9}"/>
              </a:ext>
            </a:extLst>
          </p:cNvPr>
          <p:cNvSpPr>
            <a:spLocks noGrp="1"/>
          </p:cNvSpPr>
          <p:nvPr>
            <p:ph type="body" sz="quarter" idx="60" hasCustomPrompt="1"/>
          </p:nvPr>
        </p:nvSpPr>
        <p:spPr>
          <a:xfrm>
            <a:off x="723900" y="5435808"/>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60" name="Text Placeholder 159">
            <a:extLst>
              <a:ext uri="{FF2B5EF4-FFF2-40B4-BE49-F238E27FC236}">
                <a16:creationId xmlns:a16="http://schemas.microsoft.com/office/drawing/2014/main" id="{7DF9E0E3-A444-E8DE-7566-4207A15FA485}"/>
              </a:ext>
            </a:extLst>
          </p:cNvPr>
          <p:cNvSpPr>
            <a:spLocks noGrp="1"/>
          </p:cNvSpPr>
          <p:nvPr>
            <p:ph type="body" sz="quarter" idx="61" hasCustomPrompt="1"/>
          </p:nvPr>
        </p:nvSpPr>
        <p:spPr>
          <a:xfrm>
            <a:off x="7924800" y="5435808"/>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Tree>
    <p:extLst>
      <p:ext uri="{BB962C8B-B14F-4D97-AF65-F5344CB8AC3E}">
        <p14:creationId xmlns:p14="http://schemas.microsoft.com/office/powerpoint/2010/main" val="416072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364">
          <p15:clr>
            <a:srgbClr val="5ACBF0"/>
          </p15:clr>
        </p15:guide>
        <p15:guide id="2" pos="2904">
          <p15:clr>
            <a:srgbClr val="5ACBF0"/>
          </p15:clr>
        </p15:guide>
        <p15:guide id="3" pos="4632">
          <p15:clr>
            <a:srgbClr val="5ACBF0"/>
          </p15:clr>
        </p15:guide>
        <p15:guide id="4" pos="5172">
          <p15:clr>
            <a:srgbClr val="5ACBF0"/>
          </p15:clr>
        </p15:guide>
        <p15:guide id="8" orient="horz" pos="468">
          <p15:clr>
            <a:srgbClr val="9FCC3B"/>
          </p15:clr>
        </p15:guide>
        <p15:guide id="9" orient="horz" pos="1080">
          <p15:clr>
            <a:srgbClr val="9FCC3B"/>
          </p15:clr>
        </p15:guide>
        <p15:guide id="10" pos="7080">
          <p15:clr>
            <a:srgbClr val="FBAE40"/>
          </p15:clr>
        </p15:guide>
        <p15:guide id="11" orient="horz" pos="1980">
          <p15:clr>
            <a:srgbClr val="5ACBF0"/>
          </p15:clr>
        </p15:guide>
        <p15:guide id="12" orient="horz" pos="3744">
          <p15:clr>
            <a:srgbClr val="5ACBF0"/>
          </p15:clr>
        </p15:guide>
        <p15:guide id="14" orient="horz" pos="1692">
          <p15:clr>
            <a:srgbClr val="9FCC3B"/>
          </p15:clr>
        </p15:guide>
        <p15:guide id="15" orient="horz" pos="1304">
          <p15:clr>
            <a:srgbClr val="FBAE40"/>
          </p15:clr>
        </p15:guide>
        <p15:guide id="16" pos="636">
          <p15:clr>
            <a:srgbClr val="5ACBF0"/>
          </p15:clr>
        </p15:guide>
        <p15:guide id="17" pos="2544">
          <p15:clr>
            <a:srgbClr val="FBAE40"/>
          </p15:clr>
        </p15:guide>
        <p15:guide id="18" pos="2724">
          <p15:clr>
            <a:srgbClr val="FBAE40"/>
          </p15:clr>
        </p15:guide>
        <p15:guide id="19" pos="4812">
          <p15:clr>
            <a:srgbClr val="FBAE40"/>
          </p15:clr>
        </p15:guide>
        <p15:guide id="20" pos="4992">
          <p15:clr>
            <a:srgbClr val="FBAE40"/>
          </p15:clr>
        </p15:guide>
        <p15:guide id="21" orient="horz" pos="3888">
          <p15:clr>
            <a:srgbClr val="FBAE40"/>
          </p15:clr>
        </p15:guide>
        <p15:guide id="22" orient="horz" pos="1836">
          <p15:clr>
            <a:srgbClr val="FBAE40"/>
          </p15:clr>
        </p15:guide>
        <p15:guide id="23" orient="horz" pos="3420">
          <p15:clr>
            <a:srgbClr val="FBAE40"/>
          </p15:clr>
        </p15:guide>
        <p15:guide id="24" orient="horz" pos="3564">
          <p15:clr>
            <a:srgbClr val="5ACBF0"/>
          </p15:clr>
        </p15:guide>
        <p15:guide id="25" orient="horz" pos="3240">
          <p15:clr>
            <a:srgbClr val="5ACBF0"/>
          </p15:clr>
        </p15:guide>
        <p15:guide id="26" pos="690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68744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899" y="523101"/>
            <a:ext cx="10520259"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7" name="Text Placeholder 15">
            <a:extLst>
              <a:ext uri="{FF2B5EF4-FFF2-40B4-BE49-F238E27FC236}">
                <a16:creationId xmlns:a16="http://schemas.microsoft.com/office/drawing/2014/main" id="{7BB3785E-D390-A6C5-57CC-4F9FB9C15612}"/>
              </a:ext>
            </a:extLst>
          </p:cNvPr>
          <p:cNvSpPr>
            <a:spLocks noGrp="1"/>
          </p:cNvSpPr>
          <p:nvPr>
            <p:ph type="body" sz="quarter" idx="14" hasCustomPrompt="1"/>
          </p:nvPr>
        </p:nvSpPr>
        <p:spPr>
          <a:xfrm>
            <a:off x="723899" y="3653545"/>
            <a:ext cx="2102652"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19" name="Text Placeholder 18">
            <a:extLst>
              <a:ext uri="{FF2B5EF4-FFF2-40B4-BE49-F238E27FC236}">
                <a16:creationId xmlns:a16="http://schemas.microsoft.com/office/drawing/2014/main" id="{CDD04A0C-BE9D-A887-F6FE-51A9C8DB5EE8}"/>
              </a:ext>
            </a:extLst>
          </p:cNvPr>
          <p:cNvSpPr>
            <a:spLocks noGrp="1"/>
          </p:cNvSpPr>
          <p:nvPr>
            <p:ph type="body" sz="quarter" idx="29" hasCustomPrompt="1"/>
          </p:nvPr>
        </p:nvSpPr>
        <p:spPr>
          <a:xfrm>
            <a:off x="735798" y="4062620"/>
            <a:ext cx="2102652"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23" name="Text Placeholder 15">
            <a:extLst>
              <a:ext uri="{FF2B5EF4-FFF2-40B4-BE49-F238E27FC236}">
                <a16:creationId xmlns:a16="http://schemas.microsoft.com/office/drawing/2014/main" id="{79F1E2B0-A068-EB1F-EF1A-2FF7B3897A50}"/>
              </a:ext>
            </a:extLst>
          </p:cNvPr>
          <p:cNvSpPr>
            <a:spLocks noGrp="1"/>
          </p:cNvSpPr>
          <p:nvPr>
            <p:ph type="body" sz="quarter" idx="31" hasCustomPrompt="1"/>
          </p:nvPr>
        </p:nvSpPr>
        <p:spPr>
          <a:xfrm>
            <a:off x="3524248" y="3653545"/>
            <a:ext cx="2102654"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24" name="Text Placeholder 18">
            <a:extLst>
              <a:ext uri="{FF2B5EF4-FFF2-40B4-BE49-F238E27FC236}">
                <a16:creationId xmlns:a16="http://schemas.microsoft.com/office/drawing/2014/main" id="{5721E34F-8DCE-9AE2-80E7-18B63DBA75D2}"/>
              </a:ext>
            </a:extLst>
          </p:cNvPr>
          <p:cNvSpPr>
            <a:spLocks noGrp="1"/>
          </p:cNvSpPr>
          <p:nvPr>
            <p:ph type="body" sz="quarter" idx="32" hasCustomPrompt="1"/>
          </p:nvPr>
        </p:nvSpPr>
        <p:spPr>
          <a:xfrm>
            <a:off x="3536147" y="4057650"/>
            <a:ext cx="2102653"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29" name="Text Placeholder 15">
            <a:extLst>
              <a:ext uri="{FF2B5EF4-FFF2-40B4-BE49-F238E27FC236}">
                <a16:creationId xmlns:a16="http://schemas.microsoft.com/office/drawing/2014/main" id="{89F90C0A-7D59-3E8B-E393-824CE4A719E2}"/>
              </a:ext>
            </a:extLst>
          </p:cNvPr>
          <p:cNvSpPr>
            <a:spLocks noGrp="1"/>
          </p:cNvSpPr>
          <p:nvPr>
            <p:ph type="body" sz="quarter" idx="34" hasCustomPrompt="1"/>
          </p:nvPr>
        </p:nvSpPr>
        <p:spPr>
          <a:xfrm>
            <a:off x="9113051" y="3664601"/>
            <a:ext cx="2114550"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30" name="Text Placeholder 18">
            <a:extLst>
              <a:ext uri="{FF2B5EF4-FFF2-40B4-BE49-F238E27FC236}">
                <a16:creationId xmlns:a16="http://schemas.microsoft.com/office/drawing/2014/main" id="{A87271CD-19A5-2E45-4726-3742E195ACE1}"/>
              </a:ext>
            </a:extLst>
          </p:cNvPr>
          <p:cNvSpPr>
            <a:spLocks noGrp="1"/>
          </p:cNvSpPr>
          <p:nvPr>
            <p:ph type="body" sz="quarter" idx="35" hasCustomPrompt="1"/>
          </p:nvPr>
        </p:nvSpPr>
        <p:spPr>
          <a:xfrm>
            <a:off x="9124950" y="4057650"/>
            <a:ext cx="2114550"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54" name="Footer Placeholder 53">
            <a:extLst>
              <a:ext uri="{FF2B5EF4-FFF2-40B4-BE49-F238E27FC236}">
                <a16:creationId xmlns:a16="http://schemas.microsoft.com/office/drawing/2014/main" id="{4E1810F9-AD59-1E5A-7B32-9758486BB3A1}"/>
              </a:ext>
            </a:extLst>
          </p:cNvPr>
          <p:cNvSpPr>
            <a:spLocks noGrp="1"/>
          </p:cNvSpPr>
          <p:nvPr>
            <p:ph type="ftr" sz="quarter" idx="38"/>
          </p:nvPr>
        </p:nvSpPr>
        <p:spPr/>
        <p:txBody>
          <a:bodyPr/>
          <a:lstStyle/>
          <a:p>
            <a:r>
              <a:rPr lang="en-US"/>
              <a:t>Creating a scalable conversational UX</a:t>
            </a:r>
          </a:p>
        </p:txBody>
      </p:sp>
      <p:sp>
        <p:nvSpPr>
          <p:cNvPr id="2" name="Text Placeholder 15">
            <a:extLst>
              <a:ext uri="{FF2B5EF4-FFF2-40B4-BE49-F238E27FC236}">
                <a16:creationId xmlns:a16="http://schemas.microsoft.com/office/drawing/2014/main" id="{F4A7A32C-D4B5-8E0F-D416-E6B26162F4FD}"/>
              </a:ext>
            </a:extLst>
          </p:cNvPr>
          <p:cNvSpPr>
            <a:spLocks noGrp="1"/>
          </p:cNvSpPr>
          <p:nvPr>
            <p:ph type="body" sz="quarter" idx="40" hasCustomPrompt="1"/>
          </p:nvPr>
        </p:nvSpPr>
        <p:spPr>
          <a:xfrm>
            <a:off x="6312702" y="3653545"/>
            <a:ext cx="2114550" cy="221599"/>
          </a:xfrm>
        </p:spPr>
        <p:txBody>
          <a:bodyPr wrap="square" anchor="b">
            <a:spAutoFit/>
          </a:bodyPr>
          <a:lstStyle>
            <a:lvl1pPr marL="0" indent="0">
              <a:lnSpc>
                <a:spcPct val="90000"/>
              </a:lnSpc>
              <a:buNone/>
              <a:defRPr sz="1600">
                <a:latin typeface="+mj-lt"/>
              </a:defRPr>
            </a:lvl1pPr>
          </a:lstStyle>
          <a:p>
            <a:pPr lvl="0"/>
            <a:r>
              <a:rPr lang="en-US" err="1"/>
              <a:t>Fusce</a:t>
            </a:r>
            <a:r>
              <a:rPr lang="en-US"/>
              <a:t> </a:t>
            </a:r>
            <a:r>
              <a:rPr lang="en-US" err="1"/>
              <a:t>dapibus</a:t>
            </a:r>
            <a:r>
              <a:rPr lang="en-US"/>
              <a:t> ac.</a:t>
            </a:r>
          </a:p>
        </p:txBody>
      </p:sp>
      <p:sp>
        <p:nvSpPr>
          <p:cNvPr id="3" name="Text Placeholder 18">
            <a:extLst>
              <a:ext uri="{FF2B5EF4-FFF2-40B4-BE49-F238E27FC236}">
                <a16:creationId xmlns:a16="http://schemas.microsoft.com/office/drawing/2014/main" id="{0B83AFA9-8C52-6BD1-E099-BCFB512643B7}"/>
              </a:ext>
            </a:extLst>
          </p:cNvPr>
          <p:cNvSpPr>
            <a:spLocks noGrp="1"/>
          </p:cNvSpPr>
          <p:nvPr>
            <p:ph type="body" sz="quarter" idx="41" hasCustomPrompt="1"/>
          </p:nvPr>
        </p:nvSpPr>
        <p:spPr>
          <a:xfrm>
            <a:off x="6324601" y="4057650"/>
            <a:ext cx="2114550" cy="2114550"/>
          </a:xfrm>
        </p:spPr>
        <p:txBody>
          <a:bodyPr>
            <a:noAutofit/>
          </a:bodyPr>
          <a:lstStyle>
            <a:lvl1pPr marL="0" indent="0">
              <a:buNone/>
              <a:defRPr sz="1050"/>
            </a:lvl1pPr>
            <a:lvl2pPr>
              <a:defRPr sz="1000"/>
            </a:lvl2pPr>
            <a:lvl3pPr>
              <a:defRPr sz="900"/>
            </a:lvl3pPr>
            <a:lvl4pPr>
              <a:defRPr sz="800"/>
            </a:lvl4pPr>
            <a:lvl5pPr>
              <a:defRPr sz="800"/>
            </a:lvl5pPr>
          </a:lstStyle>
          <a:p>
            <a:pPr lvl="0"/>
            <a:r>
              <a:rPr lang="en-US"/>
              <a:t>Click to edit Master text styles.</a:t>
            </a:r>
          </a:p>
        </p:txBody>
      </p:sp>
      <p:sp>
        <p:nvSpPr>
          <p:cNvPr id="4" name="Text Placeholder 25">
            <a:extLst>
              <a:ext uri="{FF2B5EF4-FFF2-40B4-BE49-F238E27FC236}">
                <a16:creationId xmlns:a16="http://schemas.microsoft.com/office/drawing/2014/main" id="{87F8F591-4D2A-9EBC-836E-DC01C767A840}"/>
              </a:ext>
            </a:extLst>
          </p:cNvPr>
          <p:cNvSpPr>
            <a:spLocks noGrp="1"/>
          </p:cNvSpPr>
          <p:nvPr>
            <p:ph type="body" sz="quarter" idx="25"/>
          </p:nvPr>
        </p:nvSpPr>
        <p:spPr>
          <a:xfrm>
            <a:off x="6342071" y="2114160"/>
            <a:ext cx="839779" cy="1029090"/>
          </a:xfrm>
          <a:blipFill dpi="0" rotWithShape="1">
            <a:blip r:embed="rId2"/>
            <a:srcRect/>
            <a:tile tx="-146050" ty="254000" sx="100000" sy="100000" flip="none" algn="bl"/>
          </a:blipFill>
        </p:spPr>
        <p:txBody>
          <a:bodyPr>
            <a:normAutofit/>
          </a:bodyPr>
          <a:lstStyle>
            <a:lvl1pPr marL="0" indent="0">
              <a:buNone/>
              <a:defRPr sz="100">
                <a:noFill/>
              </a:defRPr>
            </a:lvl1pPr>
          </a:lstStyle>
          <a:p>
            <a:pPr lvl="0"/>
            <a:endParaRPr lang="en-US"/>
          </a:p>
        </p:txBody>
      </p:sp>
      <p:sp>
        <p:nvSpPr>
          <p:cNvPr id="5" name="Text Placeholder 25">
            <a:extLst>
              <a:ext uri="{FF2B5EF4-FFF2-40B4-BE49-F238E27FC236}">
                <a16:creationId xmlns:a16="http://schemas.microsoft.com/office/drawing/2014/main" id="{C32D8907-C1FF-53B1-4089-A1A0CA25DB19}"/>
              </a:ext>
            </a:extLst>
          </p:cNvPr>
          <p:cNvSpPr>
            <a:spLocks noGrp="1"/>
          </p:cNvSpPr>
          <p:nvPr>
            <p:ph type="body" sz="quarter" idx="24"/>
          </p:nvPr>
        </p:nvSpPr>
        <p:spPr>
          <a:xfrm>
            <a:off x="3524250" y="2116446"/>
            <a:ext cx="825500" cy="1026804"/>
          </a:xfrm>
          <a:blipFill dpi="0" rotWithShape="1">
            <a:blip r:embed="rId3"/>
            <a:srcRect/>
            <a:tile tx="-146050" ty="254000" sx="100000" sy="100000" flip="none" algn="bl"/>
          </a:blipFill>
        </p:spPr>
        <p:txBody>
          <a:bodyPr>
            <a:normAutofit/>
          </a:bodyPr>
          <a:lstStyle>
            <a:lvl1pPr marL="0" indent="0">
              <a:buNone/>
              <a:defRPr sz="100">
                <a:noFill/>
              </a:defRPr>
            </a:lvl1pPr>
          </a:lstStyle>
          <a:p>
            <a:pPr lvl="0"/>
            <a:endParaRPr lang="en-US"/>
          </a:p>
        </p:txBody>
      </p:sp>
      <p:sp>
        <p:nvSpPr>
          <p:cNvPr id="6" name="Text Placeholder 25">
            <a:extLst>
              <a:ext uri="{FF2B5EF4-FFF2-40B4-BE49-F238E27FC236}">
                <a16:creationId xmlns:a16="http://schemas.microsoft.com/office/drawing/2014/main" id="{9EF6E404-308D-9EE7-A32F-B074DF9751D2}"/>
              </a:ext>
            </a:extLst>
          </p:cNvPr>
          <p:cNvSpPr>
            <a:spLocks noGrp="1"/>
          </p:cNvSpPr>
          <p:nvPr>
            <p:ph type="body" sz="quarter" idx="23"/>
          </p:nvPr>
        </p:nvSpPr>
        <p:spPr>
          <a:xfrm>
            <a:off x="723900" y="2162002"/>
            <a:ext cx="817558" cy="981247"/>
          </a:xfrm>
          <a:blipFill dpi="0" rotWithShape="1">
            <a:blip r:embed="rId4"/>
            <a:srcRect/>
            <a:tile tx="-203200" ty="254000" sx="100000" sy="100000" flip="none" algn="bl"/>
          </a:blipFill>
        </p:spPr>
        <p:txBody>
          <a:bodyPr>
            <a:normAutofit/>
          </a:bodyPr>
          <a:lstStyle>
            <a:lvl1pPr marL="0" indent="0">
              <a:buNone/>
              <a:defRPr sz="100">
                <a:noFill/>
              </a:defRPr>
            </a:lvl1pPr>
          </a:lstStyle>
          <a:p>
            <a:pPr lvl="0"/>
            <a:endParaRPr lang="en-US"/>
          </a:p>
        </p:txBody>
      </p:sp>
      <p:sp>
        <p:nvSpPr>
          <p:cNvPr id="11" name="Text Placeholder 25">
            <a:extLst>
              <a:ext uri="{FF2B5EF4-FFF2-40B4-BE49-F238E27FC236}">
                <a16:creationId xmlns:a16="http://schemas.microsoft.com/office/drawing/2014/main" id="{88C97DFB-235C-F9C3-9930-FDC5D29F61C6}"/>
              </a:ext>
            </a:extLst>
          </p:cNvPr>
          <p:cNvSpPr>
            <a:spLocks noGrp="1"/>
          </p:cNvSpPr>
          <p:nvPr>
            <p:ph type="body" sz="quarter" idx="42"/>
          </p:nvPr>
        </p:nvSpPr>
        <p:spPr>
          <a:xfrm>
            <a:off x="9142421" y="2114159"/>
            <a:ext cx="839779" cy="1029090"/>
          </a:xfrm>
          <a:blipFill dpi="0" rotWithShape="1">
            <a:blip r:embed="rId5"/>
            <a:srcRect/>
            <a:tile tx="-114300" ty="247650" sx="100000" sy="100000" flip="none" algn="bl"/>
          </a:blipFill>
        </p:spPr>
        <p:txBody>
          <a:bodyPr>
            <a:normAutofit/>
          </a:bodyPr>
          <a:lstStyle>
            <a:lvl1pPr marL="0" indent="0">
              <a:buNone/>
              <a:defRPr sz="100">
                <a:noFill/>
              </a:defRPr>
            </a:lvl1pPr>
          </a:lstStyle>
          <a:p>
            <a:pPr lvl="0"/>
            <a:endParaRPr lang="en-US"/>
          </a:p>
        </p:txBody>
      </p:sp>
      <p:cxnSp>
        <p:nvCxnSpPr>
          <p:cNvPr id="12" name="Straight Connector 11">
            <a:extLst>
              <a:ext uri="{FF2B5EF4-FFF2-40B4-BE49-F238E27FC236}">
                <a16:creationId xmlns:a16="http://schemas.microsoft.com/office/drawing/2014/main" id="{3A766672-D9F5-35E5-B6AF-0ED591ABCED9}"/>
              </a:ext>
            </a:extLst>
          </p:cNvPr>
          <p:cNvCxnSpPr/>
          <p:nvPr userDrawn="1"/>
        </p:nvCxnSpPr>
        <p:spPr>
          <a:xfrm>
            <a:off x="3181350" y="1943100"/>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CBA2426-A4AD-42A8-AF32-7661A8D1F9D1}"/>
              </a:ext>
            </a:extLst>
          </p:cNvPr>
          <p:cNvCxnSpPr/>
          <p:nvPr userDrawn="1"/>
        </p:nvCxnSpPr>
        <p:spPr>
          <a:xfrm>
            <a:off x="5981700" y="1953913"/>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5A47060-22E2-DC87-76A0-348B400EC4B0}"/>
              </a:ext>
            </a:extLst>
          </p:cNvPr>
          <p:cNvCxnSpPr/>
          <p:nvPr userDrawn="1"/>
        </p:nvCxnSpPr>
        <p:spPr>
          <a:xfrm>
            <a:off x="8782050" y="1943100"/>
            <a:ext cx="0" cy="4223257"/>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856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788">
          <p15:clr>
            <a:srgbClr val="5ACBF0"/>
          </p15:clr>
        </p15:guide>
        <p15:guide id="2" pos="2220">
          <p15:clr>
            <a:srgbClr val="5ACBF0"/>
          </p15:clr>
        </p15:guide>
        <p15:guide id="3" pos="3552">
          <p15:clr>
            <a:srgbClr val="5ACBF0"/>
          </p15:clr>
        </p15:guide>
        <p15:guide id="4" pos="3984">
          <p15:clr>
            <a:srgbClr val="5ACBF0"/>
          </p15:clr>
        </p15:guide>
        <p15:guide id="8" orient="horz" pos="468">
          <p15:clr>
            <a:srgbClr val="9FCC3B"/>
          </p15:clr>
        </p15:guide>
        <p15:guide id="9" orient="horz" pos="1080">
          <p15:clr>
            <a:srgbClr val="9FCC3B"/>
          </p15:clr>
        </p15:guide>
        <p15:guide id="10" pos="7080">
          <p15:clr>
            <a:srgbClr val="5ACBF0"/>
          </p15:clr>
        </p15:guide>
        <p15:guide id="11" orient="horz" pos="3888">
          <p15:clr>
            <a:srgbClr val="5ACBF0"/>
          </p15:clr>
        </p15:guide>
        <p15:guide id="14" orient="horz" pos="2412">
          <p15:clr>
            <a:srgbClr val="9FCC3B"/>
          </p15:clr>
        </p15:guide>
        <p15:guide id="17" orient="horz" pos="1944">
          <p15:clr>
            <a:srgbClr val="9FCC3B"/>
          </p15:clr>
        </p15:guide>
        <p15:guide id="23" pos="5316">
          <p15:clr>
            <a:srgbClr val="5ACBF0"/>
          </p15:clr>
        </p15:guide>
        <p15:guide id="24" pos="5748">
          <p15:clr>
            <a:srgbClr val="5ACBF0"/>
          </p15:clr>
        </p15:guide>
        <p15:guide id="25" orient="horz" pos="2556">
          <p15:clr>
            <a:srgbClr val="5ACBF0"/>
          </p15:clr>
        </p15:guide>
        <p15:guide id="26" pos="2004">
          <p15:clr>
            <a:srgbClr val="FBAE40"/>
          </p15:clr>
        </p15:guide>
        <p15:guide id="27" pos="3768">
          <p15:clr>
            <a:srgbClr val="FBAE40"/>
          </p15:clr>
        </p15:guide>
        <p15:guide id="28" pos="5532">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Cards">
    <p:spTree>
      <p:nvGrpSpPr>
        <p:cNvPr id="1" name=""/>
        <p:cNvGrpSpPr/>
        <p:nvPr/>
      </p:nvGrpSpPr>
      <p:grpSpPr>
        <a:xfrm>
          <a:off x="0" y="0"/>
          <a:ext cx="0" cy="0"/>
          <a:chOff x="0" y="0"/>
          <a:chExt cx="0" cy="0"/>
        </a:xfrm>
      </p:grpSpPr>
      <p:sp>
        <p:nvSpPr>
          <p:cNvPr id="57" name="Text Placeholder 56">
            <a:extLst>
              <a:ext uri="{FF2B5EF4-FFF2-40B4-BE49-F238E27FC236}">
                <a16:creationId xmlns:a16="http://schemas.microsoft.com/office/drawing/2014/main" id="{D2E0C6C8-ACA5-F8DC-1AA8-9D5F4D115C70}"/>
              </a:ext>
            </a:extLst>
          </p:cNvPr>
          <p:cNvSpPr>
            <a:spLocks noGrp="1"/>
          </p:cNvSpPr>
          <p:nvPr>
            <p:ph type="body" sz="quarter" idx="53"/>
          </p:nvPr>
        </p:nvSpPr>
        <p:spPr>
          <a:xfrm>
            <a:off x="8785644"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8" name="Title 1">
            <a:extLst>
              <a:ext uri="{FF2B5EF4-FFF2-40B4-BE49-F238E27FC236}">
                <a16:creationId xmlns:a16="http://schemas.microsoft.com/office/drawing/2014/main" id="{18F7ED0E-D2A8-C252-D1B8-09F110AF6045}"/>
              </a:ext>
            </a:extLst>
          </p:cNvPr>
          <p:cNvSpPr>
            <a:spLocks noGrp="1"/>
          </p:cNvSpPr>
          <p:nvPr>
            <p:ph type="title"/>
          </p:nvPr>
        </p:nvSpPr>
        <p:spPr>
          <a:xfrm>
            <a:off x="723901" y="1362872"/>
            <a:ext cx="10515600" cy="443198"/>
          </a:xfrm>
        </p:spPr>
        <p:txBody>
          <a:bodyPr>
            <a:spAutoFit/>
          </a:bodyPr>
          <a:lstStyle/>
          <a:p>
            <a:r>
              <a:rPr lang="en-US"/>
              <a:t>Click to edit Master title style</a:t>
            </a:r>
          </a:p>
        </p:txBody>
      </p:sp>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899" y="523101"/>
            <a:ext cx="10520259"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54" name="Footer Placeholder 53">
            <a:extLst>
              <a:ext uri="{FF2B5EF4-FFF2-40B4-BE49-F238E27FC236}">
                <a16:creationId xmlns:a16="http://schemas.microsoft.com/office/drawing/2014/main" id="{4E1810F9-AD59-1E5A-7B32-9758486BB3A1}"/>
              </a:ext>
            </a:extLst>
          </p:cNvPr>
          <p:cNvSpPr>
            <a:spLocks noGrp="1"/>
          </p:cNvSpPr>
          <p:nvPr>
            <p:ph type="ftr" sz="quarter" idx="38"/>
          </p:nvPr>
        </p:nvSpPr>
        <p:spPr/>
        <p:txBody>
          <a:bodyPr/>
          <a:lstStyle/>
          <a:p>
            <a:r>
              <a:rPr lang="en-US"/>
              <a:t>Creating a scalable conversational UX</a:t>
            </a:r>
          </a:p>
        </p:txBody>
      </p:sp>
      <p:sp>
        <p:nvSpPr>
          <p:cNvPr id="60" name="Text Placeholder 59">
            <a:extLst>
              <a:ext uri="{FF2B5EF4-FFF2-40B4-BE49-F238E27FC236}">
                <a16:creationId xmlns:a16="http://schemas.microsoft.com/office/drawing/2014/main" id="{51AE8175-0D90-6F79-9406-82C8BB9FEC87}"/>
              </a:ext>
            </a:extLst>
          </p:cNvPr>
          <p:cNvSpPr>
            <a:spLocks noGrp="1"/>
          </p:cNvSpPr>
          <p:nvPr>
            <p:ph type="body" sz="quarter" idx="51" hasCustomPrompt="1"/>
          </p:nvPr>
        </p:nvSpPr>
        <p:spPr>
          <a:xfrm>
            <a:off x="8785644"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0">
                <a:srgbClr val="BA2E73"/>
              </a:gs>
              <a:gs pos="100000">
                <a:srgbClr val="B62D70"/>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61" name="Text Placeholder 60">
            <a:extLst>
              <a:ext uri="{FF2B5EF4-FFF2-40B4-BE49-F238E27FC236}">
                <a16:creationId xmlns:a16="http://schemas.microsoft.com/office/drawing/2014/main" id="{7409294D-F189-F3AC-CF7F-36B9A3071891}"/>
              </a:ext>
            </a:extLst>
          </p:cNvPr>
          <p:cNvSpPr>
            <a:spLocks noGrp="1"/>
          </p:cNvSpPr>
          <p:nvPr>
            <p:ph type="body" sz="quarter" idx="52" hasCustomPrompt="1"/>
          </p:nvPr>
        </p:nvSpPr>
        <p:spPr>
          <a:xfrm>
            <a:off x="8785644"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63" name="Picture Placeholder 62">
            <a:extLst>
              <a:ext uri="{FF2B5EF4-FFF2-40B4-BE49-F238E27FC236}">
                <a16:creationId xmlns:a16="http://schemas.microsoft.com/office/drawing/2014/main" id="{5A4A65E7-0BEC-A026-7371-67C99424C02E}"/>
              </a:ext>
            </a:extLst>
          </p:cNvPr>
          <p:cNvSpPr>
            <a:spLocks noGrp="1"/>
          </p:cNvSpPr>
          <p:nvPr>
            <p:ph type="pic" sz="quarter" idx="54"/>
          </p:nvPr>
        </p:nvSpPr>
        <p:spPr>
          <a:xfrm>
            <a:off x="8785644" y="2857500"/>
            <a:ext cx="2457450" cy="2628900"/>
          </a:xfrm>
        </p:spPr>
        <p:txBody>
          <a:bodyPr/>
          <a:lstStyle/>
          <a:p>
            <a:endParaRPr lang="en-US"/>
          </a:p>
        </p:txBody>
      </p:sp>
      <p:sp>
        <p:nvSpPr>
          <p:cNvPr id="68" name="Text Placeholder 67">
            <a:extLst>
              <a:ext uri="{FF2B5EF4-FFF2-40B4-BE49-F238E27FC236}">
                <a16:creationId xmlns:a16="http://schemas.microsoft.com/office/drawing/2014/main" id="{3E76F6CB-7D5E-ED7B-685B-9B61E8B60090}"/>
              </a:ext>
            </a:extLst>
          </p:cNvPr>
          <p:cNvSpPr>
            <a:spLocks noGrp="1"/>
          </p:cNvSpPr>
          <p:nvPr>
            <p:ph type="body" sz="quarter" idx="55"/>
          </p:nvPr>
        </p:nvSpPr>
        <p:spPr>
          <a:xfrm>
            <a:off x="6096000"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69" name="Text Placeholder 68">
            <a:extLst>
              <a:ext uri="{FF2B5EF4-FFF2-40B4-BE49-F238E27FC236}">
                <a16:creationId xmlns:a16="http://schemas.microsoft.com/office/drawing/2014/main" id="{7E9CA36F-FEE9-4AD0-E9AF-22FAFAF8B885}"/>
              </a:ext>
            </a:extLst>
          </p:cNvPr>
          <p:cNvSpPr>
            <a:spLocks noGrp="1"/>
          </p:cNvSpPr>
          <p:nvPr>
            <p:ph type="body" sz="quarter" idx="56" hasCustomPrompt="1"/>
          </p:nvPr>
        </p:nvSpPr>
        <p:spPr>
          <a:xfrm>
            <a:off x="6096000"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100000">
                <a:srgbClr val="B72D71"/>
              </a:gs>
              <a:gs pos="0">
                <a:srgbClr val="BD2F76"/>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70" name="Text Placeholder 69">
            <a:extLst>
              <a:ext uri="{FF2B5EF4-FFF2-40B4-BE49-F238E27FC236}">
                <a16:creationId xmlns:a16="http://schemas.microsoft.com/office/drawing/2014/main" id="{7BB92E94-A24A-0A58-4D2E-E3C397CEE264}"/>
              </a:ext>
            </a:extLst>
          </p:cNvPr>
          <p:cNvSpPr>
            <a:spLocks noGrp="1"/>
          </p:cNvSpPr>
          <p:nvPr>
            <p:ph type="body" sz="quarter" idx="57" hasCustomPrompt="1"/>
          </p:nvPr>
        </p:nvSpPr>
        <p:spPr>
          <a:xfrm>
            <a:off x="6096000"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71" name="Picture Placeholder 62">
            <a:extLst>
              <a:ext uri="{FF2B5EF4-FFF2-40B4-BE49-F238E27FC236}">
                <a16:creationId xmlns:a16="http://schemas.microsoft.com/office/drawing/2014/main" id="{43804906-01A0-41C1-4F2B-C2C589C1895B}"/>
              </a:ext>
            </a:extLst>
          </p:cNvPr>
          <p:cNvSpPr>
            <a:spLocks noGrp="1"/>
          </p:cNvSpPr>
          <p:nvPr>
            <p:ph type="pic" sz="quarter" idx="58"/>
          </p:nvPr>
        </p:nvSpPr>
        <p:spPr>
          <a:xfrm>
            <a:off x="6096000" y="2857500"/>
            <a:ext cx="2457450" cy="2628900"/>
          </a:xfrm>
        </p:spPr>
        <p:txBody>
          <a:bodyPr/>
          <a:lstStyle/>
          <a:p>
            <a:endParaRPr lang="en-US"/>
          </a:p>
        </p:txBody>
      </p:sp>
      <p:sp>
        <p:nvSpPr>
          <p:cNvPr id="72" name="Text Placeholder 71">
            <a:extLst>
              <a:ext uri="{FF2B5EF4-FFF2-40B4-BE49-F238E27FC236}">
                <a16:creationId xmlns:a16="http://schemas.microsoft.com/office/drawing/2014/main" id="{51AC82D9-FEEC-29A8-A580-DF87C21FD165}"/>
              </a:ext>
            </a:extLst>
          </p:cNvPr>
          <p:cNvSpPr>
            <a:spLocks noGrp="1"/>
          </p:cNvSpPr>
          <p:nvPr>
            <p:ph type="body" sz="quarter" idx="59"/>
          </p:nvPr>
        </p:nvSpPr>
        <p:spPr>
          <a:xfrm>
            <a:off x="3413544"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73" name="Text Placeholder 72">
            <a:extLst>
              <a:ext uri="{FF2B5EF4-FFF2-40B4-BE49-F238E27FC236}">
                <a16:creationId xmlns:a16="http://schemas.microsoft.com/office/drawing/2014/main" id="{8BA6EB89-34C3-8B0F-3935-088A3BD6C266}"/>
              </a:ext>
            </a:extLst>
          </p:cNvPr>
          <p:cNvSpPr>
            <a:spLocks noGrp="1"/>
          </p:cNvSpPr>
          <p:nvPr>
            <p:ph type="body" sz="quarter" idx="60" hasCustomPrompt="1"/>
          </p:nvPr>
        </p:nvSpPr>
        <p:spPr>
          <a:xfrm>
            <a:off x="3413544"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0">
                <a:srgbClr val="C3307A"/>
              </a:gs>
              <a:gs pos="100000">
                <a:srgbClr val="BD2F76"/>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74" name="Text Placeholder 73">
            <a:extLst>
              <a:ext uri="{FF2B5EF4-FFF2-40B4-BE49-F238E27FC236}">
                <a16:creationId xmlns:a16="http://schemas.microsoft.com/office/drawing/2014/main" id="{4D68BEC3-3269-7117-D9F0-7F22EFF42789}"/>
              </a:ext>
            </a:extLst>
          </p:cNvPr>
          <p:cNvSpPr>
            <a:spLocks noGrp="1"/>
          </p:cNvSpPr>
          <p:nvPr>
            <p:ph type="body" sz="quarter" idx="61" hasCustomPrompt="1"/>
          </p:nvPr>
        </p:nvSpPr>
        <p:spPr>
          <a:xfrm>
            <a:off x="3413544"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75" name="Picture Placeholder 62">
            <a:extLst>
              <a:ext uri="{FF2B5EF4-FFF2-40B4-BE49-F238E27FC236}">
                <a16:creationId xmlns:a16="http://schemas.microsoft.com/office/drawing/2014/main" id="{72A31A62-1E3B-E964-EF63-4AAB0629F633}"/>
              </a:ext>
            </a:extLst>
          </p:cNvPr>
          <p:cNvSpPr>
            <a:spLocks noGrp="1"/>
          </p:cNvSpPr>
          <p:nvPr>
            <p:ph type="pic" sz="quarter" idx="62"/>
          </p:nvPr>
        </p:nvSpPr>
        <p:spPr>
          <a:xfrm>
            <a:off x="3413544" y="2857500"/>
            <a:ext cx="2457450" cy="2628900"/>
          </a:xfrm>
        </p:spPr>
        <p:txBody>
          <a:bodyPr/>
          <a:lstStyle/>
          <a:p>
            <a:endParaRPr lang="en-US"/>
          </a:p>
        </p:txBody>
      </p:sp>
      <p:sp>
        <p:nvSpPr>
          <p:cNvPr id="76" name="Text Placeholder 75">
            <a:extLst>
              <a:ext uri="{FF2B5EF4-FFF2-40B4-BE49-F238E27FC236}">
                <a16:creationId xmlns:a16="http://schemas.microsoft.com/office/drawing/2014/main" id="{3AAF3C26-79AA-51C5-070E-31E0F374B773}"/>
              </a:ext>
            </a:extLst>
          </p:cNvPr>
          <p:cNvSpPr>
            <a:spLocks noGrp="1"/>
          </p:cNvSpPr>
          <p:nvPr>
            <p:ph type="body" sz="quarter" idx="63"/>
          </p:nvPr>
        </p:nvSpPr>
        <p:spPr>
          <a:xfrm>
            <a:off x="727494" y="2088510"/>
            <a:ext cx="2457450" cy="4087846"/>
          </a:xfrm>
          <a:custGeom>
            <a:avLst/>
            <a:gdLst>
              <a:gd name="connsiteX0" fmla="*/ 97389 w 2457450"/>
              <a:gd name="connsiteY0" fmla="*/ 0 h 4087846"/>
              <a:gd name="connsiteX1" fmla="*/ 2360061 w 2457450"/>
              <a:gd name="connsiteY1" fmla="*/ 0 h 4087846"/>
              <a:gd name="connsiteX2" fmla="*/ 2457450 w 2457450"/>
              <a:gd name="connsiteY2" fmla="*/ 97389 h 4087846"/>
              <a:gd name="connsiteX3" fmla="*/ 2457450 w 2457450"/>
              <a:gd name="connsiteY3" fmla="*/ 3990457 h 4087846"/>
              <a:gd name="connsiteX4" fmla="*/ 2360061 w 2457450"/>
              <a:gd name="connsiteY4" fmla="*/ 4087846 h 4087846"/>
              <a:gd name="connsiteX5" fmla="*/ 97389 w 2457450"/>
              <a:gd name="connsiteY5" fmla="*/ 4087846 h 4087846"/>
              <a:gd name="connsiteX6" fmla="*/ 0 w 2457450"/>
              <a:gd name="connsiteY6" fmla="*/ 3990457 h 4087846"/>
              <a:gd name="connsiteX7" fmla="*/ 0 w 2457450"/>
              <a:gd name="connsiteY7" fmla="*/ 97389 h 4087846"/>
              <a:gd name="connsiteX8" fmla="*/ 97389 w 245745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4087846">
                <a:moveTo>
                  <a:pt x="97389" y="0"/>
                </a:moveTo>
                <a:lnTo>
                  <a:pt x="2360061" y="0"/>
                </a:lnTo>
                <a:cubicBezTo>
                  <a:pt x="2413847" y="0"/>
                  <a:pt x="2457450" y="43603"/>
                  <a:pt x="2457450" y="97389"/>
                </a:cubicBezTo>
                <a:lnTo>
                  <a:pt x="2457450" y="3990457"/>
                </a:lnTo>
                <a:cubicBezTo>
                  <a:pt x="2457450" y="4044243"/>
                  <a:pt x="2413847" y="4087846"/>
                  <a:pt x="2360061" y="4087846"/>
                </a:cubicBezTo>
                <a:lnTo>
                  <a:pt x="97389" y="4087846"/>
                </a:lnTo>
                <a:cubicBezTo>
                  <a:pt x="43603" y="4087846"/>
                  <a:pt x="0" y="4044243"/>
                  <a:pt x="0" y="3990457"/>
                </a:cubicBezTo>
                <a:lnTo>
                  <a:pt x="0" y="97389"/>
                </a:lnTo>
                <a:cubicBezTo>
                  <a:pt x="0" y="43603"/>
                  <a:pt x="43603" y="0"/>
                  <a:pt x="97389" y="0"/>
                </a:cubicBezTo>
                <a:close/>
              </a:path>
            </a:pathLst>
          </a:custGeom>
          <a:solidFill>
            <a:schemeClr val="bg1"/>
          </a:solidFill>
          <a:effectLst>
            <a:outerShdw blurRad="381000" dist="12700" dir="2700000" sx="101000" sy="101000" algn="tl" rotWithShape="0">
              <a:prstClr val="black">
                <a:alpha val="15000"/>
              </a:prstClr>
            </a:outerShdw>
          </a:effectLst>
        </p:spPr>
        <p:txBody>
          <a:bodyPr wrap="square" lIns="274320" tIns="987552" rIns="27432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77" name="Text Placeholder 76">
            <a:extLst>
              <a:ext uri="{FF2B5EF4-FFF2-40B4-BE49-F238E27FC236}">
                <a16:creationId xmlns:a16="http://schemas.microsoft.com/office/drawing/2014/main" id="{613C2584-7698-DEC7-4B88-F857A5478315}"/>
              </a:ext>
            </a:extLst>
          </p:cNvPr>
          <p:cNvSpPr>
            <a:spLocks noGrp="1"/>
          </p:cNvSpPr>
          <p:nvPr>
            <p:ph type="body" sz="quarter" idx="64" hasCustomPrompt="1"/>
          </p:nvPr>
        </p:nvSpPr>
        <p:spPr>
          <a:xfrm>
            <a:off x="727494" y="2088510"/>
            <a:ext cx="2457450" cy="769131"/>
          </a:xfrm>
          <a:custGeom>
            <a:avLst/>
            <a:gdLst>
              <a:gd name="connsiteX0" fmla="*/ 97389 w 2457450"/>
              <a:gd name="connsiteY0" fmla="*/ 0 h 769131"/>
              <a:gd name="connsiteX1" fmla="*/ 2360061 w 2457450"/>
              <a:gd name="connsiteY1" fmla="*/ 0 h 769131"/>
              <a:gd name="connsiteX2" fmla="*/ 2457450 w 2457450"/>
              <a:gd name="connsiteY2" fmla="*/ 97389 h 769131"/>
              <a:gd name="connsiteX3" fmla="*/ 2457450 w 2457450"/>
              <a:gd name="connsiteY3" fmla="*/ 338152 h 769131"/>
              <a:gd name="connsiteX4" fmla="*/ 2457450 w 2457450"/>
              <a:gd name="connsiteY4" fmla="*/ 769131 h 769131"/>
              <a:gd name="connsiteX5" fmla="*/ 0 w 2457450"/>
              <a:gd name="connsiteY5" fmla="*/ 769131 h 769131"/>
              <a:gd name="connsiteX6" fmla="*/ 0 w 2457450"/>
              <a:gd name="connsiteY6" fmla="*/ 348217 h 769131"/>
              <a:gd name="connsiteX7" fmla="*/ 0 w 2457450"/>
              <a:gd name="connsiteY7" fmla="*/ 97389 h 769131"/>
              <a:gd name="connsiteX8" fmla="*/ 97389 w 2457450"/>
              <a:gd name="connsiteY8" fmla="*/ 0 h 76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7450" h="769131">
                <a:moveTo>
                  <a:pt x="97389" y="0"/>
                </a:moveTo>
                <a:lnTo>
                  <a:pt x="2360061" y="0"/>
                </a:lnTo>
                <a:cubicBezTo>
                  <a:pt x="2413847" y="0"/>
                  <a:pt x="2457450" y="43603"/>
                  <a:pt x="2457450" y="97389"/>
                </a:cubicBezTo>
                <a:lnTo>
                  <a:pt x="2457450" y="338152"/>
                </a:lnTo>
                <a:lnTo>
                  <a:pt x="2457450" y="769131"/>
                </a:lnTo>
                <a:lnTo>
                  <a:pt x="0" y="769131"/>
                </a:lnTo>
                <a:lnTo>
                  <a:pt x="0" y="348217"/>
                </a:lnTo>
                <a:lnTo>
                  <a:pt x="0" y="97389"/>
                </a:lnTo>
                <a:cubicBezTo>
                  <a:pt x="0" y="43603"/>
                  <a:pt x="43603" y="0"/>
                  <a:pt x="97389" y="0"/>
                </a:cubicBezTo>
                <a:close/>
              </a:path>
            </a:pathLst>
          </a:custGeom>
          <a:gradFill>
            <a:gsLst>
              <a:gs pos="100000">
                <a:srgbClr val="C3307A"/>
              </a:gs>
              <a:gs pos="0">
                <a:srgbClr val="C8317D"/>
              </a:gs>
            </a:gsLst>
            <a:lin ang="4200000" scaled="0"/>
          </a:gradFill>
        </p:spPr>
        <p:txBody>
          <a:bodyPr wrap="square" lIns="274320" tIns="201168" rIns="27432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78" name="Text Placeholder 77">
            <a:extLst>
              <a:ext uri="{FF2B5EF4-FFF2-40B4-BE49-F238E27FC236}">
                <a16:creationId xmlns:a16="http://schemas.microsoft.com/office/drawing/2014/main" id="{B9D46C88-1032-9F52-F4A9-64B958B3FDC1}"/>
              </a:ext>
            </a:extLst>
          </p:cNvPr>
          <p:cNvSpPr>
            <a:spLocks noGrp="1"/>
          </p:cNvSpPr>
          <p:nvPr>
            <p:ph type="body" sz="quarter" idx="65" hasCustomPrompt="1"/>
          </p:nvPr>
        </p:nvSpPr>
        <p:spPr>
          <a:xfrm>
            <a:off x="727494" y="5486400"/>
            <a:ext cx="2457450" cy="689956"/>
          </a:xfrm>
          <a:custGeom>
            <a:avLst/>
            <a:gdLst>
              <a:gd name="connsiteX0" fmla="*/ 0 w 2457450"/>
              <a:gd name="connsiteY0" fmla="*/ 0 h 685800"/>
              <a:gd name="connsiteX1" fmla="*/ 2457450 w 2457450"/>
              <a:gd name="connsiteY1" fmla="*/ 0 h 685800"/>
              <a:gd name="connsiteX2" fmla="*/ 2457450 w 2457450"/>
              <a:gd name="connsiteY2" fmla="*/ 410481 h 685800"/>
              <a:gd name="connsiteX3" fmla="*/ 2457450 w 2457450"/>
              <a:gd name="connsiteY3" fmla="*/ 589629 h 685800"/>
              <a:gd name="connsiteX4" fmla="*/ 2397969 w 2457450"/>
              <a:gd name="connsiteY4" fmla="*/ 679365 h 685800"/>
              <a:gd name="connsiteX5" fmla="*/ 2366094 w 2457450"/>
              <a:gd name="connsiteY5" fmla="*/ 685800 h 685800"/>
              <a:gd name="connsiteX6" fmla="*/ 91356 w 2457450"/>
              <a:gd name="connsiteY6" fmla="*/ 685800 h 685800"/>
              <a:gd name="connsiteX7" fmla="*/ 59481 w 2457450"/>
              <a:gd name="connsiteY7" fmla="*/ 679365 h 685800"/>
              <a:gd name="connsiteX8" fmla="*/ 0 w 2457450"/>
              <a:gd name="connsiteY8" fmla="*/ 589629 h 685800"/>
              <a:gd name="connsiteX9" fmla="*/ 0 w 2457450"/>
              <a:gd name="connsiteY9" fmla="*/ 392807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50" h="685800">
                <a:moveTo>
                  <a:pt x="0" y="0"/>
                </a:moveTo>
                <a:lnTo>
                  <a:pt x="2457450" y="0"/>
                </a:lnTo>
                <a:lnTo>
                  <a:pt x="2457450" y="410481"/>
                </a:lnTo>
                <a:lnTo>
                  <a:pt x="2457450" y="589629"/>
                </a:lnTo>
                <a:cubicBezTo>
                  <a:pt x="2457450" y="629969"/>
                  <a:pt x="2432923" y="664580"/>
                  <a:pt x="2397969" y="679365"/>
                </a:cubicBezTo>
                <a:lnTo>
                  <a:pt x="2366094" y="685800"/>
                </a:lnTo>
                <a:lnTo>
                  <a:pt x="91356" y="685800"/>
                </a:lnTo>
                <a:lnTo>
                  <a:pt x="59481" y="679365"/>
                </a:lnTo>
                <a:cubicBezTo>
                  <a:pt x="24527" y="664580"/>
                  <a:pt x="0" y="629969"/>
                  <a:pt x="0" y="589629"/>
                </a:cubicBezTo>
                <a:lnTo>
                  <a:pt x="0" y="392807"/>
                </a:lnTo>
                <a:close/>
              </a:path>
            </a:pathLst>
          </a:custGeom>
          <a:solidFill>
            <a:schemeClr val="bg2"/>
          </a:solidFill>
        </p:spPr>
        <p:txBody>
          <a:bodyPr wrap="square" lIns="274320" tIns="228600" rIns="274320" bIns="228600" anchor="b">
            <a:noAutofit/>
          </a:bodyPr>
          <a:lstStyle>
            <a:lvl1pPr marL="0" indent="0">
              <a:lnSpc>
                <a:spcPct val="10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sem.</a:t>
            </a:r>
          </a:p>
        </p:txBody>
      </p:sp>
      <p:sp>
        <p:nvSpPr>
          <p:cNvPr id="79" name="Picture Placeholder 62">
            <a:extLst>
              <a:ext uri="{FF2B5EF4-FFF2-40B4-BE49-F238E27FC236}">
                <a16:creationId xmlns:a16="http://schemas.microsoft.com/office/drawing/2014/main" id="{FACAA3F0-E6FF-E9BB-47FF-710F966FEA87}"/>
              </a:ext>
            </a:extLst>
          </p:cNvPr>
          <p:cNvSpPr>
            <a:spLocks noGrp="1"/>
          </p:cNvSpPr>
          <p:nvPr>
            <p:ph type="pic" sz="quarter" idx="66"/>
          </p:nvPr>
        </p:nvSpPr>
        <p:spPr>
          <a:xfrm>
            <a:off x="727494" y="2857500"/>
            <a:ext cx="2457450" cy="2628900"/>
          </a:xfrm>
        </p:spPr>
        <p:txBody>
          <a:bodyPr/>
          <a:lstStyle/>
          <a:p>
            <a:endParaRPr lang="en-US"/>
          </a:p>
        </p:txBody>
      </p:sp>
    </p:spTree>
    <p:extLst>
      <p:ext uri="{BB962C8B-B14F-4D97-AF65-F5344CB8AC3E}">
        <p14:creationId xmlns:p14="http://schemas.microsoft.com/office/powerpoint/2010/main" val="284358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04">
          <p15:clr>
            <a:srgbClr val="FBAE40"/>
          </p15:clr>
        </p15:guide>
        <p15:guide id="2" pos="2148">
          <p15:clr>
            <a:srgbClr val="FBAE40"/>
          </p15:clr>
        </p15:guide>
        <p15:guide id="3" pos="3696">
          <p15:clr>
            <a:srgbClr val="FBAE40"/>
          </p15:clr>
        </p15:guide>
        <p15:guide id="4" pos="3840">
          <p15:clr>
            <a:srgbClr val="FBAE40"/>
          </p15:clr>
        </p15:guide>
        <p15:guide id="8" orient="horz" pos="468">
          <p15:clr>
            <a:srgbClr val="9FCC3B"/>
          </p15:clr>
        </p15:guide>
        <p15:guide id="9" orient="horz" pos="1080">
          <p15:clr>
            <a:srgbClr val="9FCC3B"/>
          </p15:clr>
        </p15:guide>
        <p15:guide id="10" pos="7080">
          <p15:clr>
            <a:srgbClr val="FBAE40"/>
          </p15:clr>
        </p15:guide>
        <p15:guide id="11" orient="horz" pos="3888">
          <p15:clr>
            <a:srgbClr val="FBAE40"/>
          </p15:clr>
        </p15:guide>
        <p15:guide id="14" orient="horz" pos="3456">
          <p15:clr>
            <a:srgbClr val="FBAE40"/>
          </p15:clr>
        </p15:guide>
        <p15:guide id="17" orient="horz" pos="1656">
          <p15:clr>
            <a:srgbClr val="9FCC3B"/>
          </p15:clr>
        </p15:guide>
        <p15:guide id="23" pos="5388">
          <p15:clr>
            <a:srgbClr val="FBAE40"/>
          </p15:clr>
        </p15:guide>
        <p15:guide id="24" pos="5532">
          <p15:clr>
            <a:srgbClr val="FBAE40"/>
          </p15:clr>
        </p15:guide>
        <p15:guide id="25" orient="horz" pos="1944">
          <p15:clr>
            <a:srgbClr val="5ACBF0"/>
          </p15:clr>
        </p15:guide>
        <p15:guide id="26" orient="horz" pos="1800">
          <p15:clr>
            <a:srgbClr val="FBAE40"/>
          </p15:clr>
        </p15:guide>
        <p15:guide id="27" orient="horz" pos="1311">
          <p15:clr>
            <a:srgbClr val="FBAE40"/>
          </p15:clr>
        </p15:guide>
        <p15:guide id="28" orient="horz" pos="3312">
          <p15:clr>
            <a:srgbClr val="5ACBF0"/>
          </p15:clr>
        </p15:guide>
        <p15:guide id="29" orient="horz" pos="3564">
          <p15:clr>
            <a:srgbClr val="5ACBF0"/>
          </p15:clr>
        </p15:guide>
        <p15:guide id="30" orient="horz" pos="3744">
          <p15:clr>
            <a:srgbClr val="5ACBF0"/>
          </p15:clr>
        </p15:guide>
        <p15:guide id="31" pos="636">
          <p15:clr>
            <a:srgbClr val="5ACBF0"/>
          </p15:clr>
        </p15:guide>
        <p15:guide id="32" pos="1824">
          <p15:clr>
            <a:srgbClr val="5ACBF0"/>
          </p15:clr>
        </p15:guide>
        <p15:guide id="33" pos="2328">
          <p15:clr>
            <a:srgbClr val="5ACBF0"/>
          </p15:clr>
        </p15:guide>
        <p15:guide id="34" pos="3516">
          <p15:clr>
            <a:srgbClr val="5ACBF0"/>
          </p15:clr>
        </p15:guide>
        <p15:guide id="35" pos="4020">
          <p15:clr>
            <a:srgbClr val="5ACBF0"/>
          </p15:clr>
        </p15:guide>
        <p15:guide id="36" pos="5208">
          <p15:clr>
            <a:srgbClr val="5ACBF0"/>
          </p15:clr>
        </p15:guide>
        <p15:guide id="37" pos="5712">
          <p15:clr>
            <a:srgbClr val="5ACBF0"/>
          </p15:clr>
        </p15:guide>
        <p15:guide id="38" pos="69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1839" y="1018911"/>
            <a:ext cx="3192461" cy="775597"/>
          </a:xfrm>
        </p:spPr>
        <p:txBody>
          <a:bodyPr wrap="square" anchor="b">
            <a:spAutoFit/>
          </a:bodyPr>
          <a:lstStyle>
            <a:lvl1pPr>
              <a:defRPr sz="2800"/>
            </a:lvl1pPr>
          </a:lstStyle>
          <a:p>
            <a:r>
              <a:rPr lang="en-US"/>
              <a:t>Click to edit Master title style</a:t>
            </a:r>
          </a:p>
        </p:txBody>
      </p:sp>
      <p:sp>
        <p:nvSpPr>
          <p:cNvPr id="3" name="Content Placeholder 2"/>
          <p:cNvSpPr>
            <a:spLocks noGrp="1"/>
          </p:cNvSpPr>
          <p:nvPr>
            <p:ph idx="1"/>
          </p:nvPr>
        </p:nvSpPr>
        <p:spPr>
          <a:xfrm>
            <a:off x="4838701" y="1085850"/>
            <a:ext cx="6400797" cy="5073993"/>
          </a:xfrm>
        </p:spPr>
        <p:txBody>
          <a:bodyPr>
            <a:normAutofit/>
          </a:bodyPr>
          <a:lstStyle>
            <a:lvl1pPr>
              <a:defRPr sz="2000"/>
            </a:lvl1pPr>
            <a:lvl2pPr>
              <a:lnSpc>
                <a:spcPct val="100000"/>
              </a:lnSpc>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31839" y="2000250"/>
            <a:ext cx="3192461" cy="4171950"/>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Text Placeholder 14">
            <a:extLst>
              <a:ext uri="{FF2B5EF4-FFF2-40B4-BE49-F238E27FC236}">
                <a16:creationId xmlns:a16="http://schemas.microsoft.com/office/drawing/2014/main" id="{76893D5C-FC7B-B26F-C218-1FCB0C1C2C34}"/>
              </a:ext>
            </a:extLst>
          </p:cNvPr>
          <p:cNvSpPr>
            <a:spLocks noGrp="1"/>
          </p:cNvSpPr>
          <p:nvPr>
            <p:ph type="body" sz="quarter" idx="13" hasCustomPrompt="1"/>
          </p:nvPr>
        </p:nvSpPr>
        <p:spPr>
          <a:xfrm>
            <a:off x="723900" y="523101"/>
            <a:ext cx="10515600"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25" name="Footer Placeholder 24">
            <a:extLst>
              <a:ext uri="{FF2B5EF4-FFF2-40B4-BE49-F238E27FC236}">
                <a16:creationId xmlns:a16="http://schemas.microsoft.com/office/drawing/2014/main" id="{74FA32EB-85DD-B866-E29D-8E50398E2616}"/>
              </a:ext>
            </a:extLst>
          </p:cNvPr>
          <p:cNvSpPr>
            <a:spLocks noGrp="1"/>
          </p:cNvSpPr>
          <p:nvPr>
            <p:ph type="ftr" sz="quarter" idx="15"/>
          </p:nvPr>
        </p:nvSpPr>
        <p:spPr/>
        <p:txBody>
          <a:bodyPr/>
          <a:lstStyle/>
          <a:p>
            <a:r>
              <a:rPr lang="en-US"/>
              <a:t>Creating a scalable conversational UX</a:t>
            </a:r>
          </a:p>
        </p:txBody>
      </p:sp>
      <p:cxnSp>
        <p:nvCxnSpPr>
          <p:cNvPr id="27" name="Straight Connector 26">
            <a:extLst>
              <a:ext uri="{FF2B5EF4-FFF2-40B4-BE49-F238E27FC236}">
                <a16:creationId xmlns:a16="http://schemas.microsoft.com/office/drawing/2014/main" id="{01DEA435-BB27-C1B2-638E-237AEFB94840}"/>
              </a:ext>
            </a:extLst>
          </p:cNvPr>
          <p:cNvCxnSpPr>
            <a:cxnSpLocks/>
          </p:cNvCxnSpPr>
          <p:nvPr userDrawn="1"/>
        </p:nvCxnSpPr>
        <p:spPr>
          <a:xfrm>
            <a:off x="4381500" y="1085850"/>
            <a:ext cx="0" cy="5086350"/>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81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048">
          <p15:clr>
            <a:srgbClr val="5ACBF0"/>
          </p15:clr>
        </p15:guide>
        <p15:guide id="2" pos="2472">
          <p15:clr>
            <a:srgbClr val="5ACBF0"/>
          </p15:clr>
        </p15:guide>
        <p15:guide id="3" orient="horz" pos="1080">
          <p15:clr>
            <a:srgbClr val="9FCC3B"/>
          </p15:clr>
        </p15:guide>
        <p15:guide id="4" orient="horz" pos="468">
          <p15:clr>
            <a:srgbClr val="9FCC3B"/>
          </p15:clr>
        </p15:guide>
        <p15:guide id="5" orient="horz" pos="684">
          <p15:clr>
            <a:srgbClr val="5ACBF0"/>
          </p15:clr>
        </p15:guide>
        <p15:guide id="6" orient="horz" pos="3888">
          <p15:clr>
            <a:srgbClr val="5ACBF0"/>
          </p15:clr>
        </p15:guide>
        <p15:guide id="7" pos="7080">
          <p15:clr>
            <a:srgbClr val="5ACBF0"/>
          </p15:clr>
        </p15:guide>
        <p15:guide id="8" orient="horz" pos="1260">
          <p15:clr>
            <a:srgbClr val="5ACBF0"/>
          </p15:clr>
        </p15:guide>
        <p15:guide id="9" orient="horz" pos="2160">
          <p15:clr>
            <a:srgbClr val="FBAE40"/>
          </p15:clr>
        </p15:guide>
        <p15:guide id="10" pos="27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4381500" y="1085850"/>
            <a:ext cx="6858000" cy="50863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8" name="Title 1">
            <a:extLst>
              <a:ext uri="{FF2B5EF4-FFF2-40B4-BE49-F238E27FC236}">
                <a16:creationId xmlns:a16="http://schemas.microsoft.com/office/drawing/2014/main" id="{6810C5D6-BE0E-81CA-D041-F375BC16290F}"/>
              </a:ext>
            </a:extLst>
          </p:cNvPr>
          <p:cNvSpPr>
            <a:spLocks noGrp="1"/>
          </p:cNvSpPr>
          <p:nvPr>
            <p:ph type="title"/>
          </p:nvPr>
        </p:nvSpPr>
        <p:spPr>
          <a:xfrm>
            <a:off x="731839" y="1018911"/>
            <a:ext cx="3192461" cy="775597"/>
          </a:xfrm>
        </p:spPr>
        <p:txBody>
          <a:bodyPr anchor="b">
            <a:spAutoFit/>
          </a:bodyPr>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2C686E56-D7FD-ADB2-F8E0-67414A061562}"/>
              </a:ext>
            </a:extLst>
          </p:cNvPr>
          <p:cNvSpPr>
            <a:spLocks noGrp="1"/>
          </p:cNvSpPr>
          <p:nvPr>
            <p:ph type="body" sz="half" idx="2"/>
          </p:nvPr>
        </p:nvSpPr>
        <p:spPr>
          <a:xfrm>
            <a:off x="731839" y="2003674"/>
            <a:ext cx="3192461" cy="4168526"/>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Text Placeholder 14">
            <a:extLst>
              <a:ext uri="{FF2B5EF4-FFF2-40B4-BE49-F238E27FC236}">
                <a16:creationId xmlns:a16="http://schemas.microsoft.com/office/drawing/2014/main" id="{AD78403F-9C73-9352-18B8-6B5744A60562}"/>
              </a:ext>
            </a:extLst>
          </p:cNvPr>
          <p:cNvSpPr>
            <a:spLocks noGrp="1"/>
          </p:cNvSpPr>
          <p:nvPr>
            <p:ph type="body" sz="quarter" idx="13" hasCustomPrompt="1"/>
          </p:nvPr>
        </p:nvSpPr>
        <p:spPr>
          <a:xfrm>
            <a:off x="723900" y="523101"/>
            <a:ext cx="10515598" cy="276999"/>
          </a:xfrm>
        </p:spPr>
        <p:txBody>
          <a:bodyPr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22" name="Footer Placeholder 21">
            <a:extLst>
              <a:ext uri="{FF2B5EF4-FFF2-40B4-BE49-F238E27FC236}">
                <a16:creationId xmlns:a16="http://schemas.microsoft.com/office/drawing/2014/main" id="{1F7B70CE-844B-A67E-8FB6-17C0E871D432}"/>
              </a:ext>
            </a:extLst>
          </p:cNvPr>
          <p:cNvSpPr>
            <a:spLocks noGrp="1"/>
          </p:cNvSpPr>
          <p:nvPr>
            <p:ph type="ftr" sz="quarter" idx="15"/>
          </p:nvPr>
        </p:nvSpPr>
        <p:spPr/>
        <p:txBody>
          <a:bodyPr/>
          <a:lstStyle/>
          <a:p>
            <a:r>
              <a:rPr lang="en-US"/>
              <a:t>Creating a scalable conversational UX</a:t>
            </a:r>
          </a:p>
        </p:txBody>
      </p:sp>
    </p:spTree>
    <p:extLst>
      <p:ext uri="{BB962C8B-B14F-4D97-AF65-F5344CB8AC3E}">
        <p14:creationId xmlns:p14="http://schemas.microsoft.com/office/powerpoint/2010/main" val="329513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472">
          <p15:clr>
            <a:srgbClr val="5ACBF0"/>
          </p15:clr>
        </p15:guide>
        <p15:guide id="3" orient="horz" pos="468">
          <p15:clr>
            <a:srgbClr val="9FCC3B"/>
          </p15:clr>
        </p15:guide>
        <p15:guide id="4" orient="horz" pos="1080">
          <p15:clr>
            <a:srgbClr val="9FCC3B"/>
          </p15:clr>
        </p15:guide>
        <p15:guide id="5" orient="horz" pos="1260">
          <p15:clr>
            <a:srgbClr val="5ACBF0"/>
          </p15:clr>
        </p15:guide>
        <p15:guide id="6" orient="horz" pos="3888">
          <p15:clr>
            <a:srgbClr val="5ACBF0"/>
          </p15:clr>
        </p15:guide>
        <p15:guide id="7" pos="7080">
          <p15:clr>
            <a:srgbClr val="5ACBF0"/>
          </p15:clr>
        </p15:guide>
        <p15:guide id="8" orient="horz" pos="68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inding with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0" name="Content Placeholder 3">
            <a:extLst>
              <a:ext uri="{FF2B5EF4-FFF2-40B4-BE49-F238E27FC236}">
                <a16:creationId xmlns:a16="http://schemas.microsoft.com/office/drawing/2014/main" id="{2E499ABE-434C-C083-DDBE-98CC0F6592A2}"/>
              </a:ext>
            </a:extLst>
          </p:cNvPr>
          <p:cNvSpPr>
            <a:spLocks noGrp="1"/>
          </p:cNvSpPr>
          <p:nvPr>
            <p:ph sz="half" idx="2"/>
          </p:nvPr>
        </p:nvSpPr>
        <p:spPr>
          <a:xfrm>
            <a:off x="4381500" y="2015288"/>
            <a:ext cx="6858000" cy="4156912"/>
          </a:xfrm>
        </p:spPr>
        <p:txBody>
          <a:bodyPr>
            <a:normAutofit/>
          </a:bodyPr>
          <a:lstStyle>
            <a:lvl1pPr algn="l">
              <a:lnSpc>
                <a:spcPct val="90000"/>
              </a:lnSpc>
              <a:defRPr sz="2000"/>
            </a:lvl1pPr>
            <a:lvl2pPr algn="l">
              <a:lnSpc>
                <a:spcPct val="90000"/>
              </a:lnSpc>
              <a:defRPr sz="1800"/>
            </a:lvl2pPr>
            <a:lvl3pPr algn="l">
              <a:lnSpc>
                <a:spcPct val="90000"/>
              </a:lnSpc>
              <a:defRPr sz="1600"/>
            </a:lvl3pPr>
            <a:lvl4pPr algn="l">
              <a:lnSpc>
                <a:spcPct val="90000"/>
              </a:lnSpc>
              <a:defRPr sz="1400"/>
            </a:lvl4pPr>
            <a:lvl5pPr algn="l">
              <a:lnSpc>
                <a:spcPct val="9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2" name="Text Placeholder 14">
            <a:extLst>
              <a:ext uri="{FF2B5EF4-FFF2-40B4-BE49-F238E27FC236}">
                <a16:creationId xmlns:a16="http://schemas.microsoft.com/office/drawing/2014/main" id="{E5399AA5-E3F2-CA8C-9D65-50078D801F4A}"/>
              </a:ext>
            </a:extLst>
          </p:cNvPr>
          <p:cNvSpPr>
            <a:spLocks noGrp="1"/>
          </p:cNvSpPr>
          <p:nvPr>
            <p:ph type="body" sz="quarter" idx="17" hasCustomPrompt="1"/>
          </p:nvPr>
        </p:nvSpPr>
        <p:spPr>
          <a:xfrm>
            <a:off x="43815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66013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inding with 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2" name="Content Placeholder 2">
            <a:extLst>
              <a:ext uri="{FF2B5EF4-FFF2-40B4-BE49-F238E27FC236}">
                <a16:creationId xmlns:a16="http://schemas.microsoft.com/office/drawing/2014/main" id="{E109A60F-7B93-5741-913E-0B35A3BADCB7}"/>
              </a:ext>
            </a:extLst>
          </p:cNvPr>
          <p:cNvSpPr>
            <a:spLocks noGrp="1"/>
          </p:cNvSpPr>
          <p:nvPr>
            <p:ph sz="half" idx="1"/>
          </p:nvPr>
        </p:nvSpPr>
        <p:spPr>
          <a:xfrm>
            <a:off x="4378485" y="2000250"/>
            <a:ext cx="3260565"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3">
            <a:extLst>
              <a:ext uri="{FF2B5EF4-FFF2-40B4-BE49-F238E27FC236}">
                <a16:creationId xmlns:a16="http://schemas.microsoft.com/office/drawing/2014/main" id="{556B0688-427C-2240-F3D8-AE3DF18FABB2}"/>
              </a:ext>
            </a:extLst>
          </p:cNvPr>
          <p:cNvSpPr>
            <a:spLocks noGrp="1"/>
          </p:cNvSpPr>
          <p:nvPr>
            <p:ph sz="half" idx="2"/>
          </p:nvPr>
        </p:nvSpPr>
        <p:spPr>
          <a:xfrm>
            <a:off x="7981951" y="2000250"/>
            <a:ext cx="3257550"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14">
            <a:extLst>
              <a:ext uri="{FF2B5EF4-FFF2-40B4-BE49-F238E27FC236}">
                <a16:creationId xmlns:a16="http://schemas.microsoft.com/office/drawing/2014/main" id="{46B26563-4C9A-F5EC-A867-B2A6790BF795}"/>
              </a:ext>
            </a:extLst>
          </p:cNvPr>
          <p:cNvSpPr>
            <a:spLocks noGrp="1"/>
          </p:cNvSpPr>
          <p:nvPr>
            <p:ph type="body" sz="quarter" idx="17" hasCustomPrompt="1"/>
          </p:nvPr>
        </p:nvSpPr>
        <p:spPr>
          <a:xfrm>
            <a:off x="43815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46120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guide id="9" pos="4812">
          <p15:clr>
            <a:srgbClr val="5ACBF0"/>
          </p15:clr>
        </p15:guide>
        <p15:guide id="10" pos="502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inding with Comparis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4" name="Text Placeholder 2">
            <a:extLst>
              <a:ext uri="{FF2B5EF4-FFF2-40B4-BE49-F238E27FC236}">
                <a16:creationId xmlns:a16="http://schemas.microsoft.com/office/drawing/2014/main" id="{5686D7E8-691F-D565-3697-A402F4125DC4}"/>
              </a:ext>
            </a:extLst>
          </p:cNvPr>
          <p:cNvSpPr>
            <a:spLocks noGrp="1"/>
          </p:cNvSpPr>
          <p:nvPr>
            <p:ph type="body" idx="1"/>
          </p:nvPr>
        </p:nvSpPr>
        <p:spPr>
          <a:xfrm>
            <a:off x="4389439" y="2263972"/>
            <a:ext cx="3252408"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7" name="Content Placeholder 3">
            <a:extLst>
              <a:ext uri="{FF2B5EF4-FFF2-40B4-BE49-F238E27FC236}">
                <a16:creationId xmlns:a16="http://schemas.microsoft.com/office/drawing/2014/main" id="{1B9D03D2-357B-CD0E-65C4-7313342CA8A4}"/>
              </a:ext>
            </a:extLst>
          </p:cNvPr>
          <p:cNvSpPr>
            <a:spLocks noGrp="1"/>
          </p:cNvSpPr>
          <p:nvPr>
            <p:ph sz="half" idx="2"/>
          </p:nvPr>
        </p:nvSpPr>
        <p:spPr>
          <a:xfrm>
            <a:off x="4381501" y="2628900"/>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9543707D-F2D3-CC26-FF7B-70B385ED9872}"/>
              </a:ext>
            </a:extLst>
          </p:cNvPr>
          <p:cNvSpPr>
            <a:spLocks noGrp="1"/>
          </p:cNvSpPr>
          <p:nvPr>
            <p:ph type="body" sz="quarter" idx="3"/>
          </p:nvPr>
        </p:nvSpPr>
        <p:spPr>
          <a:xfrm>
            <a:off x="7981950" y="2263972"/>
            <a:ext cx="3257550"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10" name="Content Placeholder 5">
            <a:extLst>
              <a:ext uri="{FF2B5EF4-FFF2-40B4-BE49-F238E27FC236}">
                <a16:creationId xmlns:a16="http://schemas.microsoft.com/office/drawing/2014/main" id="{54E48CD0-F4DA-B27A-9949-5BE1E8FBA773}"/>
              </a:ext>
            </a:extLst>
          </p:cNvPr>
          <p:cNvSpPr>
            <a:spLocks noGrp="1"/>
          </p:cNvSpPr>
          <p:nvPr>
            <p:ph sz="quarter" idx="4"/>
          </p:nvPr>
        </p:nvSpPr>
        <p:spPr>
          <a:xfrm>
            <a:off x="7981950" y="2628900"/>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14">
            <a:extLst>
              <a:ext uri="{FF2B5EF4-FFF2-40B4-BE49-F238E27FC236}">
                <a16:creationId xmlns:a16="http://schemas.microsoft.com/office/drawing/2014/main" id="{48D1CFCE-D279-4337-2ADD-2117950037DB}"/>
              </a:ext>
            </a:extLst>
          </p:cNvPr>
          <p:cNvSpPr>
            <a:spLocks noGrp="1"/>
          </p:cNvSpPr>
          <p:nvPr>
            <p:ph type="body" sz="quarter" idx="17" hasCustomPrompt="1"/>
          </p:nvPr>
        </p:nvSpPr>
        <p:spPr>
          <a:xfrm>
            <a:off x="43815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22624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guide id="9" pos="4812">
          <p15:clr>
            <a:srgbClr val="5ACBF0"/>
          </p15:clr>
        </p15:guide>
        <p15:guide id="10" pos="5028">
          <p15:clr>
            <a:srgbClr val="5ACBF0"/>
          </p15:clr>
        </p15:guide>
        <p15:guide id="11" orient="horz" pos="1584">
          <p15:clr>
            <a:srgbClr val="9FCC3B"/>
          </p15:clr>
        </p15:guide>
        <p15:guide id="12" orient="horz" pos="162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inding with Two Card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9" name="Text Placeholder 18">
            <a:extLst>
              <a:ext uri="{FF2B5EF4-FFF2-40B4-BE49-F238E27FC236}">
                <a16:creationId xmlns:a16="http://schemas.microsoft.com/office/drawing/2014/main" id="{A93A4AEF-4207-1E99-39DF-868FBE10B702}"/>
              </a:ext>
            </a:extLst>
          </p:cNvPr>
          <p:cNvSpPr>
            <a:spLocks noGrp="1"/>
          </p:cNvSpPr>
          <p:nvPr>
            <p:ph type="body" sz="quarter" idx="59"/>
          </p:nvPr>
        </p:nvSpPr>
        <p:spPr>
          <a:xfrm>
            <a:off x="7928084" y="1988820"/>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20" name="Text Placeholder 19">
            <a:extLst>
              <a:ext uri="{FF2B5EF4-FFF2-40B4-BE49-F238E27FC236}">
                <a16:creationId xmlns:a16="http://schemas.microsoft.com/office/drawing/2014/main" id="{D390264C-BF27-8468-128F-93EAC4B25FB9}"/>
              </a:ext>
            </a:extLst>
          </p:cNvPr>
          <p:cNvSpPr>
            <a:spLocks noGrp="1"/>
          </p:cNvSpPr>
          <p:nvPr>
            <p:ph type="body" sz="quarter" idx="51" hasCustomPrompt="1"/>
          </p:nvPr>
        </p:nvSpPr>
        <p:spPr>
          <a:xfrm>
            <a:off x="7928084" y="1988820"/>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BD2F76"/>
              </a:gs>
              <a:gs pos="100000">
                <a:srgbClr val="B22C6E"/>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21" name="Picture Placeholder 144">
            <a:extLst>
              <a:ext uri="{FF2B5EF4-FFF2-40B4-BE49-F238E27FC236}">
                <a16:creationId xmlns:a16="http://schemas.microsoft.com/office/drawing/2014/main" id="{9A99AB34-5AEB-4443-D991-4A7A93651E38}"/>
              </a:ext>
            </a:extLst>
          </p:cNvPr>
          <p:cNvSpPr>
            <a:spLocks noGrp="1"/>
          </p:cNvSpPr>
          <p:nvPr>
            <p:ph type="pic" sz="quarter" idx="60"/>
          </p:nvPr>
        </p:nvSpPr>
        <p:spPr>
          <a:xfrm>
            <a:off x="7928084" y="2819116"/>
            <a:ext cx="3314700" cy="2610134"/>
          </a:xfrm>
        </p:spPr>
        <p:txBody>
          <a:bodyPr/>
          <a:lstStyle/>
          <a:p>
            <a:endParaRPr lang="en-US"/>
          </a:p>
        </p:txBody>
      </p:sp>
      <p:sp>
        <p:nvSpPr>
          <p:cNvPr id="22" name="Text Placeholder 21">
            <a:extLst>
              <a:ext uri="{FF2B5EF4-FFF2-40B4-BE49-F238E27FC236}">
                <a16:creationId xmlns:a16="http://schemas.microsoft.com/office/drawing/2014/main" id="{9EBB15A9-F51F-77F5-58E6-14BBE4E63B4D}"/>
              </a:ext>
            </a:extLst>
          </p:cNvPr>
          <p:cNvSpPr>
            <a:spLocks noGrp="1"/>
          </p:cNvSpPr>
          <p:nvPr>
            <p:ph type="body" sz="quarter" idx="61"/>
          </p:nvPr>
        </p:nvSpPr>
        <p:spPr>
          <a:xfrm>
            <a:off x="4381500" y="1988820"/>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23" name="Text Placeholder 22">
            <a:extLst>
              <a:ext uri="{FF2B5EF4-FFF2-40B4-BE49-F238E27FC236}">
                <a16:creationId xmlns:a16="http://schemas.microsoft.com/office/drawing/2014/main" id="{22AF828B-6E87-6053-A05B-4BF8B4D2B50A}"/>
              </a:ext>
            </a:extLst>
          </p:cNvPr>
          <p:cNvSpPr>
            <a:spLocks noGrp="1"/>
          </p:cNvSpPr>
          <p:nvPr>
            <p:ph type="body" sz="quarter" idx="62" hasCustomPrompt="1"/>
          </p:nvPr>
        </p:nvSpPr>
        <p:spPr>
          <a:xfrm>
            <a:off x="4381500" y="1988820"/>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100000">
                <a:srgbClr val="BD2F76"/>
              </a:gs>
              <a:gs pos="0">
                <a:srgbClr val="C8317D"/>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24" name="Picture Placeholder 144">
            <a:extLst>
              <a:ext uri="{FF2B5EF4-FFF2-40B4-BE49-F238E27FC236}">
                <a16:creationId xmlns:a16="http://schemas.microsoft.com/office/drawing/2014/main" id="{431E48B4-5A42-3540-CD38-7A4ED81C91ED}"/>
              </a:ext>
            </a:extLst>
          </p:cNvPr>
          <p:cNvSpPr>
            <a:spLocks noGrp="1"/>
          </p:cNvSpPr>
          <p:nvPr>
            <p:ph type="pic" sz="quarter" idx="63"/>
          </p:nvPr>
        </p:nvSpPr>
        <p:spPr>
          <a:xfrm>
            <a:off x="4381500" y="2819116"/>
            <a:ext cx="3314700" cy="2610134"/>
          </a:xfrm>
        </p:spPr>
        <p:txBody>
          <a:bodyPr/>
          <a:lstStyle/>
          <a:p>
            <a:endParaRPr lang="en-US"/>
          </a:p>
        </p:txBody>
      </p:sp>
      <p:sp>
        <p:nvSpPr>
          <p:cNvPr id="25" name="Text Placeholder 24">
            <a:extLst>
              <a:ext uri="{FF2B5EF4-FFF2-40B4-BE49-F238E27FC236}">
                <a16:creationId xmlns:a16="http://schemas.microsoft.com/office/drawing/2014/main" id="{79D36527-9FDD-20B2-2395-47127F623D3B}"/>
              </a:ext>
            </a:extLst>
          </p:cNvPr>
          <p:cNvSpPr>
            <a:spLocks noGrp="1"/>
          </p:cNvSpPr>
          <p:nvPr>
            <p:ph type="body" sz="quarter" idx="64" hasCustomPrompt="1"/>
          </p:nvPr>
        </p:nvSpPr>
        <p:spPr>
          <a:xfrm>
            <a:off x="7924800" y="5429250"/>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26" name="Text Placeholder 25">
            <a:extLst>
              <a:ext uri="{FF2B5EF4-FFF2-40B4-BE49-F238E27FC236}">
                <a16:creationId xmlns:a16="http://schemas.microsoft.com/office/drawing/2014/main" id="{5B447594-FA2A-01C5-C2A2-6BA9FD64F412}"/>
              </a:ext>
            </a:extLst>
          </p:cNvPr>
          <p:cNvSpPr>
            <a:spLocks noGrp="1"/>
          </p:cNvSpPr>
          <p:nvPr>
            <p:ph type="body" sz="quarter" idx="65" hasCustomPrompt="1"/>
          </p:nvPr>
        </p:nvSpPr>
        <p:spPr>
          <a:xfrm>
            <a:off x="4381500" y="5429250"/>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3" name="Text Placeholder 14">
            <a:extLst>
              <a:ext uri="{FF2B5EF4-FFF2-40B4-BE49-F238E27FC236}">
                <a16:creationId xmlns:a16="http://schemas.microsoft.com/office/drawing/2014/main" id="{A6D68077-FA8F-CCB3-7824-148317431044}"/>
              </a:ext>
            </a:extLst>
          </p:cNvPr>
          <p:cNvSpPr>
            <a:spLocks noGrp="1"/>
          </p:cNvSpPr>
          <p:nvPr>
            <p:ph type="body" sz="quarter" idx="17" hasCustomPrompt="1"/>
          </p:nvPr>
        </p:nvSpPr>
        <p:spPr>
          <a:xfrm>
            <a:off x="43815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96805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guide id="9" pos="4848">
          <p15:clr>
            <a:srgbClr val="5ACBF0"/>
          </p15:clr>
        </p15:guide>
        <p15:guide id="10" pos="499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inding with Three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Text Placeholder 15">
            <a:extLst>
              <a:ext uri="{FF2B5EF4-FFF2-40B4-BE49-F238E27FC236}">
                <a16:creationId xmlns:a16="http://schemas.microsoft.com/office/drawing/2014/main" id="{5689C9A9-B54D-B707-B621-F93A1E142ECB}"/>
              </a:ext>
            </a:extLst>
          </p:cNvPr>
          <p:cNvSpPr>
            <a:spLocks noGrp="1"/>
          </p:cNvSpPr>
          <p:nvPr>
            <p:ph type="body" sz="quarter" idx="14" hasCustomPrompt="1"/>
          </p:nvPr>
        </p:nvSpPr>
        <p:spPr>
          <a:xfrm>
            <a:off x="43815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17" name="Text Placeholder 15">
            <a:extLst>
              <a:ext uri="{FF2B5EF4-FFF2-40B4-BE49-F238E27FC236}">
                <a16:creationId xmlns:a16="http://schemas.microsoft.com/office/drawing/2014/main" id="{F11C9724-CE40-A9A9-DDC1-B9354BB340F2}"/>
              </a:ext>
            </a:extLst>
          </p:cNvPr>
          <p:cNvSpPr>
            <a:spLocks noGrp="1"/>
          </p:cNvSpPr>
          <p:nvPr>
            <p:ph type="body" sz="quarter" idx="15" hasCustomPrompt="1"/>
          </p:nvPr>
        </p:nvSpPr>
        <p:spPr>
          <a:xfrm>
            <a:off x="67818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18" name="Text Placeholder 15">
            <a:extLst>
              <a:ext uri="{FF2B5EF4-FFF2-40B4-BE49-F238E27FC236}">
                <a16:creationId xmlns:a16="http://schemas.microsoft.com/office/drawing/2014/main" id="{174DAEAE-DEC0-59DC-7B54-E6454A12EAB7}"/>
              </a:ext>
            </a:extLst>
          </p:cNvPr>
          <p:cNvSpPr>
            <a:spLocks noGrp="1"/>
          </p:cNvSpPr>
          <p:nvPr>
            <p:ph type="body" sz="quarter" idx="16" hasCustomPrompt="1"/>
          </p:nvPr>
        </p:nvSpPr>
        <p:spPr>
          <a:xfrm>
            <a:off x="9181884" y="3371850"/>
            <a:ext cx="2057616"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0" name="Content Placeholder 19">
            <a:extLst>
              <a:ext uri="{FF2B5EF4-FFF2-40B4-BE49-F238E27FC236}">
                <a16:creationId xmlns:a16="http://schemas.microsoft.com/office/drawing/2014/main" id="{2F8733F3-3861-38C3-F3DB-654F23090A97}"/>
              </a:ext>
            </a:extLst>
          </p:cNvPr>
          <p:cNvSpPr>
            <a:spLocks noGrp="1"/>
          </p:cNvSpPr>
          <p:nvPr>
            <p:ph sz="quarter" idx="17" hasCustomPrompt="1"/>
          </p:nvPr>
        </p:nvSpPr>
        <p:spPr>
          <a:xfrm>
            <a:off x="4381500"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1" name="Content Placeholder 19">
            <a:extLst>
              <a:ext uri="{FF2B5EF4-FFF2-40B4-BE49-F238E27FC236}">
                <a16:creationId xmlns:a16="http://schemas.microsoft.com/office/drawing/2014/main" id="{6A935ECD-DA35-4C9D-A116-55BF4A1F82B4}"/>
              </a:ext>
            </a:extLst>
          </p:cNvPr>
          <p:cNvSpPr>
            <a:spLocks noGrp="1"/>
          </p:cNvSpPr>
          <p:nvPr>
            <p:ph sz="quarter" idx="18" hasCustomPrompt="1"/>
          </p:nvPr>
        </p:nvSpPr>
        <p:spPr>
          <a:xfrm>
            <a:off x="6782022"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2" name="Content Placeholder 19">
            <a:extLst>
              <a:ext uri="{FF2B5EF4-FFF2-40B4-BE49-F238E27FC236}">
                <a16:creationId xmlns:a16="http://schemas.microsoft.com/office/drawing/2014/main" id="{69CC8E03-9660-F7A1-D4AF-B073903E4AB4}"/>
              </a:ext>
            </a:extLst>
          </p:cNvPr>
          <p:cNvSpPr>
            <a:spLocks noGrp="1"/>
          </p:cNvSpPr>
          <p:nvPr>
            <p:ph sz="quarter" idx="19" hasCustomPrompt="1"/>
          </p:nvPr>
        </p:nvSpPr>
        <p:spPr>
          <a:xfrm>
            <a:off x="9182100" y="4000500"/>
            <a:ext cx="2057178" cy="2171700"/>
          </a:xfrm>
        </p:spPr>
        <p:txBody>
          <a:bodyPr>
            <a:normAutofit/>
          </a:bodyPr>
          <a:lstStyle>
            <a:lvl1pPr marL="0" indent="0">
              <a:lnSpc>
                <a:spcPct val="90000"/>
              </a:lnSpc>
              <a:buNone/>
              <a:defRPr sz="1400"/>
            </a:lvl1pPr>
          </a:lstStyle>
          <a:p>
            <a:pPr lvl="0"/>
            <a:r>
              <a:rPr lang="en-US"/>
              <a:t>Click to edit Master text styles.</a:t>
            </a:r>
          </a:p>
        </p:txBody>
      </p:sp>
      <p:sp>
        <p:nvSpPr>
          <p:cNvPr id="30" name="Text Placeholder 25">
            <a:extLst>
              <a:ext uri="{FF2B5EF4-FFF2-40B4-BE49-F238E27FC236}">
                <a16:creationId xmlns:a16="http://schemas.microsoft.com/office/drawing/2014/main" id="{25DBEED6-B617-8623-396A-79FAD5EB884D}"/>
              </a:ext>
            </a:extLst>
          </p:cNvPr>
          <p:cNvSpPr>
            <a:spLocks noGrp="1"/>
          </p:cNvSpPr>
          <p:nvPr>
            <p:ph type="body" sz="quarter" idx="25"/>
          </p:nvPr>
        </p:nvSpPr>
        <p:spPr>
          <a:xfrm>
            <a:off x="9182100" y="2400300"/>
            <a:ext cx="742950" cy="742950"/>
          </a:xfrm>
          <a:blipFill dpi="0" rotWithShape="1">
            <a:blip r:embed="rId2"/>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31" name="Text Placeholder 25">
            <a:extLst>
              <a:ext uri="{FF2B5EF4-FFF2-40B4-BE49-F238E27FC236}">
                <a16:creationId xmlns:a16="http://schemas.microsoft.com/office/drawing/2014/main" id="{7A03BFB8-7A1D-B1B0-A50C-BFD542470C50}"/>
              </a:ext>
            </a:extLst>
          </p:cNvPr>
          <p:cNvSpPr>
            <a:spLocks noGrp="1"/>
          </p:cNvSpPr>
          <p:nvPr>
            <p:ph type="body" sz="quarter" idx="24"/>
          </p:nvPr>
        </p:nvSpPr>
        <p:spPr>
          <a:xfrm>
            <a:off x="6781800" y="2400300"/>
            <a:ext cx="742950" cy="742950"/>
          </a:xfrm>
          <a:blipFill dpi="0" rotWithShape="1">
            <a:blip r:embed="rId3"/>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32" name="Text Placeholder 25">
            <a:extLst>
              <a:ext uri="{FF2B5EF4-FFF2-40B4-BE49-F238E27FC236}">
                <a16:creationId xmlns:a16="http://schemas.microsoft.com/office/drawing/2014/main" id="{C8C851F1-1DC5-AE26-9DF0-DA60D1864B80}"/>
              </a:ext>
            </a:extLst>
          </p:cNvPr>
          <p:cNvSpPr>
            <a:spLocks noGrp="1"/>
          </p:cNvSpPr>
          <p:nvPr>
            <p:ph type="body" sz="quarter" idx="23"/>
          </p:nvPr>
        </p:nvSpPr>
        <p:spPr>
          <a:xfrm>
            <a:off x="4381500" y="2400300"/>
            <a:ext cx="742950" cy="742950"/>
          </a:xfrm>
          <a:blipFill dpi="0" rotWithShape="1">
            <a:blip r:embed="rId4"/>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41" name="Footer Placeholder 40">
            <a:extLst>
              <a:ext uri="{FF2B5EF4-FFF2-40B4-BE49-F238E27FC236}">
                <a16:creationId xmlns:a16="http://schemas.microsoft.com/office/drawing/2014/main" id="{B3B66419-6459-03AB-A760-B0BCBB03E1BD}"/>
              </a:ext>
            </a:extLst>
          </p:cNvPr>
          <p:cNvSpPr>
            <a:spLocks noGrp="1"/>
          </p:cNvSpPr>
          <p:nvPr>
            <p:ph type="ftr" sz="quarter" idx="27"/>
          </p:nvPr>
        </p:nvSpPr>
        <p:spPr/>
        <p:txBody>
          <a:bodyPr/>
          <a:lstStyle/>
          <a:p>
            <a:r>
              <a:rPr lang="en-US"/>
              <a:t>Creating a scalable conversational UX</a:t>
            </a:r>
          </a:p>
        </p:txBody>
      </p:sp>
      <p:sp>
        <p:nvSpPr>
          <p:cNvPr id="7" name="Text Placeholder 14">
            <a:extLst>
              <a:ext uri="{FF2B5EF4-FFF2-40B4-BE49-F238E27FC236}">
                <a16:creationId xmlns:a16="http://schemas.microsoft.com/office/drawing/2014/main" id="{C358F429-6138-6A1A-CB89-8C621EE5D008}"/>
              </a:ext>
            </a:extLst>
          </p:cNvPr>
          <p:cNvSpPr>
            <a:spLocks noGrp="1"/>
          </p:cNvSpPr>
          <p:nvPr>
            <p:ph type="body" sz="quarter" idx="29" hasCustomPrompt="1"/>
          </p:nvPr>
        </p:nvSpPr>
        <p:spPr>
          <a:xfrm>
            <a:off x="43815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1220433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472">
          <p15:clr>
            <a:srgbClr val="FBAE40"/>
          </p15:clr>
        </p15:guide>
        <p15:guide id="3" pos="2040">
          <p15:clr>
            <a:srgbClr val="5ACBF0"/>
          </p15:clr>
        </p15:guide>
        <p15:guide id="4" pos="4056">
          <p15:clr>
            <a:srgbClr val="5ACBF0"/>
          </p15:clr>
        </p15:guide>
        <p15:guide id="5" pos="5568">
          <p15:clr>
            <a:srgbClr val="5ACBF0"/>
          </p15:clr>
        </p15:guide>
        <p15:guide id="6" pos="5784">
          <p15:clr>
            <a:srgbClr val="5ACBF0"/>
          </p15:clr>
        </p15:guide>
        <p15:guide id="7" pos="4272">
          <p15:clr>
            <a:srgbClr val="5ACBF0"/>
          </p15:clr>
        </p15:guide>
        <p15:guide id="8" orient="horz" pos="3888">
          <p15:clr>
            <a:srgbClr val="5ACBF0"/>
          </p15:clr>
        </p15:guide>
        <p15:guide id="9" orient="horz" pos="1260">
          <p15:clr>
            <a:srgbClr val="5ACBF0"/>
          </p15:clr>
        </p15:guide>
        <p15:guide id="10" orient="horz" pos="2376">
          <p15:clr>
            <a:srgbClr val="9FCC3B"/>
          </p15:clr>
        </p15:guide>
        <p15:guide id="11" orient="horz" pos="1944">
          <p15:clr>
            <a:srgbClr val="9FCC3B"/>
          </p15:clr>
        </p15:guide>
        <p15:guide id="13" orient="horz" pos="1080">
          <p15:clr>
            <a:srgbClr val="9FCC3B"/>
          </p15:clr>
        </p15:guide>
        <p15:guide id="14" orient="horz" pos="2520">
          <p15:clr>
            <a:srgbClr val="5ACBF0"/>
          </p15:clr>
        </p15:guide>
        <p15:guide id="15" pos="708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Section Header with Three Content">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CDAED8B-B028-1487-1510-5947D660C337}"/>
              </a:ext>
            </a:extLst>
          </p:cNvPr>
          <p:cNvSpPr>
            <a:spLocks noGrp="1"/>
          </p:cNvSpPr>
          <p:nvPr>
            <p:ph type="body" sz="quarter" idx="50" hasCustomPrompt="1"/>
          </p:nvPr>
        </p:nvSpPr>
        <p:spPr>
          <a:xfrm>
            <a:off x="906780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 name="Rectangle 1">
            <a:extLst>
              <a:ext uri="{FF2B5EF4-FFF2-40B4-BE49-F238E27FC236}">
                <a16:creationId xmlns:a16="http://schemas.microsoft.com/office/drawing/2014/main" id="{0ACB6FC8-E82D-1634-359A-FA8922874A10}"/>
              </a:ext>
            </a:extLst>
          </p:cNvPr>
          <p:cNvSpPr/>
          <p:nvPr userDrawn="1"/>
        </p:nvSpPr>
        <p:spPr>
          <a:xfrm>
            <a:off x="1" y="0"/>
            <a:ext cx="39243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99B58F4-C0D5-10CF-E9D4-B7B14925EE7D}"/>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A49C1931-9860-B91E-2237-6F200181C939}"/>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Text Placeholder 8">
            <a:extLst>
              <a:ext uri="{FF2B5EF4-FFF2-40B4-BE49-F238E27FC236}">
                <a16:creationId xmlns:a16="http://schemas.microsoft.com/office/drawing/2014/main" id="{C3E13BCB-268A-0BC7-DF78-ADD79B1E1DF2}"/>
              </a:ext>
            </a:extLst>
          </p:cNvPr>
          <p:cNvSpPr>
            <a:spLocks noGrp="1"/>
          </p:cNvSpPr>
          <p:nvPr>
            <p:ph type="body" sz="quarter" idx="12"/>
          </p:nvPr>
        </p:nvSpPr>
        <p:spPr>
          <a:xfrm>
            <a:off x="43815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6" name="Text Placeholder 15">
            <a:extLst>
              <a:ext uri="{FF2B5EF4-FFF2-40B4-BE49-F238E27FC236}">
                <a16:creationId xmlns:a16="http://schemas.microsoft.com/office/drawing/2014/main" id="{F793EBE5-D041-8B80-CAE7-64872620DAD4}"/>
              </a:ext>
            </a:extLst>
          </p:cNvPr>
          <p:cNvSpPr>
            <a:spLocks noGrp="1"/>
          </p:cNvSpPr>
          <p:nvPr>
            <p:ph type="body" sz="quarter" idx="48" hasCustomPrompt="1"/>
          </p:nvPr>
        </p:nvSpPr>
        <p:spPr>
          <a:xfrm>
            <a:off x="906780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B92E73"/>
              </a:gs>
              <a:gs pos="100000">
                <a:srgbClr val="B22C6E"/>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17" name="Text Placeholder 16">
            <a:extLst>
              <a:ext uri="{FF2B5EF4-FFF2-40B4-BE49-F238E27FC236}">
                <a16:creationId xmlns:a16="http://schemas.microsoft.com/office/drawing/2014/main" id="{728B20E3-018B-A4F0-A1AB-AA97ECAFCF5E}"/>
              </a:ext>
            </a:extLst>
          </p:cNvPr>
          <p:cNvSpPr>
            <a:spLocks noGrp="1"/>
          </p:cNvSpPr>
          <p:nvPr>
            <p:ph type="body" sz="quarter" idx="49" hasCustomPrompt="1"/>
          </p:nvPr>
        </p:nvSpPr>
        <p:spPr>
          <a:xfrm>
            <a:off x="906780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1" name="Text Placeholder 20">
            <a:extLst>
              <a:ext uri="{FF2B5EF4-FFF2-40B4-BE49-F238E27FC236}">
                <a16:creationId xmlns:a16="http://schemas.microsoft.com/office/drawing/2014/main" id="{49C838B0-EAE8-487E-14AB-927ADAFFBA55}"/>
              </a:ext>
            </a:extLst>
          </p:cNvPr>
          <p:cNvSpPr>
            <a:spLocks noGrp="1"/>
          </p:cNvSpPr>
          <p:nvPr>
            <p:ph type="body" sz="quarter" idx="51" hasCustomPrompt="1"/>
          </p:nvPr>
        </p:nvSpPr>
        <p:spPr>
          <a:xfrm>
            <a:off x="4381500" y="2005098"/>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2" name="Text Placeholder 21">
            <a:extLst>
              <a:ext uri="{FF2B5EF4-FFF2-40B4-BE49-F238E27FC236}">
                <a16:creationId xmlns:a16="http://schemas.microsoft.com/office/drawing/2014/main" id="{BFA97547-4391-AAB0-CB0E-81ABDE49BB5C}"/>
              </a:ext>
            </a:extLst>
          </p:cNvPr>
          <p:cNvSpPr>
            <a:spLocks noGrp="1"/>
          </p:cNvSpPr>
          <p:nvPr>
            <p:ph type="body" sz="quarter" idx="52" hasCustomPrompt="1"/>
          </p:nvPr>
        </p:nvSpPr>
        <p:spPr>
          <a:xfrm>
            <a:off x="4381500" y="2005098"/>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C8317D"/>
              </a:gs>
              <a:gs pos="100000">
                <a:srgbClr val="C02F78"/>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3" name="Text Placeholder 22">
            <a:extLst>
              <a:ext uri="{FF2B5EF4-FFF2-40B4-BE49-F238E27FC236}">
                <a16:creationId xmlns:a16="http://schemas.microsoft.com/office/drawing/2014/main" id="{4CB6E527-C9D8-CC88-70BA-AC0C055EA7DD}"/>
              </a:ext>
            </a:extLst>
          </p:cNvPr>
          <p:cNvSpPr>
            <a:spLocks noGrp="1"/>
          </p:cNvSpPr>
          <p:nvPr>
            <p:ph type="body" sz="quarter" idx="53" hasCustomPrompt="1"/>
          </p:nvPr>
        </p:nvSpPr>
        <p:spPr>
          <a:xfrm>
            <a:off x="4381500" y="5488912"/>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4" name="Text Placeholder 23">
            <a:extLst>
              <a:ext uri="{FF2B5EF4-FFF2-40B4-BE49-F238E27FC236}">
                <a16:creationId xmlns:a16="http://schemas.microsoft.com/office/drawing/2014/main" id="{66F6A202-CA5E-1F26-59D6-33BA8B67BF46}"/>
              </a:ext>
            </a:extLst>
          </p:cNvPr>
          <p:cNvSpPr>
            <a:spLocks noGrp="1"/>
          </p:cNvSpPr>
          <p:nvPr>
            <p:ph type="body" sz="quarter" idx="54" hasCustomPrompt="1"/>
          </p:nvPr>
        </p:nvSpPr>
        <p:spPr>
          <a:xfrm>
            <a:off x="672465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5" name="Text Placeholder 24">
            <a:extLst>
              <a:ext uri="{FF2B5EF4-FFF2-40B4-BE49-F238E27FC236}">
                <a16:creationId xmlns:a16="http://schemas.microsoft.com/office/drawing/2014/main" id="{E7EF7ABF-C144-0645-96F2-70A7D18D1217}"/>
              </a:ext>
            </a:extLst>
          </p:cNvPr>
          <p:cNvSpPr>
            <a:spLocks noGrp="1"/>
          </p:cNvSpPr>
          <p:nvPr>
            <p:ph type="body" sz="quarter" idx="55" hasCustomPrompt="1"/>
          </p:nvPr>
        </p:nvSpPr>
        <p:spPr>
          <a:xfrm>
            <a:off x="672465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C23079"/>
              </a:gs>
              <a:gs pos="100000">
                <a:srgbClr val="B92E73"/>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6" name="Text Placeholder 25">
            <a:extLst>
              <a:ext uri="{FF2B5EF4-FFF2-40B4-BE49-F238E27FC236}">
                <a16:creationId xmlns:a16="http://schemas.microsoft.com/office/drawing/2014/main" id="{E6B7B717-DA23-83B7-DC27-D88DAC9E0145}"/>
              </a:ext>
            </a:extLst>
          </p:cNvPr>
          <p:cNvSpPr>
            <a:spLocks noGrp="1"/>
          </p:cNvSpPr>
          <p:nvPr>
            <p:ph type="body" sz="quarter" idx="56" hasCustomPrompt="1"/>
          </p:nvPr>
        </p:nvSpPr>
        <p:spPr>
          <a:xfrm>
            <a:off x="672465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43" name="Picture Placeholder 42">
            <a:extLst>
              <a:ext uri="{FF2B5EF4-FFF2-40B4-BE49-F238E27FC236}">
                <a16:creationId xmlns:a16="http://schemas.microsoft.com/office/drawing/2014/main" id="{D380C1EC-3D79-E4BB-132B-04FE04345DC2}"/>
              </a:ext>
            </a:extLst>
          </p:cNvPr>
          <p:cNvSpPr>
            <a:spLocks noGrp="1"/>
          </p:cNvSpPr>
          <p:nvPr>
            <p:ph type="pic" sz="quarter" idx="57"/>
          </p:nvPr>
        </p:nvSpPr>
        <p:spPr>
          <a:xfrm>
            <a:off x="9067800" y="2743200"/>
            <a:ext cx="2173671" cy="2743200"/>
          </a:xfrm>
        </p:spPr>
        <p:txBody>
          <a:bodyPr/>
          <a:lstStyle/>
          <a:p>
            <a:endParaRPr lang="en-US"/>
          </a:p>
        </p:txBody>
      </p:sp>
      <p:sp>
        <p:nvSpPr>
          <p:cNvPr id="44" name="Picture Placeholder 42">
            <a:extLst>
              <a:ext uri="{FF2B5EF4-FFF2-40B4-BE49-F238E27FC236}">
                <a16:creationId xmlns:a16="http://schemas.microsoft.com/office/drawing/2014/main" id="{6276CA65-E87A-C23C-3290-15C8F23A1EA2}"/>
              </a:ext>
            </a:extLst>
          </p:cNvPr>
          <p:cNvSpPr>
            <a:spLocks noGrp="1"/>
          </p:cNvSpPr>
          <p:nvPr>
            <p:ph type="pic" sz="quarter" idx="58"/>
          </p:nvPr>
        </p:nvSpPr>
        <p:spPr>
          <a:xfrm>
            <a:off x="6724650" y="2743200"/>
            <a:ext cx="2173671" cy="2743200"/>
          </a:xfrm>
        </p:spPr>
        <p:txBody>
          <a:bodyPr/>
          <a:lstStyle/>
          <a:p>
            <a:endParaRPr lang="en-US"/>
          </a:p>
        </p:txBody>
      </p:sp>
      <p:sp>
        <p:nvSpPr>
          <p:cNvPr id="45" name="Picture Placeholder 42">
            <a:extLst>
              <a:ext uri="{FF2B5EF4-FFF2-40B4-BE49-F238E27FC236}">
                <a16:creationId xmlns:a16="http://schemas.microsoft.com/office/drawing/2014/main" id="{9E8FAFAE-315A-DE1C-3691-91FAD5FA7EAB}"/>
              </a:ext>
            </a:extLst>
          </p:cNvPr>
          <p:cNvSpPr>
            <a:spLocks noGrp="1"/>
          </p:cNvSpPr>
          <p:nvPr>
            <p:ph type="pic" sz="quarter" idx="59"/>
          </p:nvPr>
        </p:nvSpPr>
        <p:spPr>
          <a:xfrm>
            <a:off x="4383471" y="2743200"/>
            <a:ext cx="2171700" cy="2743200"/>
          </a:xfrm>
        </p:spPr>
        <p:txBody>
          <a:bodyPr/>
          <a:lstStyle/>
          <a:p>
            <a:endParaRPr lang="en-US"/>
          </a:p>
        </p:txBody>
      </p:sp>
      <p:sp>
        <p:nvSpPr>
          <p:cNvPr id="47" name="Footer Placeholder 46">
            <a:extLst>
              <a:ext uri="{FF2B5EF4-FFF2-40B4-BE49-F238E27FC236}">
                <a16:creationId xmlns:a16="http://schemas.microsoft.com/office/drawing/2014/main" id="{02F6EF46-ADF5-E65E-B6B0-0F30D789149F}"/>
              </a:ext>
            </a:extLst>
          </p:cNvPr>
          <p:cNvSpPr>
            <a:spLocks noGrp="1"/>
          </p:cNvSpPr>
          <p:nvPr>
            <p:ph type="ftr" sz="quarter" idx="61"/>
          </p:nvPr>
        </p:nvSpPr>
        <p:spPr/>
        <p:txBody>
          <a:bodyPr/>
          <a:lstStyle/>
          <a:p>
            <a:r>
              <a:rPr lang="en-US"/>
              <a:t>Creating a scalable conversational UX</a:t>
            </a:r>
          </a:p>
        </p:txBody>
      </p:sp>
      <p:sp>
        <p:nvSpPr>
          <p:cNvPr id="7" name="Text Placeholder 14">
            <a:extLst>
              <a:ext uri="{FF2B5EF4-FFF2-40B4-BE49-F238E27FC236}">
                <a16:creationId xmlns:a16="http://schemas.microsoft.com/office/drawing/2014/main" id="{582BA5A2-A2A3-53B5-F366-9EF5E9B74C02}"/>
              </a:ext>
            </a:extLst>
          </p:cNvPr>
          <p:cNvSpPr>
            <a:spLocks noGrp="1"/>
          </p:cNvSpPr>
          <p:nvPr>
            <p:ph type="body" sz="quarter" idx="17" hasCustomPrompt="1"/>
          </p:nvPr>
        </p:nvSpPr>
        <p:spPr>
          <a:xfrm>
            <a:off x="43815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18699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904">
          <p15:clr>
            <a:srgbClr val="5ACBF0"/>
          </p15:clr>
        </p15:guide>
        <p15:guide id="2" pos="2472">
          <p15:clr>
            <a:srgbClr val="FBAE40"/>
          </p15:clr>
        </p15:guide>
        <p15:guide id="3" pos="2040">
          <p15:clr>
            <a:srgbClr val="5ACBF0"/>
          </p15:clr>
        </p15:guide>
        <p15:guide id="4" pos="3984">
          <p15:clr>
            <a:srgbClr val="5ACBF0"/>
          </p15:clr>
        </p15:guide>
        <p15:guide id="5" pos="5460">
          <p15:clr>
            <a:srgbClr val="5ACBF0"/>
          </p15:clr>
        </p15:guide>
        <p15:guide id="6" pos="5856">
          <p15:clr>
            <a:srgbClr val="5ACBF0"/>
          </p15:clr>
        </p15:guide>
        <p15:guide id="7" pos="4380">
          <p15:clr>
            <a:srgbClr val="5ACBF0"/>
          </p15:clr>
        </p15:guide>
        <p15:guide id="8" orient="horz" pos="3888">
          <p15:clr>
            <a:srgbClr val="FBAE40"/>
          </p15:clr>
        </p15:guide>
        <p15:guide id="9" orient="horz" pos="1260">
          <p15:clr>
            <a:srgbClr val="5ACBF0"/>
          </p15:clr>
        </p15:guide>
        <p15:guide id="11" orient="horz" pos="1594">
          <p15:clr>
            <a:srgbClr val="9FCC3B"/>
          </p15:clr>
        </p15:guide>
        <p15:guide id="13" orient="horz" pos="1080">
          <p15:clr>
            <a:srgbClr val="9FCC3B"/>
          </p15:clr>
        </p15:guide>
        <p15:guide id="14" orient="horz" pos="3456">
          <p15:clr>
            <a:srgbClr val="FBAE40"/>
          </p15:clr>
        </p15:guide>
        <p15:guide id="15" pos="6936">
          <p15:clr>
            <a:srgbClr val="5ACBF0"/>
          </p15:clr>
        </p15:guide>
        <p15:guide id="16" orient="horz" pos="1728">
          <p15:clr>
            <a:srgbClr val="FBAE40"/>
          </p15:clr>
        </p15:guide>
        <p15:guide id="17" orient="horz" pos="468">
          <p15:clr>
            <a:srgbClr val="FBAE40"/>
          </p15:clr>
        </p15:guide>
        <p15:guide id="19" orient="horz" pos="3312">
          <p15:clr>
            <a:srgbClr val="5ACBF0"/>
          </p15:clr>
        </p15:guide>
        <p15:guide id="20" pos="2760">
          <p15:clr>
            <a:srgbClr val="FBAE40"/>
          </p15:clr>
        </p15:guide>
        <p15:guide id="21" pos="4128">
          <p15:clr>
            <a:srgbClr val="FBAE40"/>
          </p15:clr>
        </p15:guide>
        <p15:guide id="22" pos="4236">
          <p15:clr>
            <a:srgbClr val="FBAE40"/>
          </p15:clr>
        </p15:guide>
        <p15:guide id="23" pos="5604">
          <p15:clr>
            <a:srgbClr val="FBAE40"/>
          </p15:clr>
        </p15:guide>
        <p15:guide id="24" pos="5712">
          <p15:clr>
            <a:srgbClr val="FBAE40"/>
          </p15:clr>
        </p15:guide>
        <p15:guide id="25" pos="7080">
          <p15:clr>
            <a:srgbClr val="FBAE40"/>
          </p15:clr>
        </p15:guide>
        <p15:guide id="26" orient="horz" pos="3780">
          <p15:clr>
            <a:srgbClr val="5ACBF0"/>
          </p15:clr>
        </p15:guide>
        <p15:guide id="27" orient="horz" pos="3564">
          <p15:clr>
            <a:srgbClr val="5ACBF0"/>
          </p15:clr>
        </p15:guide>
        <p15:guide id="28" orient="horz" pos="18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66550" indent="-15235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90"/>
            <a:ext cx="5219700" cy="1550937"/>
          </a:xfrm>
        </p:spPr>
        <p:txBody>
          <a:bodyPr>
            <a:spAutoFit/>
          </a:bodyPr>
          <a:lstStyle>
            <a:lvl1pPr marL="171399" indent="-171399">
              <a:defRPr lang="en-US" sz="2399" dirty="0"/>
            </a:lvl1pPr>
            <a:lvl2pPr marL="342797" indent="-171399">
              <a:defRPr lang="en-US" dirty="0"/>
            </a:lvl2pPr>
            <a:lvl3pPr marL="514196" indent="-171399">
              <a:defRPr lang="en-US" dirty="0"/>
            </a:lvl3pPr>
            <a:lvl4pPr marL="685594" indent="-136484">
              <a:defRPr lang="en-US" dirty="0"/>
            </a:lvl4pPr>
            <a:lvl5pPr marL="793512" indent="-1206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76185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3">
            <a:extLst>
              <a:ext uri="{FF2B5EF4-FFF2-40B4-BE49-F238E27FC236}">
                <a16:creationId xmlns:a16="http://schemas.microsoft.com/office/drawing/2014/main" id="{2E499ABE-434C-C083-DDBE-98CC0F6592A2}"/>
              </a:ext>
            </a:extLst>
          </p:cNvPr>
          <p:cNvSpPr>
            <a:spLocks noGrp="1"/>
          </p:cNvSpPr>
          <p:nvPr>
            <p:ph sz="half" idx="2"/>
          </p:nvPr>
        </p:nvSpPr>
        <p:spPr>
          <a:xfrm>
            <a:off x="723900" y="2015988"/>
            <a:ext cx="6858000" cy="4156212"/>
          </a:xfrm>
        </p:spPr>
        <p:txBody>
          <a:bodyPr>
            <a:normAutofit/>
          </a:bodyPr>
          <a:lstStyle>
            <a:lvl1pPr algn="l">
              <a:lnSpc>
                <a:spcPct val="90000"/>
              </a:lnSpc>
              <a:defRPr sz="2000"/>
            </a:lvl1pPr>
            <a:lvl2pPr algn="l">
              <a:lnSpc>
                <a:spcPct val="90000"/>
              </a:lnSpc>
              <a:defRPr sz="1800"/>
            </a:lvl2pPr>
            <a:lvl3pPr algn="l">
              <a:lnSpc>
                <a:spcPct val="90000"/>
              </a:lnSpc>
              <a:defRPr sz="1600"/>
            </a:lvl3pPr>
            <a:lvl4pPr algn="l">
              <a:lnSpc>
                <a:spcPct val="90000"/>
              </a:lnSpc>
              <a:defRPr sz="1400"/>
            </a:lvl4pPr>
            <a:lvl5pPr algn="l">
              <a:lnSpc>
                <a:spcPct val="9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468630" indent="-285750">
              <a:lnSpc>
                <a:spcPct val="100000"/>
              </a:lnSpc>
              <a:buFont typeface="Arial" panose="020B0604020202020204" pitchFamily="34" charset="0"/>
              <a:buChar char="•"/>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24" name="Footer Placeholder 23">
            <a:extLst>
              <a:ext uri="{FF2B5EF4-FFF2-40B4-BE49-F238E27FC236}">
                <a16:creationId xmlns:a16="http://schemas.microsoft.com/office/drawing/2014/main" id="{CAEB1874-3463-CA0A-8A77-A81210119CFE}"/>
              </a:ext>
            </a:extLst>
          </p:cNvPr>
          <p:cNvSpPr>
            <a:spLocks noGrp="1"/>
          </p:cNvSpPr>
          <p:nvPr>
            <p:ph type="ftr" sz="quarter" idx="15"/>
          </p:nvPr>
        </p:nvSpPr>
        <p:spPr/>
        <p:txBody>
          <a:bodyPr/>
          <a:lstStyle/>
          <a:p>
            <a:r>
              <a:rPr lang="en-US"/>
              <a:t>Creating a scalable conversational UX</a:t>
            </a:r>
          </a:p>
        </p:txBody>
      </p:sp>
      <p:sp>
        <p:nvSpPr>
          <p:cNvPr id="12" name="Text Placeholder 11">
            <a:extLst>
              <a:ext uri="{FF2B5EF4-FFF2-40B4-BE49-F238E27FC236}">
                <a16:creationId xmlns:a16="http://schemas.microsoft.com/office/drawing/2014/main" id="{C565ABAD-BF9E-A38D-1234-D3B3B712542F}"/>
              </a:ext>
            </a:extLst>
          </p:cNvPr>
          <p:cNvSpPr>
            <a:spLocks noGrp="1" noChangeAspect="1"/>
          </p:cNvSpPr>
          <p:nvPr>
            <p:ph type="body" sz="quarter" idx="17" hasCustomPrompt="1"/>
          </p:nvPr>
        </p:nvSpPr>
        <p:spPr>
          <a:xfrm>
            <a:off x="8724900" y="1965960"/>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accent1"/>
          </a:solidFill>
        </p:spPr>
        <p:txBody>
          <a:bodyPr wrap="square" anchor="ctr">
            <a:noAutofit/>
          </a:bodyPr>
          <a:lstStyle>
            <a:lvl1pPr marL="0" indent="0" algn="ctr">
              <a:buNone/>
              <a:defRPr sz="1400">
                <a:solidFill>
                  <a:schemeClr val="bg1"/>
                </a:solidFill>
                <a:latin typeface="+mj-lt"/>
              </a:defRPr>
            </a:lvl1pPr>
          </a:lstStyle>
          <a:p>
            <a:pPr lvl="0"/>
            <a:r>
              <a:rPr lang="en-US"/>
              <a:t>1</a:t>
            </a:r>
          </a:p>
        </p:txBody>
      </p:sp>
      <p:sp>
        <p:nvSpPr>
          <p:cNvPr id="13" name="Text Placeholder 12">
            <a:extLst>
              <a:ext uri="{FF2B5EF4-FFF2-40B4-BE49-F238E27FC236}">
                <a16:creationId xmlns:a16="http://schemas.microsoft.com/office/drawing/2014/main" id="{2070397E-4C3B-49EA-B6F0-66C4FAAEB0A2}"/>
              </a:ext>
            </a:extLst>
          </p:cNvPr>
          <p:cNvSpPr>
            <a:spLocks noGrp="1" noChangeAspect="1"/>
          </p:cNvSpPr>
          <p:nvPr>
            <p:ph type="body" sz="quarter" idx="18" hasCustomPrompt="1"/>
          </p:nvPr>
        </p:nvSpPr>
        <p:spPr>
          <a:xfrm>
            <a:off x="8741229" y="2628900"/>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accent1"/>
          </a:solidFill>
        </p:spPr>
        <p:txBody>
          <a:bodyPr wrap="square" anchor="ctr">
            <a:noAutofit/>
          </a:bodyPr>
          <a:lstStyle>
            <a:lvl1pPr marL="0" indent="0" algn="ctr">
              <a:buNone/>
              <a:defRPr sz="1400">
                <a:solidFill>
                  <a:schemeClr val="bg1"/>
                </a:solidFill>
                <a:latin typeface="+mj-lt"/>
              </a:defRPr>
            </a:lvl1pPr>
          </a:lstStyle>
          <a:p>
            <a:pPr lvl="0"/>
            <a:r>
              <a:rPr lang="en-US"/>
              <a:t>2</a:t>
            </a:r>
          </a:p>
        </p:txBody>
      </p:sp>
      <p:sp>
        <p:nvSpPr>
          <p:cNvPr id="16" name="Text Placeholder 15">
            <a:extLst>
              <a:ext uri="{FF2B5EF4-FFF2-40B4-BE49-F238E27FC236}">
                <a16:creationId xmlns:a16="http://schemas.microsoft.com/office/drawing/2014/main" id="{FD5230CB-AA22-A461-4F60-CF7588E8A7B6}"/>
              </a:ext>
            </a:extLst>
          </p:cNvPr>
          <p:cNvSpPr>
            <a:spLocks noGrp="1" noChangeAspect="1"/>
          </p:cNvSpPr>
          <p:nvPr>
            <p:ph type="body" sz="quarter" idx="19" hasCustomPrompt="1"/>
          </p:nvPr>
        </p:nvSpPr>
        <p:spPr>
          <a:xfrm>
            <a:off x="8730343" y="3314700"/>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accent1"/>
          </a:solidFill>
        </p:spPr>
        <p:txBody>
          <a:bodyPr wrap="square" anchor="ctr">
            <a:noAutofit/>
          </a:bodyPr>
          <a:lstStyle>
            <a:lvl1pPr marL="0" indent="0" algn="ctr">
              <a:buNone/>
              <a:defRPr sz="1400">
                <a:solidFill>
                  <a:schemeClr val="bg1"/>
                </a:solidFill>
                <a:latin typeface="+mj-lt"/>
              </a:defRPr>
            </a:lvl1pPr>
          </a:lstStyle>
          <a:p>
            <a:pPr lvl="0"/>
            <a:r>
              <a:rPr lang="en-US"/>
              <a:t>3</a:t>
            </a:r>
          </a:p>
        </p:txBody>
      </p:sp>
      <p:sp>
        <p:nvSpPr>
          <p:cNvPr id="3" name="Text Placeholder 14">
            <a:extLst>
              <a:ext uri="{FF2B5EF4-FFF2-40B4-BE49-F238E27FC236}">
                <a16:creationId xmlns:a16="http://schemas.microsoft.com/office/drawing/2014/main" id="{38C20958-974C-06BE-BF7C-29F707A58501}"/>
              </a:ext>
            </a:extLst>
          </p:cNvPr>
          <p:cNvSpPr>
            <a:spLocks noGrp="1"/>
          </p:cNvSpPr>
          <p:nvPr>
            <p:ph type="body" sz="quarter" idx="20" hasCustomPrompt="1"/>
          </p:nvPr>
        </p:nvSpPr>
        <p:spPr>
          <a:xfrm>
            <a:off x="7239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37523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3" name="Content Placeholder 2">
            <a:extLst>
              <a:ext uri="{FF2B5EF4-FFF2-40B4-BE49-F238E27FC236}">
                <a16:creationId xmlns:a16="http://schemas.microsoft.com/office/drawing/2014/main" id="{49283673-448B-450D-BF13-F1B79580C04A}"/>
              </a:ext>
            </a:extLst>
          </p:cNvPr>
          <p:cNvSpPr>
            <a:spLocks noGrp="1"/>
          </p:cNvSpPr>
          <p:nvPr>
            <p:ph sz="half" idx="1"/>
          </p:nvPr>
        </p:nvSpPr>
        <p:spPr>
          <a:xfrm>
            <a:off x="723900" y="2000250"/>
            <a:ext cx="3260565"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472765-5562-3F70-76E2-C46FB3E4FB69}"/>
              </a:ext>
            </a:extLst>
          </p:cNvPr>
          <p:cNvSpPr>
            <a:spLocks noGrp="1"/>
          </p:cNvSpPr>
          <p:nvPr>
            <p:ph sz="half" idx="2"/>
          </p:nvPr>
        </p:nvSpPr>
        <p:spPr>
          <a:xfrm>
            <a:off x="4327366" y="2000250"/>
            <a:ext cx="3257550" cy="4171950"/>
          </a:xfrm>
        </p:spPr>
        <p:txBody>
          <a:bodyPr lIns="0" tIns="0" rIns="0" bIns="0">
            <a:normAutofit/>
          </a:bodyPr>
          <a:lstStyle>
            <a:lvl1pPr algn="just">
              <a:lnSpc>
                <a:spcPct val="100000"/>
              </a:lnSpc>
              <a:defRPr sz="1200"/>
            </a:lvl1pPr>
            <a:lvl2pPr algn="just">
              <a:lnSpc>
                <a:spcPct val="100000"/>
              </a:lnSpc>
              <a:defRPr sz="1100"/>
            </a:lvl2pPr>
            <a:lvl3pPr algn="just">
              <a:lnSpc>
                <a:spcPct val="100000"/>
              </a:lnSpc>
              <a:defRPr sz="1050"/>
            </a:lvl3pPr>
            <a:lvl4pPr algn="just">
              <a:lnSpc>
                <a:spcPct val="100000"/>
              </a:lnSpc>
              <a:defRPr sz="1000"/>
            </a:lvl4pPr>
            <a:lvl5pPr algn="just">
              <a:lnSpc>
                <a:spcPct val="100000"/>
              </a:lnSpc>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E997EC7B-5518-4DC1-BAFE-95EE9F4406DE}"/>
              </a:ext>
            </a:extLst>
          </p:cNvPr>
          <p:cNvSpPr>
            <a:spLocks noGrp="1"/>
          </p:cNvSpPr>
          <p:nvPr>
            <p:ph type="ftr" sz="quarter" idx="15"/>
          </p:nvPr>
        </p:nvSpPr>
        <p:spPr/>
        <p:txBody>
          <a:bodyPr/>
          <a:lstStyle/>
          <a:p>
            <a:r>
              <a:rPr lang="en-US"/>
              <a:t>Creating a scalable conversational UX</a:t>
            </a:r>
          </a:p>
        </p:txBody>
      </p:sp>
      <p:sp>
        <p:nvSpPr>
          <p:cNvPr id="2" name="Text Placeholder 14">
            <a:extLst>
              <a:ext uri="{FF2B5EF4-FFF2-40B4-BE49-F238E27FC236}">
                <a16:creationId xmlns:a16="http://schemas.microsoft.com/office/drawing/2014/main" id="{E0F19515-BD6B-D6C3-24F6-848B79BEA0E4}"/>
              </a:ext>
            </a:extLst>
          </p:cNvPr>
          <p:cNvSpPr>
            <a:spLocks noGrp="1"/>
          </p:cNvSpPr>
          <p:nvPr>
            <p:ph type="body" sz="quarter" idx="20" hasCustomPrompt="1"/>
          </p:nvPr>
        </p:nvSpPr>
        <p:spPr>
          <a:xfrm>
            <a:off x="7239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159319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6" name="Text Placeholder 2">
            <a:extLst>
              <a:ext uri="{FF2B5EF4-FFF2-40B4-BE49-F238E27FC236}">
                <a16:creationId xmlns:a16="http://schemas.microsoft.com/office/drawing/2014/main" id="{6F4D4F06-F829-CE7F-1387-D12D9214D4DB}"/>
              </a:ext>
            </a:extLst>
          </p:cNvPr>
          <p:cNvSpPr>
            <a:spLocks noGrp="1"/>
          </p:cNvSpPr>
          <p:nvPr>
            <p:ph type="body" idx="1"/>
          </p:nvPr>
        </p:nvSpPr>
        <p:spPr>
          <a:xfrm>
            <a:off x="731838" y="2256938"/>
            <a:ext cx="3252408"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7" name="Content Placeholder 3">
            <a:extLst>
              <a:ext uri="{FF2B5EF4-FFF2-40B4-BE49-F238E27FC236}">
                <a16:creationId xmlns:a16="http://schemas.microsoft.com/office/drawing/2014/main" id="{61E2EEC8-8503-7774-1576-3F53E23BBB4A}"/>
              </a:ext>
            </a:extLst>
          </p:cNvPr>
          <p:cNvSpPr>
            <a:spLocks noGrp="1"/>
          </p:cNvSpPr>
          <p:nvPr>
            <p:ph sz="half" idx="2"/>
          </p:nvPr>
        </p:nvSpPr>
        <p:spPr>
          <a:xfrm>
            <a:off x="723900" y="2621866"/>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0707460F-CF98-557F-3399-7FF10E8BCB3F}"/>
              </a:ext>
            </a:extLst>
          </p:cNvPr>
          <p:cNvSpPr>
            <a:spLocks noGrp="1"/>
          </p:cNvSpPr>
          <p:nvPr>
            <p:ph type="body" sz="quarter" idx="3"/>
          </p:nvPr>
        </p:nvSpPr>
        <p:spPr>
          <a:xfrm>
            <a:off x="4324349" y="2256938"/>
            <a:ext cx="3257550" cy="307777"/>
          </a:xfrm>
        </p:spPr>
        <p:txBody>
          <a:bodyPr wrap="square"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9" name="Content Placeholder 5">
            <a:extLst>
              <a:ext uri="{FF2B5EF4-FFF2-40B4-BE49-F238E27FC236}">
                <a16:creationId xmlns:a16="http://schemas.microsoft.com/office/drawing/2014/main" id="{DAAC44B1-97D6-1BED-1C20-0FCD4AD011ED}"/>
              </a:ext>
            </a:extLst>
          </p:cNvPr>
          <p:cNvSpPr>
            <a:spLocks noGrp="1"/>
          </p:cNvSpPr>
          <p:nvPr>
            <p:ph sz="quarter" idx="4"/>
          </p:nvPr>
        </p:nvSpPr>
        <p:spPr>
          <a:xfrm>
            <a:off x="4324349" y="2621866"/>
            <a:ext cx="3257550"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1">
            <a:extLst>
              <a:ext uri="{FF2B5EF4-FFF2-40B4-BE49-F238E27FC236}">
                <a16:creationId xmlns:a16="http://schemas.microsoft.com/office/drawing/2014/main" id="{7DF3B2BB-5A11-7B8F-242F-4C90419F2265}"/>
              </a:ext>
            </a:extLst>
          </p:cNvPr>
          <p:cNvSpPr>
            <a:spLocks noGrp="1"/>
          </p:cNvSpPr>
          <p:nvPr>
            <p:ph type="ftr" sz="quarter" idx="15"/>
          </p:nvPr>
        </p:nvSpPr>
        <p:spPr/>
        <p:txBody>
          <a:bodyPr/>
          <a:lstStyle/>
          <a:p>
            <a:r>
              <a:rPr lang="en-US"/>
              <a:t>Creating a scalable conversational UX</a:t>
            </a:r>
          </a:p>
        </p:txBody>
      </p:sp>
      <p:sp>
        <p:nvSpPr>
          <p:cNvPr id="2" name="Text Placeholder 14">
            <a:extLst>
              <a:ext uri="{FF2B5EF4-FFF2-40B4-BE49-F238E27FC236}">
                <a16:creationId xmlns:a16="http://schemas.microsoft.com/office/drawing/2014/main" id="{3FC7596C-20A4-6FB1-3EA4-C7C498540071}"/>
              </a:ext>
            </a:extLst>
          </p:cNvPr>
          <p:cNvSpPr>
            <a:spLocks noGrp="1"/>
          </p:cNvSpPr>
          <p:nvPr>
            <p:ph type="body" sz="quarter" idx="20" hasCustomPrompt="1"/>
          </p:nvPr>
        </p:nvSpPr>
        <p:spPr>
          <a:xfrm>
            <a:off x="7239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200500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15" name="Text Placeholder 8">
            <a:extLst>
              <a:ext uri="{FF2B5EF4-FFF2-40B4-BE49-F238E27FC236}">
                <a16:creationId xmlns:a16="http://schemas.microsoft.com/office/drawing/2014/main" id="{5C98F329-AE53-D0D4-1554-95C25A209E94}"/>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3" name="Text Placeholder 2">
            <a:extLst>
              <a:ext uri="{FF2B5EF4-FFF2-40B4-BE49-F238E27FC236}">
                <a16:creationId xmlns:a16="http://schemas.microsoft.com/office/drawing/2014/main" id="{43414D85-E5ED-0DA8-3DA5-76E37061E664}"/>
              </a:ext>
            </a:extLst>
          </p:cNvPr>
          <p:cNvSpPr>
            <a:spLocks noGrp="1"/>
          </p:cNvSpPr>
          <p:nvPr>
            <p:ph type="body" sz="quarter" idx="59"/>
          </p:nvPr>
        </p:nvSpPr>
        <p:spPr>
          <a:xfrm>
            <a:off x="4270484" y="2012559"/>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4" name="Text Placeholder 3">
            <a:extLst>
              <a:ext uri="{FF2B5EF4-FFF2-40B4-BE49-F238E27FC236}">
                <a16:creationId xmlns:a16="http://schemas.microsoft.com/office/drawing/2014/main" id="{1E5E84A3-3754-CFC8-3251-00EBEC9B4512}"/>
              </a:ext>
            </a:extLst>
          </p:cNvPr>
          <p:cNvSpPr>
            <a:spLocks noGrp="1"/>
          </p:cNvSpPr>
          <p:nvPr>
            <p:ph type="body" sz="quarter" idx="51" hasCustomPrompt="1"/>
          </p:nvPr>
        </p:nvSpPr>
        <p:spPr>
          <a:xfrm>
            <a:off x="4270484" y="2012559"/>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BD2F76"/>
              </a:gs>
              <a:gs pos="99000">
                <a:srgbClr val="B22C6E"/>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0" name="Picture Placeholder 144">
            <a:extLst>
              <a:ext uri="{FF2B5EF4-FFF2-40B4-BE49-F238E27FC236}">
                <a16:creationId xmlns:a16="http://schemas.microsoft.com/office/drawing/2014/main" id="{5DEBD094-C34D-D872-06A3-543549CBEC67}"/>
              </a:ext>
            </a:extLst>
          </p:cNvPr>
          <p:cNvSpPr>
            <a:spLocks noGrp="1"/>
          </p:cNvSpPr>
          <p:nvPr>
            <p:ph type="pic" sz="quarter" idx="60"/>
          </p:nvPr>
        </p:nvSpPr>
        <p:spPr>
          <a:xfrm>
            <a:off x="4270484" y="2842855"/>
            <a:ext cx="3314700" cy="2610134"/>
          </a:xfrm>
        </p:spPr>
        <p:txBody>
          <a:bodyPr/>
          <a:lstStyle/>
          <a:p>
            <a:endParaRPr lang="en-US"/>
          </a:p>
        </p:txBody>
      </p:sp>
      <p:sp>
        <p:nvSpPr>
          <p:cNvPr id="12" name="Text Placeholder 11">
            <a:extLst>
              <a:ext uri="{FF2B5EF4-FFF2-40B4-BE49-F238E27FC236}">
                <a16:creationId xmlns:a16="http://schemas.microsoft.com/office/drawing/2014/main" id="{11C4227D-B481-5D4C-41CA-3300585CF867}"/>
              </a:ext>
            </a:extLst>
          </p:cNvPr>
          <p:cNvSpPr>
            <a:spLocks noGrp="1"/>
          </p:cNvSpPr>
          <p:nvPr>
            <p:ph type="body" sz="quarter" idx="61"/>
          </p:nvPr>
        </p:nvSpPr>
        <p:spPr>
          <a:xfrm>
            <a:off x="723900" y="2012559"/>
            <a:ext cx="3314700" cy="4183380"/>
          </a:xfrm>
          <a:custGeom>
            <a:avLst/>
            <a:gdLst>
              <a:gd name="connsiteX0" fmla="*/ 98016 w 3314700"/>
              <a:gd name="connsiteY0" fmla="*/ 0 h 4087846"/>
              <a:gd name="connsiteX1" fmla="*/ 3216684 w 3314700"/>
              <a:gd name="connsiteY1" fmla="*/ 0 h 4087846"/>
              <a:gd name="connsiteX2" fmla="*/ 3314700 w 3314700"/>
              <a:gd name="connsiteY2" fmla="*/ 98016 h 4087846"/>
              <a:gd name="connsiteX3" fmla="*/ 3314700 w 3314700"/>
              <a:gd name="connsiteY3" fmla="*/ 3989830 h 4087846"/>
              <a:gd name="connsiteX4" fmla="*/ 3216684 w 3314700"/>
              <a:gd name="connsiteY4" fmla="*/ 4087846 h 4087846"/>
              <a:gd name="connsiteX5" fmla="*/ 98016 w 3314700"/>
              <a:gd name="connsiteY5" fmla="*/ 4087846 h 4087846"/>
              <a:gd name="connsiteX6" fmla="*/ 0 w 3314700"/>
              <a:gd name="connsiteY6" fmla="*/ 3989830 h 4087846"/>
              <a:gd name="connsiteX7" fmla="*/ 0 w 3314700"/>
              <a:gd name="connsiteY7" fmla="*/ 98016 h 4087846"/>
              <a:gd name="connsiteX8" fmla="*/ 98016 w 3314700"/>
              <a:gd name="connsiteY8" fmla="*/ 0 h 4087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4087846">
                <a:moveTo>
                  <a:pt x="98016" y="0"/>
                </a:moveTo>
                <a:lnTo>
                  <a:pt x="3216684" y="0"/>
                </a:lnTo>
                <a:cubicBezTo>
                  <a:pt x="3270817" y="0"/>
                  <a:pt x="3314700" y="43883"/>
                  <a:pt x="3314700" y="98016"/>
                </a:cubicBezTo>
                <a:lnTo>
                  <a:pt x="3314700" y="3989830"/>
                </a:lnTo>
                <a:cubicBezTo>
                  <a:pt x="3314700" y="4043963"/>
                  <a:pt x="3270817" y="4087846"/>
                  <a:pt x="3216684" y="4087846"/>
                </a:cubicBezTo>
                <a:lnTo>
                  <a:pt x="98016" y="4087846"/>
                </a:lnTo>
                <a:cubicBezTo>
                  <a:pt x="43883" y="4087846"/>
                  <a:pt x="0" y="4043963"/>
                  <a:pt x="0" y="3989830"/>
                </a:cubicBezTo>
                <a:lnTo>
                  <a:pt x="0" y="98016"/>
                </a:lnTo>
                <a:cubicBezTo>
                  <a:pt x="0" y="43883"/>
                  <a:pt x="43883" y="0"/>
                  <a:pt x="9801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74320" tIns="1005840" rIns="274320" bIns="731520" anchor="t" anchorCtr="0">
            <a:noAutofit/>
          </a:bodyPr>
          <a:lstStyle>
            <a:lvl1pPr marL="0" indent="0">
              <a:buNone/>
              <a:defRPr sz="1400"/>
            </a:lvl1pPr>
            <a:lvl2pPr>
              <a:defRPr sz="1200"/>
            </a:lvl2pPr>
            <a:lvl3pPr>
              <a:defRPr sz="1100"/>
            </a:lvl3pPr>
            <a:lvl4pPr>
              <a:defRPr sz="1050"/>
            </a:lvl4pPr>
            <a:lvl5pPr>
              <a:defRPr sz="1050"/>
            </a:lvl5pPr>
          </a:lstStyle>
          <a:p>
            <a:pPr lvl="0"/>
            <a:r>
              <a:rPr lang="en-US"/>
              <a:t>Click to edit Master text styles</a:t>
            </a:r>
          </a:p>
        </p:txBody>
      </p:sp>
      <p:sp>
        <p:nvSpPr>
          <p:cNvPr id="13" name="Text Placeholder 12">
            <a:extLst>
              <a:ext uri="{FF2B5EF4-FFF2-40B4-BE49-F238E27FC236}">
                <a16:creationId xmlns:a16="http://schemas.microsoft.com/office/drawing/2014/main" id="{DFF8B41A-8751-4AE3-346F-E64D28A38CE5}"/>
              </a:ext>
            </a:extLst>
          </p:cNvPr>
          <p:cNvSpPr>
            <a:spLocks noGrp="1"/>
          </p:cNvSpPr>
          <p:nvPr>
            <p:ph type="body" sz="quarter" idx="62" hasCustomPrompt="1"/>
          </p:nvPr>
        </p:nvSpPr>
        <p:spPr>
          <a:xfrm>
            <a:off x="723900" y="2012559"/>
            <a:ext cx="3314700" cy="830296"/>
          </a:xfrm>
          <a:custGeom>
            <a:avLst/>
            <a:gdLst>
              <a:gd name="connsiteX0" fmla="*/ 98016 w 3314700"/>
              <a:gd name="connsiteY0" fmla="*/ 0 h 830296"/>
              <a:gd name="connsiteX1" fmla="*/ 3216684 w 3314700"/>
              <a:gd name="connsiteY1" fmla="*/ 0 h 830296"/>
              <a:gd name="connsiteX2" fmla="*/ 3314700 w 3314700"/>
              <a:gd name="connsiteY2" fmla="*/ 95127 h 830296"/>
              <a:gd name="connsiteX3" fmla="*/ 3314700 w 3314700"/>
              <a:gd name="connsiteY3" fmla="*/ 806906 h 830296"/>
              <a:gd name="connsiteX4" fmla="*/ 3314700 w 3314700"/>
              <a:gd name="connsiteY4" fmla="*/ 830296 h 830296"/>
              <a:gd name="connsiteX5" fmla="*/ 0 w 3314700"/>
              <a:gd name="connsiteY5" fmla="*/ 830296 h 830296"/>
              <a:gd name="connsiteX6" fmla="*/ 0 w 3314700"/>
              <a:gd name="connsiteY6" fmla="*/ 806906 h 830296"/>
              <a:gd name="connsiteX7" fmla="*/ 0 w 3314700"/>
              <a:gd name="connsiteY7" fmla="*/ 95127 h 830296"/>
              <a:gd name="connsiteX8" fmla="*/ 98016 w 3314700"/>
              <a:gd name="connsiteY8" fmla="*/ 0 h 830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4700" h="830296">
                <a:moveTo>
                  <a:pt x="98016" y="0"/>
                </a:moveTo>
                <a:lnTo>
                  <a:pt x="3216684" y="0"/>
                </a:lnTo>
                <a:cubicBezTo>
                  <a:pt x="3270817" y="0"/>
                  <a:pt x="3314700" y="42590"/>
                  <a:pt x="3314700" y="95127"/>
                </a:cubicBezTo>
                <a:lnTo>
                  <a:pt x="3314700" y="806906"/>
                </a:lnTo>
                <a:lnTo>
                  <a:pt x="3314700" y="830296"/>
                </a:lnTo>
                <a:lnTo>
                  <a:pt x="0" y="830296"/>
                </a:lnTo>
                <a:lnTo>
                  <a:pt x="0" y="806906"/>
                </a:lnTo>
                <a:lnTo>
                  <a:pt x="0" y="95127"/>
                </a:lnTo>
                <a:cubicBezTo>
                  <a:pt x="0" y="42590"/>
                  <a:pt x="43883" y="0"/>
                  <a:pt x="98016" y="0"/>
                </a:cubicBezTo>
                <a:close/>
              </a:path>
            </a:pathLst>
          </a:custGeom>
          <a:gradFill>
            <a:gsLst>
              <a:gs pos="0">
                <a:srgbClr val="C8317D"/>
              </a:gs>
              <a:gs pos="100000">
                <a:srgbClr val="BD2F76"/>
              </a:gs>
            </a:gsLst>
            <a:lin ang="4200000" scaled="0"/>
          </a:gradFill>
        </p:spPr>
        <p:txBody>
          <a:bodyPr wrap="square" lIns="274320" tIns="182880" rIns="274320" bIns="182880" anchor="b" anchorCtr="0">
            <a:noAutofit/>
          </a:bodyPr>
          <a:lstStyle>
            <a:lvl1pPr marL="0" indent="0">
              <a:lnSpc>
                <a:spcPct val="90000"/>
              </a:lnSpc>
              <a:buNone/>
              <a:defRPr sz="16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 </a:t>
            </a:r>
            <a:r>
              <a:rPr lang="en-US" err="1"/>
              <a:t>amet</a:t>
            </a:r>
            <a:r>
              <a:rPr lang="en-US"/>
              <a:t> </a:t>
            </a:r>
            <a:r>
              <a:rPr lang="en-US" err="1"/>
              <a:t>risus</a:t>
            </a:r>
            <a:r>
              <a:rPr lang="en-US"/>
              <a:t>.</a:t>
            </a:r>
          </a:p>
        </p:txBody>
      </p:sp>
      <p:sp>
        <p:nvSpPr>
          <p:cNvPr id="16" name="Picture Placeholder 144">
            <a:extLst>
              <a:ext uri="{FF2B5EF4-FFF2-40B4-BE49-F238E27FC236}">
                <a16:creationId xmlns:a16="http://schemas.microsoft.com/office/drawing/2014/main" id="{312A8568-F091-A3D8-2202-2C236C7AF6B3}"/>
              </a:ext>
            </a:extLst>
          </p:cNvPr>
          <p:cNvSpPr>
            <a:spLocks noGrp="1"/>
          </p:cNvSpPr>
          <p:nvPr>
            <p:ph type="pic" sz="quarter" idx="63"/>
          </p:nvPr>
        </p:nvSpPr>
        <p:spPr>
          <a:xfrm>
            <a:off x="723900" y="2842855"/>
            <a:ext cx="3314700" cy="2610134"/>
          </a:xfrm>
        </p:spPr>
        <p:txBody>
          <a:bodyPr/>
          <a:lstStyle/>
          <a:p>
            <a:endParaRPr lang="en-US"/>
          </a:p>
        </p:txBody>
      </p:sp>
      <p:sp>
        <p:nvSpPr>
          <p:cNvPr id="17" name="Text Placeholder 16">
            <a:extLst>
              <a:ext uri="{FF2B5EF4-FFF2-40B4-BE49-F238E27FC236}">
                <a16:creationId xmlns:a16="http://schemas.microsoft.com/office/drawing/2014/main" id="{8CF81B08-FF83-B948-96CC-683CCE8564D8}"/>
              </a:ext>
            </a:extLst>
          </p:cNvPr>
          <p:cNvSpPr>
            <a:spLocks noGrp="1"/>
          </p:cNvSpPr>
          <p:nvPr>
            <p:ph type="body" sz="quarter" idx="64" hasCustomPrompt="1"/>
          </p:nvPr>
        </p:nvSpPr>
        <p:spPr>
          <a:xfrm>
            <a:off x="4267200" y="5452989"/>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18" name="Text Placeholder 17">
            <a:extLst>
              <a:ext uri="{FF2B5EF4-FFF2-40B4-BE49-F238E27FC236}">
                <a16:creationId xmlns:a16="http://schemas.microsoft.com/office/drawing/2014/main" id="{A02EF5ED-186B-670C-C2E8-68D282A7A4F7}"/>
              </a:ext>
            </a:extLst>
          </p:cNvPr>
          <p:cNvSpPr>
            <a:spLocks noGrp="1"/>
          </p:cNvSpPr>
          <p:nvPr>
            <p:ph type="body" sz="quarter" idx="65" hasCustomPrompt="1"/>
          </p:nvPr>
        </p:nvSpPr>
        <p:spPr>
          <a:xfrm>
            <a:off x="723900" y="5452989"/>
            <a:ext cx="3314700" cy="742950"/>
          </a:xfrm>
          <a:custGeom>
            <a:avLst/>
            <a:gdLst>
              <a:gd name="connsiteX0" fmla="*/ 0 w 3314700"/>
              <a:gd name="connsiteY0" fmla="*/ 0 h 742950"/>
              <a:gd name="connsiteX1" fmla="*/ 3314700 w 3314700"/>
              <a:gd name="connsiteY1" fmla="*/ 0 h 742950"/>
              <a:gd name="connsiteX2" fmla="*/ 3314700 w 3314700"/>
              <a:gd name="connsiteY2" fmla="*/ 139303 h 742950"/>
              <a:gd name="connsiteX3" fmla="*/ 3314700 w 3314700"/>
              <a:gd name="connsiteY3" fmla="*/ 644934 h 742950"/>
              <a:gd name="connsiteX4" fmla="*/ 3216684 w 3314700"/>
              <a:gd name="connsiteY4" fmla="*/ 742950 h 742950"/>
              <a:gd name="connsiteX5" fmla="*/ 98016 w 3314700"/>
              <a:gd name="connsiteY5" fmla="*/ 742950 h 742950"/>
              <a:gd name="connsiteX6" fmla="*/ 0 w 3314700"/>
              <a:gd name="connsiteY6" fmla="*/ 644934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4700" h="742950">
                <a:moveTo>
                  <a:pt x="0" y="0"/>
                </a:moveTo>
                <a:lnTo>
                  <a:pt x="3314700" y="0"/>
                </a:lnTo>
                <a:lnTo>
                  <a:pt x="3314700" y="139303"/>
                </a:lnTo>
                <a:lnTo>
                  <a:pt x="3314700" y="644934"/>
                </a:lnTo>
                <a:cubicBezTo>
                  <a:pt x="3314700" y="699067"/>
                  <a:pt x="3270817" y="742950"/>
                  <a:pt x="3216684" y="742950"/>
                </a:cubicBezTo>
                <a:lnTo>
                  <a:pt x="98016" y="742950"/>
                </a:lnTo>
                <a:cubicBezTo>
                  <a:pt x="43883" y="742950"/>
                  <a:pt x="0" y="699067"/>
                  <a:pt x="0" y="644934"/>
                </a:cubicBezTo>
                <a:close/>
              </a:path>
            </a:pathLst>
          </a:custGeom>
          <a:solidFill>
            <a:schemeClr val="bg2"/>
          </a:solidFill>
        </p:spPr>
        <p:txBody>
          <a:bodyPr wrap="square" lIns="274320" tIns="182880" rIns="274320" bIns="210312" anchor="t" anchorCtr="0">
            <a:noAutofit/>
          </a:bodyPr>
          <a:lstStyle>
            <a:lvl1pPr marL="0" indent="0">
              <a:lnSpc>
                <a:spcPct val="100000"/>
              </a:lnSpc>
              <a:buNone/>
              <a:defRPr sz="105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 </a:t>
            </a:r>
            <a:r>
              <a:rPr lang="en-US" err="1"/>
              <a:t>Etiam</a:t>
            </a:r>
            <a:r>
              <a:rPr lang="en-US"/>
              <a:t> porta </a:t>
            </a:r>
            <a:r>
              <a:rPr lang="en-US" err="1"/>
              <a:t>sem</a:t>
            </a:r>
            <a:r>
              <a:rPr lang="en-US"/>
              <a:t> </a:t>
            </a:r>
            <a:r>
              <a:rPr lang="en-US" err="1"/>
              <a:t>malesuada</a:t>
            </a:r>
            <a:r>
              <a:rPr lang="en-US"/>
              <a:t>.</a:t>
            </a:r>
          </a:p>
        </p:txBody>
      </p:sp>
      <p:sp>
        <p:nvSpPr>
          <p:cNvPr id="20" name="Footer Placeholder 19">
            <a:extLst>
              <a:ext uri="{FF2B5EF4-FFF2-40B4-BE49-F238E27FC236}">
                <a16:creationId xmlns:a16="http://schemas.microsoft.com/office/drawing/2014/main" id="{FED86831-0B64-C602-EBEB-280481F6237C}"/>
              </a:ext>
            </a:extLst>
          </p:cNvPr>
          <p:cNvSpPr>
            <a:spLocks noGrp="1"/>
          </p:cNvSpPr>
          <p:nvPr>
            <p:ph type="ftr" sz="quarter" idx="67"/>
          </p:nvPr>
        </p:nvSpPr>
        <p:spPr/>
        <p:txBody>
          <a:bodyPr/>
          <a:lstStyle/>
          <a:p>
            <a:r>
              <a:rPr lang="en-US"/>
              <a:t>Creating a scalable conversational UX</a:t>
            </a:r>
          </a:p>
        </p:txBody>
      </p:sp>
      <p:sp>
        <p:nvSpPr>
          <p:cNvPr id="2" name="Text Placeholder 14">
            <a:extLst>
              <a:ext uri="{FF2B5EF4-FFF2-40B4-BE49-F238E27FC236}">
                <a16:creationId xmlns:a16="http://schemas.microsoft.com/office/drawing/2014/main" id="{8FF2BAFC-5FE4-F451-CD9C-5C924F8A4928}"/>
              </a:ext>
            </a:extLst>
          </p:cNvPr>
          <p:cNvSpPr>
            <a:spLocks noGrp="1"/>
          </p:cNvSpPr>
          <p:nvPr>
            <p:ph type="body" sz="quarter" idx="20" hasCustomPrompt="1"/>
          </p:nvPr>
        </p:nvSpPr>
        <p:spPr>
          <a:xfrm>
            <a:off x="7239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404935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3" name="Text Placeholder 8">
            <a:extLst>
              <a:ext uri="{FF2B5EF4-FFF2-40B4-BE49-F238E27FC236}">
                <a16:creationId xmlns:a16="http://schemas.microsoft.com/office/drawing/2014/main" id="{6C24020C-1A51-DC96-3646-C742E575352A}"/>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9" name="Text Placeholder 15">
            <a:extLst>
              <a:ext uri="{FF2B5EF4-FFF2-40B4-BE49-F238E27FC236}">
                <a16:creationId xmlns:a16="http://schemas.microsoft.com/office/drawing/2014/main" id="{17FD13F5-E0ED-FD3A-A68C-15268F269AEB}"/>
              </a:ext>
            </a:extLst>
          </p:cNvPr>
          <p:cNvSpPr>
            <a:spLocks noGrp="1"/>
          </p:cNvSpPr>
          <p:nvPr>
            <p:ph type="body" sz="quarter" idx="14" hasCustomPrompt="1"/>
          </p:nvPr>
        </p:nvSpPr>
        <p:spPr>
          <a:xfrm>
            <a:off x="7239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0" name="Text Placeholder 15">
            <a:extLst>
              <a:ext uri="{FF2B5EF4-FFF2-40B4-BE49-F238E27FC236}">
                <a16:creationId xmlns:a16="http://schemas.microsoft.com/office/drawing/2014/main" id="{861DB29A-AD22-653F-6297-7941BEC86B38}"/>
              </a:ext>
            </a:extLst>
          </p:cNvPr>
          <p:cNvSpPr>
            <a:spLocks noGrp="1"/>
          </p:cNvSpPr>
          <p:nvPr>
            <p:ph type="body" sz="quarter" idx="15" hasCustomPrompt="1"/>
          </p:nvPr>
        </p:nvSpPr>
        <p:spPr>
          <a:xfrm>
            <a:off x="3124200" y="3371850"/>
            <a:ext cx="2057838"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1" name="Text Placeholder 15">
            <a:extLst>
              <a:ext uri="{FF2B5EF4-FFF2-40B4-BE49-F238E27FC236}">
                <a16:creationId xmlns:a16="http://schemas.microsoft.com/office/drawing/2014/main" id="{92C653C0-B4C0-71A0-0DFE-6EF3DF5FD992}"/>
              </a:ext>
            </a:extLst>
          </p:cNvPr>
          <p:cNvSpPr>
            <a:spLocks noGrp="1"/>
          </p:cNvSpPr>
          <p:nvPr>
            <p:ph type="body" sz="quarter" idx="16" hasCustomPrompt="1"/>
          </p:nvPr>
        </p:nvSpPr>
        <p:spPr>
          <a:xfrm>
            <a:off x="5524284" y="3371850"/>
            <a:ext cx="2057616" cy="493776"/>
          </a:xfrm>
        </p:spPr>
        <p:txBody>
          <a:bodyPr>
            <a:noAutofit/>
          </a:bodyPr>
          <a:lstStyle>
            <a:lvl1pPr marL="0" indent="0">
              <a:lnSpc>
                <a:spcPct val="90000"/>
              </a:lnSpc>
              <a:buNone/>
              <a:defRPr sz="1600">
                <a:latin typeface="+mj-lt"/>
              </a:defRPr>
            </a:lvl1pPr>
          </a:lstStyle>
          <a:p>
            <a:pPr lvl="0"/>
            <a:r>
              <a:rPr lang="en-US"/>
              <a:t>Morbi </a:t>
            </a:r>
            <a:r>
              <a:rPr lang="en-US" err="1"/>
              <a:t>leo</a:t>
            </a:r>
            <a:r>
              <a:rPr lang="en-US"/>
              <a:t> </a:t>
            </a:r>
            <a:r>
              <a:rPr lang="en-US" err="1"/>
              <a:t>risus</a:t>
            </a:r>
            <a:r>
              <a:rPr lang="en-US"/>
              <a:t>, porta vestibulum at eros.</a:t>
            </a:r>
          </a:p>
        </p:txBody>
      </p:sp>
      <p:sp>
        <p:nvSpPr>
          <p:cNvPr id="22" name="Content Placeholder 19">
            <a:extLst>
              <a:ext uri="{FF2B5EF4-FFF2-40B4-BE49-F238E27FC236}">
                <a16:creationId xmlns:a16="http://schemas.microsoft.com/office/drawing/2014/main" id="{7697DB2C-48AF-ECCB-C06D-8A44D7010D9E}"/>
              </a:ext>
            </a:extLst>
          </p:cNvPr>
          <p:cNvSpPr>
            <a:spLocks noGrp="1"/>
          </p:cNvSpPr>
          <p:nvPr>
            <p:ph sz="quarter" idx="17" hasCustomPrompt="1"/>
          </p:nvPr>
        </p:nvSpPr>
        <p:spPr>
          <a:xfrm>
            <a:off x="723900"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3" name="Content Placeholder 19">
            <a:extLst>
              <a:ext uri="{FF2B5EF4-FFF2-40B4-BE49-F238E27FC236}">
                <a16:creationId xmlns:a16="http://schemas.microsoft.com/office/drawing/2014/main" id="{C9E6F894-9A10-9C1D-DC3C-15B7A8D7FC16}"/>
              </a:ext>
            </a:extLst>
          </p:cNvPr>
          <p:cNvSpPr>
            <a:spLocks noGrp="1"/>
          </p:cNvSpPr>
          <p:nvPr>
            <p:ph sz="quarter" idx="18" hasCustomPrompt="1"/>
          </p:nvPr>
        </p:nvSpPr>
        <p:spPr>
          <a:xfrm>
            <a:off x="3124422" y="4000500"/>
            <a:ext cx="2057400" cy="2171700"/>
          </a:xfrm>
        </p:spPr>
        <p:txBody>
          <a:bodyPr>
            <a:normAutofit/>
          </a:bodyPr>
          <a:lstStyle>
            <a:lvl1pPr marL="0" indent="0">
              <a:lnSpc>
                <a:spcPct val="90000"/>
              </a:lnSpc>
              <a:buNone/>
              <a:defRPr sz="1400"/>
            </a:lvl1pPr>
          </a:lstStyle>
          <a:p>
            <a:pPr lvl="0"/>
            <a:r>
              <a:rPr lang="en-US"/>
              <a:t>Click to edit Master text styles.</a:t>
            </a:r>
          </a:p>
        </p:txBody>
      </p:sp>
      <p:sp>
        <p:nvSpPr>
          <p:cNvPr id="24" name="Content Placeholder 19">
            <a:extLst>
              <a:ext uri="{FF2B5EF4-FFF2-40B4-BE49-F238E27FC236}">
                <a16:creationId xmlns:a16="http://schemas.microsoft.com/office/drawing/2014/main" id="{B99D05C7-2FC2-62D2-81EF-C28BE6BC798A}"/>
              </a:ext>
            </a:extLst>
          </p:cNvPr>
          <p:cNvSpPr>
            <a:spLocks noGrp="1"/>
          </p:cNvSpPr>
          <p:nvPr>
            <p:ph sz="quarter" idx="19" hasCustomPrompt="1"/>
          </p:nvPr>
        </p:nvSpPr>
        <p:spPr>
          <a:xfrm>
            <a:off x="5524500" y="4000500"/>
            <a:ext cx="2057178" cy="2171700"/>
          </a:xfrm>
        </p:spPr>
        <p:txBody>
          <a:bodyPr>
            <a:normAutofit/>
          </a:bodyPr>
          <a:lstStyle>
            <a:lvl1pPr marL="0" indent="0">
              <a:lnSpc>
                <a:spcPct val="90000"/>
              </a:lnSpc>
              <a:buNone/>
              <a:defRPr sz="1400"/>
            </a:lvl1pPr>
          </a:lstStyle>
          <a:p>
            <a:pPr lvl="0"/>
            <a:r>
              <a:rPr lang="en-US"/>
              <a:t>Click to edit Master text styles.</a:t>
            </a:r>
          </a:p>
        </p:txBody>
      </p:sp>
      <p:sp>
        <p:nvSpPr>
          <p:cNvPr id="25" name="Text Placeholder 25">
            <a:extLst>
              <a:ext uri="{FF2B5EF4-FFF2-40B4-BE49-F238E27FC236}">
                <a16:creationId xmlns:a16="http://schemas.microsoft.com/office/drawing/2014/main" id="{722031DF-9D7E-6147-222F-5139761D3CFF}"/>
              </a:ext>
            </a:extLst>
          </p:cNvPr>
          <p:cNvSpPr>
            <a:spLocks noGrp="1"/>
          </p:cNvSpPr>
          <p:nvPr>
            <p:ph type="body" sz="quarter" idx="25"/>
          </p:nvPr>
        </p:nvSpPr>
        <p:spPr>
          <a:xfrm>
            <a:off x="5524500" y="2400300"/>
            <a:ext cx="742950" cy="742950"/>
          </a:xfrm>
          <a:blipFill dpi="0" rotWithShape="1">
            <a:blip r:embed="rId2"/>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26" name="Text Placeholder 25">
            <a:extLst>
              <a:ext uri="{FF2B5EF4-FFF2-40B4-BE49-F238E27FC236}">
                <a16:creationId xmlns:a16="http://schemas.microsoft.com/office/drawing/2014/main" id="{95562051-68B7-ABF4-56A2-13928074D2B4}"/>
              </a:ext>
            </a:extLst>
          </p:cNvPr>
          <p:cNvSpPr>
            <a:spLocks noGrp="1"/>
          </p:cNvSpPr>
          <p:nvPr>
            <p:ph type="body" sz="quarter" idx="24"/>
          </p:nvPr>
        </p:nvSpPr>
        <p:spPr>
          <a:xfrm>
            <a:off x="3124200" y="2400300"/>
            <a:ext cx="742950" cy="742950"/>
          </a:xfrm>
          <a:blipFill dpi="0" rotWithShape="1">
            <a:blip r:embed="rId3"/>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27" name="Text Placeholder 25">
            <a:extLst>
              <a:ext uri="{FF2B5EF4-FFF2-40B4-BE49-F238E27FC236}">
                <a16:creationId xmlns:a16="http://schemas.microsoft.com/office/drawing/2014/main" id="{7D2D1AF7-9BE6-2166-6E98-FC02D67702BD}"/>
              </a:ext>
            </a:extLst>
          </p:cNvPr>
          <p:cNvSpPr>
            <a:spLocks noGrp="1"/>
          </p:cNvSpPr>
          <p:nvPr>
            <p:ph type="body" sz="quarter" idx="23"/>
          </p:nvPr>
        </p:nvSpPr>
        <p:spPr>
          <a:xfrm>
            <a:off x="723900" y="2400300"/>
            <a:ext cx="742950" cy="742950"/>
          </a:xfrm>
          <a:blipFill dpi="0" rotWithShape="1">
            <a:blip r:embed="rId4"/>
            <a:srcRect/>
            <a:tile tx="-139700" ty="190500" sx="100000" sy="100000" flip="none" algn="bl"/>
          </a:blipFill>
        </p:spPr>
        <p:txBody>
          <a:bodyPr>
            <a:normAutofit/>
          </a:bodyPr>
          <a:lstStyle>
            <a:lvl1pPr marL="0" indent="0">
              <a:buNone/>
              <a:defRPr sz="100">
                <a:noFill/>
              </a:defRPr>
            </a:lvl1pPr>
          </a:lstStyle>
          <a:p>
            <a:pPr lvl="0"/>
            <a:endParaRPr lang="en-US"/>
          </a:p>
        </p:txBody>
      </p:sp>
      <p:sp>
        <p:nvSpPr>
          <p:cNvPr id="29" name="Footer Placeholder 28">
            <a:extLst>
              <a:ext uri="{FF2B5EF4-FFF2-40B4-BE49-F238E27FC236}">
                <a16:creationId xmlns:a16="http://schemas.microsoft.com/office/drawing/2014/main" id="{504D6C79-0A7C-9DBA-85E8-5A0A045CCB3F}"/>
              </a:ext>
            </a:extLst>
          </p:cNvPr>
          <p:cNvSpPr>
            <a:spLocks noGrp="1"/>
          </p:cNvSpPr>
          <p:nvPr>
            <p:ph type="ftr" sz="quarter" idx="27"/>
          </p:nvPr>
        </p:nvSpPr>
        <p:spPr/>
        <p:txBody>
          <a:bodyPr/>
          <a:lstStyle/>
          <a:p>
            <a:r>
              <a:rPr lang="en-US"/>
              <a:t>Creating a scalable conversational UX</a:t>
            </a:r>
          </a:p>
        </p:txBody>
      </p:sp>
      <p:sp>
        <p:nvSpPr>
          <p:cNvPr id="2" name="Text Placeholder 14">
            <a:extLst>
              <a:ext uri="{FF2B5EF4-FFF2-40B4-BE49-F238E27FC236}">
                <a16:creationId xmlns:a16="http://schemas.microsoft.com/office/drawing/2014/main" id="{C9505F32-9D0A-F1D3-3756-9C60857AEA50}"/>
              </a:ext>
            </a:extLst>
          </p:cNvPr>
          <p:cNvSpPr>
            <a:spLocks noGrp="1"/>
          </p:cNvSpPr>
          <p:nvPr>
            <p:ph type="body" sz="quarter" idx="20" hasCustomPrompt="1"/>
          </p:nvPr>
        </p:nvSpPr>
        <p:spPr>
          <a:xfrm>
            <a:off x="7239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2253449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Content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8039100" y="2117"/>
            <a:ext cx="41529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8732839" y="2005791"/>
            <a:ext cx="2506661" cy="4166409"/>
          </a:xfrm>
        </p:spPr>
        <p:txBody>
          <a:bodyPr>
            <a:normAutofit/>
          </a:bodyPr>
          <a:lstStyle>
            <a:lvl1pPr marL="0" indent="0">
              <a:lnSpc>
                <a:spcPct val="100000"/>
              </a:lnSpc>
              <a:buNone/>
              <a:defRPr sz="1400">
                <a:solidFill>
                  <a:schemeClr val="tx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4" name="Title 1">
            <a:extLst>
              <a:ext uri="{FF2B5EF4-FFF2-40B4-BE49-F238E27FC236}">
                <a16:creationId xmlns:a16="http://schemas.microsoft.com/office/drawing/2014/main" id="{4A8286D2-F40D-1CA4-D77A-32BBDCCF7F40}"/>
              </a:ext>
            </a:extLst>
          </p:cNvPr>
          <p:cNvSpPr>
            <a:spLocks noGrp="1"/>
          </p:cNvSpPr>
          <p:nvPr>
            <p:ph type="title"/>
          </p:nvPr>
        </p:nvSpPr>
        <p:spPr>
          <a:xfrm>
            <a:off x="8724900" y="748884"/>
            <a:ext cx="2522539" cy="1024128"/>
          </a:xfrm>
        </p:spPr>
        <p:txBody>
          <a:bodyPr anchor="b"/>
          <a:lstStyle>
            <a:lvl1pPr>
              <a:defRPr sz="2000">
                <a:solidFill>
                  <a:schemeClr val="tx2"/>
                </a:solidFill>
              </a:defRPr>
            </a:lvl1pPr>
          </a:lstStyle>
          <a:p>
            <a:r>
              <a:rPr lang="en-US"/>
              <a:t>Click to edit Master title style</a:t>
            </a:r>
          </a:p>
        </p:txBody>
      </p:sp>
      <p:sp>
        <p:nvSpPr>
          <p:cNvPr id="21" name="Text Placeholder 8">
            <a:extLst>
              <a:ext uri="{FF2B5EF4-FFF2-40B4-BE49-F238E27FC236}">
                <a16:creationId xmlns:a16="http://schemas.microsoft.com/office/drawing/2014/main" id="{6325F162-E83F-F35A-7739-63BB864C83FF}"/>
              </a:ext>
            </a:extLst>
          </p:cNvPr>
          <p:cNvSpPr>
            <a:spLocks noGrp="1"/>
          </p:cNvSpPr>
          <p:nvPr>
            <p:ph type="body" sz="quarter" idx="12"/>
          </p:nvPr>
        </p:nvSpPr>
        <p:spPr>
          <a:xfrm>
            <a:off x="723900" y="742950"/>
            <a:ext cx="6858000"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22" name="Text Placeholder 21">
            <a:extLst>
              <a:ext uri="{FF2B5EF4-FFF2-40B4-BE49-F238E27FC236}">
                <a16:creationId xmlns:a16="http://schemas.microsoft.com/office/drawing/2014/main" id="{342830CD-B068-6E3E-7D68-BFC9D6C22D42}"/>
              </a:ext>
            </a:extLst>
          </p:cNvPr>
          <p:cNvSpPr>
            <a:spLocks noGrp="1"/>
          </p:cNvSpPr>
          <p:nvPr>
            <p:ph type="body" sz="quarter" idx="50" hasCustomPrompt="1"/>
          </p:nvPr>
        </p:nvSpPr>
        <p:spPr>
          <a:xfrm>
            <a:off x="541020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3" name="Text Placeholder 22">
            <a:extLst>
              <a:ext uri="{FF2B5EF4-FFF2-40B4-BE49-F238E27FC236}">
                <a16:creationId xmlns:a16="http://schemas.microsoft.com/office/drawing/2014/main" id="{5C21A485-8FDE-0936-B795-9802D7ECE5F2}"/>
              </a:ext>
            </a:extLst>
          </p:cNvPr>
          <p:cNvSpPr>
            <a:spLocks noGrp="1"/>
          </p:cNvSpPr>
          <p:nvPr>
            <p:ph type="body" sz="quarter" idx="48" hasCustomPrompt="1"/>
          </p:nvPr>
        </p:nvSpPr>
        <p:spPr>
          <a:xfrm>
            <a:off x="541020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B92E73"/>
              </a:gs>
              <a:gs pos="99000">
                <a:srgbClr val="B22C6E"/>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4" name="Text Placeholder 23">
            <a:extLst>
              <a:ext uri="{FF2B5EF4-FFF2-40B4-BE49-F238E27FC236}">
                <a16:creationId xmlns:a16="http://schemas.microsoft.com/office/drawing/2014/main" id="{305A2191-7FB8-744B-7103-4CBC5FCFD02E}"/>
              </a:ext>
            </a:extLst>
          </p:cNvPr>
          <p:cNvSpPr>
            <a:spLocks noGrp="1"/>
          </p:cNvSpPr>
          <p:nvPr>
            <p:ph type="body" sz="quarter" idx="49" hasCustomPrompt="1"/>
          </p:nvPr>
        </p:nvSpPr>
        <p:spPr>
          <a:xfrm>
            <a:off x="541020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5" name="Text Placeholder 24">
            <a:extLst>
              <a:ext uri="{FF2B5EF4-FFF2-40B4-BE49-F238E27FC236}">
                <a16:creationId xmlns:a16="http://schemas.microsoft.com/office/drawing/2014/main" id="{50EDCE07-60C8-34A3-7A8C-A4A17D19583E}"/>
              </a:ext>
            </a:extLst>
          </p:cNvPr>
          <p:cNvSpPr>
            <a:spLocks noGrp="1"/>
          </p:cNvSpPr>
          <p:nvPr>
            <p:ph type="body" sz="quarter" idx="51" hasCustomPrompt="1"/>
          </p:nvPr>
        </p:nvSpPr>
        <p:spPr>
          <a:xfrm>
            <a:off x="723900" y="2005098"/>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6" name="Text Placeholder 25">
            <a:extLst>
              <a:ext uri="{FF2B5EF4-FFF2-40B4-BE49-F238E27FC236}">
                <a16:creationId xmlns:a16="http://schemas.microsoft.com/office/drawing/2014/main" id="{B20017F9-8D4C-DA30-91AA-68549AAB5BEB}"/>
              </a:ext>
            </a:extLst>
          </p:cNvPr>
          <p:cNvSpPr>
            <a:spLocks noGrp="1"/>
          </p:cNvSpPr>
          <p:nvPr>
            <p:ph type="body" sz="quarter" idx="52" hasCustomPrompt="1"/>
          </p:nvPr>
        </p:nvSpPr>
        <p:spPr>
          <a:xfrm>
            <a:off x="723900" y="2005098"/>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0">
                <a:srgbClr val="C8317D"/>
              </a:gs>
              <a:gs pos="100000">
                <a:srgbClr val="C02F78"/>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27" name="Text Placeholder 26">
            <a:extLst>
              <a:ext uri="{FF2B5EF4-FFF2-40B4-BE49-F238E27FC236}">
                <a16:creationId xmlns:a16="http://schemas.microsoft.com/office/drawing/2014/main" id="{B3187AAD-E086-F7A2-AE44-EEE4CDB4E460}"/>
              </a:ext>
            </a:extLst>
          </p:cNvPr>
          <p:cNvSpPr>
            <a:spLocks noGrp="1"/>
          </p:cNvSpPr>
          <p:nvPr>
            <p:ph type="body" sz="quarter" idx="53" hasCustomPrompt="1"/>
          </p:nvPr>
        </p:nvSpPr>
        <p:spPr>
          <a:xfrm>
            <a:off x="723900" y="5488912"/>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28" name="Text Placeholder 27">
            <a:extLst>
              <a:ext uri="{FF2B5EF4-FFF2-40B4-BE49-F238E27FC236}">
                <a16:creationId xmlns:a16="http://schemas.microsoft.com/office/drawing/2014/main" id="{7A479736-8C67-2946-027A-6C823D6ADD16}"/>
              </a:ext>
            </a:extLst>
          </p:cNvPr>
          <p:cNvSpPr>
            <a:spLocks noGrp="1"/>
          </p:cNvSpPr>
          <p:nvPr>
            <p:ph type="body" sz="quarter" idx="54" hasCustomPrompt="1"/>
          </p:nvPr>
        </p:nvSpPr>
        <p:spPr>
          <a:xfrm>
            <a:off x="3067050" y="2002586"/>
            <a:ext cx="2171700" cy="4169614"/>
          </a:xfrm>
          <a:custGeom>
            <a:avLst/>
            <a:gdLst>
              <a:gd name="connsiteX0" fmla="*/ 94076 w 2171700"/>
              <a:gd name="connsiteY0" fmla="*/ 0 h 4169614"/>
              <a:gd name="connsiteX1" fmla="*/ 2079595 w 2171700"/>
              <a:gd name="connsiteY1" fmla="*/ 0 h 4169614"/>
              <a:gd name="connsiteX2" fmla="*/ 2166278 w 2171700"/>
              <a:gd name="connsiteY2" fmla="*/ 57458 h 4169614"/>
              <a:gd name="connsiteX3" fmla="*/ 2171700 w 2171700"/>
              <a:gd name="connsiteY3" fmla="*/ 84314 h 4169614"/>
              <a:gd name="connsiteX4" fmla="*/ 2171700 w 2171700"/>
              <a:gd name="connsiteY4" fmla="*/ 4085301 h 4169614"/>
              <a:gd name="connsiteX5" fmla="*/ 2166278 w 2171700"/>
              <a:gd name="connsiteY5" fmla="*/ 4112157 h 4169614"/>
              <a:gd name="connsiteX6" fmla="*/ 2079595 w 2171700"/>
              <a:gd name="connsiteY6" fmla="*/ 4169614 h 4169614"/>
              <a:gd name="connsiteX7" fmla="*/ 94076 w 2171700"/>
              <a:gd name="connsiteY7" fmla="*/ 4169614 h 4169614"/>
              <a:gd name="connsiteX8" fmla="*/ 0 w 2171700"/>
              <a:gd name="connsiteY8" fmla="*/ 4075538 h 4169614"/>
              <a:gd name="connsiteX9" fmla="*/ 0 w 2171700"/>
              <a:gd name="connsiteY9" fmla="*/ 94076 h 4169614"/>
              <a:gd name="connsiteX10" fmla="*/ 94076 w 2171700"/>
              <a:gd name="connsiteY10" fmla="*/ 0 h 416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1700" h="4169614">
                <a:moveTo>
                  <a:pt x="94076" y="0"/>
                </a:moveTo>
                <a:lnTo>
                  <a:pt x="2079595" y="0"/>
                </a:lnTo>
                <a:cubicBezTo>
                  <a:pt x="2118563" y="0"/>
                  <a:pt x="2151997" y="23692"/>
                  <a:pt x="2166278" y="57458"/>
                </a:cubicBezTo>
                <a:lnTo>
                  <a:pt x="2171700" y="84314"/>
                </a:lnTo>
                <a:lnTo>
                  <a:pt x="2171700" y="4085301"/>
                </a:lnTo>
                <a:lnTo>
                  <a:pt x="2166278" y="4112157"/>
                </a:lnTo>
                <a:cubicBezTo>
                  <a:pt x="2151997" y="4145922"/>
                  <a:pt x="2118563" y="4169614"/>
                  <a:pt x="2079595" y="4169614"/>
                </a:cubicBezTo>
                <a:lnTo>
                  <a:pt x="94076" y="4169614"/>
                </a:lnTo>
                <a:cubicBezTo>
                  <a:pt x="42119" y="4169614"/>
                  <a:pt x="0" y="4127495"/>
                  <a:pt x="0" y="4075538"/>
                </a:cubicBezTo>
                <a:lnTo>
                  <a:pt x="0" y="94076"/>
                </a:lnTo>
                <a:cubicBezTo>
                  <a:pt x="0" y="42119"/>
                  <a:pt x="42119" y="0"/>
                  <a:pt x="94076" y="0"/>
                </a:cubicBezTo>
                <a:close/>
              </a:path>
            </a:pathLst>
          </a:custGeom>
          <a:solidFill>
            <a:schemeClr val="bg1"/>
          </a:solidFill>
          <a:effectLst>
            <a:outerShdw blurRad="381000" dist="12700" dir="2700000" sx="101000" sy="101000" algn="ctr" rotWithShape="0">
              <a:srgbClr val="000000">
                <a:alpha val="15000"/>
              </a:srgbClr>
            </a:outerShdw>
          </a:effectLst>
        </p:spPr>
        <p:txBody>
          <a:bodyPr wrap="square" lIns="228600" tIns="914400" rIns="228600" bIns="868680" anchor="t" anchorCtr="0">
            <a:noAutofit/>
          </a:bodyPr>
          <a:lstStyle>
            <a:lvl1pPr marL="0" indent="0">
              <a:buNone/>
              <a:defRPr sz="1200"/>
            </a:lvl1pPr>
            <a:lvl2pPr>
              <a:defRPr sz="1100"/>
            </a:lvl2pPr>
            <a:lvl3pPr>
              <a:defRPr sz="1050"/>
            </a:lvl3pPr>
            <a:lvl4pPr>
              <a:defRPr sz="1000"/>
            </a:lvl4pPr>
            <a:lvl5pPr>
              <a:defRPr sz="1000"/>
            </a:lvl5pPr>
          </a:lstStyle>
          <a:p>
            <a:pPr lvl="0"/>
            <a:r>
              <a:rPr lang="en-US"/>
              <a:t>Click to edit Master text styles.</a:t>
            </a:r>
          </a:p>
        </p:txBody>
      </p:sp>
      <p:sp>
        <p:nvSpPr>
          <p:cNvPr id="29" name="Text Placeholder 28">
            <a:extLst>
              <a:ext uri="{FF2B5EF4-FFF2-40B4-BE49-F238E27FC236}">
                <a16:creationId xmlns:a16="http://schemas.microsoft.com/office/drawing/2014/main" id="{618173BF-5547-ABF6-6949-652E20CE2862}"/>
              </a:ext>
            </a:extLst>
          </p:cNvPr>
          <p:cNvSpPr>
            <a:spLocks noGrp="1"/>
          </p:cNvSpPr>
          <p:nvPr>
            <p:ph type="body" sz="quarter" idx="55" hasCustomPrompt="1"/>
          </p:nvPr>
        </p:nvSpPr>
        <p:spPr>
          <a:xfrm>
            <a:off x="3067050" y="2002586"/>
            <a:ext cx="2173671" cy="742950"/>
          </a:xfrm>
          <a:custGeom>
            <a:avLst/>
            <a:gdLst>
              <a:gd name="connsiteX0" fmla="*/ 94076 w 2173671"/>
              <a:gd name="connsiteY0" fmla="*/ 0 h 742950"/>
              <a:gd name="connsiteX1" fmla="*/ 2079595 w 2173671"/>
              <a:gd name="connsiteY1" fmla="*/ 0 h 742950"/>
              <a:gd name="connsiteX2" fmla="*/ 2173671 w 2173671"/>
              <a:gd name="connsiteY2" fmla="*/ 94076 h 742950"/>
              <a:gd name="connsiteX3" fmla="*/ 2173671 w 2173671"/>
              <a:gd name="connsiteY3" fmla="*/ 742950 h 742950"/>
              <a:gd name="connsiteX4" fmla="*/ 0 w 2173671"/>
              <a:gd name="connsiteY4" fmla="*/ 742950 h 742950"/>
              <a:gd name="connsiteX5" fmla="*/ 0 w 2173671"/>
              <a:gd name="connsiteY5" fmla="*/ 94076 h 742950"/>
              <a:gd name="connsiteX6" fmla="*/ 94076 w 2173671"/>
              <a:gd name="connsiteY6" fmla="*/ 0 h 74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73671" h="742950">
                <a:moveTo>
                  <a:pt x="94076" y="0"/>
                </a:moveTo>
                <a:lnTo>
                  <a:pt x="2079595" y="0"/>
                </a:lnTo>
                <a:cubicBezTo>
                  <a:pt x="2131552" y="0"/>
                  <a:pt x="2173671" y="42119"/>
                  <a:pt x="2173671" y="94076"/>
                </a:cubicBezTo>
                <a:lnTo>
                  <a:pt x="2173671" y="742950"/>
                </a:lnTo>
                <a:lnTo>
                  <a:pt x="0" y="742950"/>
                </a:lnTo>
                <a:lnTo>
                  <a:pt x="0" y="94076"/>
                </a:lnTo>
                <a:cubicBezTo>
                  <a:pt x="0" y="42119"/>
                  <a:pt x="42119" y="0"/>
                  <a:pt x="94076" y="0"/>
                </a:cubicBezTo>
                <a:close/>
              </a:path>
            </a:pathLst>
          </a:custGeom>
          <a:gradFill>
            <a:gsLst>
              <a:gs pos="100000">
                <a:srgbClr val="B92E73"/>
              </a:gs>
              <a:gs pos="0">
                <a:srgbClr val="C02F78"/>
              </a:gs>
            </a:gsLst>
            <a:lin ang="4200000" scaled="0"/>
          </a:gradFill>
        </p:spPr>
        <p:txBody>
          <a:bodyPr wrap="square" lIns="228600" tIns="182880" rIns="228600" bIns="182880">
            <a:noAutofit/>
          </a:bodyPr>
          <a:lstStyle>
            <a:lvl1pPr marL="0" indent="0">
              <a:lnSpc>
                <a:spcPct val="90000"/>
              </a:lnSpc>
              <a:buNone/>
              <a:defRPr sz="1400">
                <a:solidFill>
                  <a:schemeClr val="bg2"/>
                </a:solidFill>
                <a:latin typeface="+mj-lt"/>
              </a:defRPr>
            </a:lvl1pPr>
          </a:lstStyle>
          <a:p>
            <a:pPr lvl="0"/>
            <a:r>
              <a:rPr lang="en-US" err="1"/>
              <a:t>Fusce</a:t>
            </a:r>
            <a:r>
              <a:rPr lang="en-US"/>
              <a:t> </a:t>
            </a:r>
            <a:r>
              <a:rPr lang="en-US" err="1"/>
              <a:t>dapibus</a:t>
            </a:r>
            <a:r>
              <a:rPr lang="en-US"/>
              <a:t>, </a:t>
            </a:r>
            <a:r>
              <a:rPr lang="en-US" err="1"/>
              <a:t>tellus</a:t>
            </a:r>
            <a:r>
              <a:rPr lang="en-US"/>
              <a:t> ac cursus.</a:t>
            </a:r>
          </a:p>
        </p:txBody>
      </p:sp>
      <p:sp>
        <p:nvSpPr>
          <p:cNvPr id="30" name="Text Placeholder 29">
            <a:extLst>
              <a:ext uri="{FF2B5EF4-FFF2-40B4-BE49-F238E27FC236}">
                <a16:creationId xmlns:a16="http://schemas.microsoft.com/office/drawing/2014/main" id="{F6726FFB-AED2-307D-7680-2271A99F9442}"/>
              </a:ext>
            </a:extLst>
          </p:cNvPr>
          <p:cNvSpPr>
            <a:spLocks noGrp="1"/>
          </p:cNvSpPr>
          <p:nvPr>
            <p:ph type="body" sz="quarter" idx="56" hasCustomPrompt="1"/>
          </p:nvPr>
        </p:nvSpPr>
        <p:spPr>
          <a:xfrm>
            <a:off x="3067050" y="5486400"/>
            <a:ext cx="2173671" cy="685800"/>
          </a:xfrm>
          <a:custGeom>
            <a:avLst/>
            <a:gdLst>
              <a:gd name="connsiteX0" fmla="*/ 0 w 2173671"/>
              <a:gd name="connsiteY0" fmla="*/ 0 h 685800"/>
              <a:gd name="connsiteX1" fmla="*/ 2173671 w 2173671"/>
              <a:gd name="connsiteY1" fmla="*/ 0 h 685800"/>
              <a:gd name="connsiteX2" fmla="*/ 2173671 w 2173671"/>
              <a:gd name="connsiteY2" fmla="*/ 591724 h 685800"/>
              <a:gd name="connsiteX3" fmla="*/ 2079595 w 2173671"/>
              <a:gd name="connsiteY3" fmla="*/ 685800 h 685800"/>
              <a:gd name="connsiteX4" fmla="*/ 94076 w 2173671"/>
              <a:gd name="connsiteY4" fmla="*/ 685800 h 685800"/>
              <a:gd name="connsiteX5" fmla="*/ 0 w 2173671"/>
              <a:gd name="connsiteY5" fmla="*/ 591724 h 68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3671" h="685800">
                <a:moveTo>
                  <a:pt x="0" y="0"/>
                </a:moveTo>
                <a:lnTo>
                  <a:pt x="2173671" y="0"/>
                </a:lnTo>
                <a:lnTo>
                  <a:pt x="2173671" y="591724"/>
                </a:lnTo>
                <a:cubicBezTo>
                  <a:pt x="2173671" y="643681"/>
                  <a:pt x="2131552" y="685800"/>
                  <a:pt x="2079595" y="685800"/>
                </a:cubicBezTo>
                <a:lnTo>
                  <a:pt x="94076" y="685800"/>
                </a:lnTo>
                <a:cubicBezTo>
                  <a:pt x="42119" y="685800"/>
                  <a:pt x="0" y="643681"/>
                  <a:pt x="0" y="591724"/>
                </a:cubicBezTo>
                <a:close/>
              </a:path>
            </a:pathLst>
          </a:custGeom>
          <a:solidFill>
            <a:schemeClr val="bg2"/>
          </a:solidFill>
        </p:spPr>
        <p:txBody>
          <a:bodyPr wrap="square" lIns="228600" tIns="201168" rIns="228600" bIns="201168" anchor="b">
            <a:noAutofit/>
          </a:bodyPr>
          <a:lstStyle>
            <a:lvl1pPr marL="0" indent="0">
              <a:lnSpc>
                <a:spcPct val="110000"/>
              </a:lnSpc>
              <a:buNone/>
              <a:defRPr sz="900">
                <a:solidFill>
                  <a:schemeClr val="tx2"/>
                </a:solidFill>
                <a:latin typeface="+mn-lt"/>
              </a:defRPr>
            </a:lvl1pPr>
          </a:lstStyle>
          <a:p>
            <a:pPr lvl="0"/>
            <a:r>
              <a:rPr lang="en-US"/>
              <a:t>Cras </a:t>
            </a:r>
            <a:r>
              <a:rPr lang="en-US" err="1"/>
              <a:t>justo</a:t>
            </a:r>
            <a:r>
              <a:rPr lang="en-US"/>
              <a:t> </a:t>
            </a:r>
            <a:r>
              <a:rPr lang="en-US" err="1"/>
              <a:t>odio</a:t>
            </a:r>
            <a:r>
              <a:rPr lang="en-US"/>
              <a:t>, </a:t>
            </a:r>
            <a:r>
              <a:rPr lang="en-US" err="1"/>
              <a:t>dapibus</a:t>
            </a:r>
            <a:r>
              <a:rPr lang="en-US"/>
              <a:t> ac </a:t>
            </a:r>
            <a:r>
              <a:rPr lang="en-US" err="1"/>
              <a:t>facilisis</a:t>
            </a:r>
            <a:r>
              <a:rPr lang="en-US"/>
              <a:t> in, </a:t>
            </a:r>
            <a:r>
              <a:rPr lang="en-US" err="1"/>
              <a:t>egestas</a:t>
            </a:r>
            <a:r>
              <a:rPr lang="en-US"/>
              <a:t> </a:t>
            </a:r>
            <a:r>
              <a:rPr lang="en-US" err="1"/>
              <a:t>eget</a:t>
            </a:r>
            <a:r>
              <a:rPr lang="en-US"/>
              <a:t> </a:t>
            </a:r>
            <a:r>
              <a:rPr lang="en-US" err="1"/>
              <a:t>quam</a:t>
            </a:r>
            <a:r>
              <a:rPr lang="en-US"/>
              <a:t>.</a:t>
            </a:r>
          </a:p>
        </p:txBody>
      </p:sp>
      <p:sp>
        <p:nvSpPr>
          <p:cNvPr id="31" name="Picture Placeholder 42">
            <a:extLst>
              <a:ext uri="{FF2B5EF4-FFF2-40B4-BE49-F238E27FC236}">
                <a16:creationId xmlns:a16="http://schemas.microsoft.com/office/drawing/2014/main" id="{DCFF8CD4-8B2E-750C-CB76-A5E32271818F}"/>
              </a:ext>
            </a:extLst>
          </p:cNvPr>
          <p:cNvSpPr>
            <a:spLocks noGrp="1"/>
          </p:cNvSpPr>
          <p:nvPr>
            <p:ph type="pic" sz="quarter" idx="57"/>
          </p:nvPr>
        </p:nvSpPr>
        <p:spPr>
          <a:xfrm>
            <a:off x="5410200" y="2743200"/>
            <a:ext cx="2173671" cy="2743200"/>
          </a:xfrm>
        </p:spPr>
        <p:txBody>
          <a:bodyPr/>
          <a:lstStyle/>
          <a:p>
            <a:endParaRPr lang="en-US"/>
          </a:p>
        </p:txBody>
      </p:sp>
      <p:sp>
        <p:nvSpPr>
          <p:cNvPr id="32" name="Picture Placeholder 42">
            <a:extLst>
              <a:ext uri="{FF2B5EF4-FFF2-40B4-BE49-F238E27FC236}">
                <a16:creationId xmlns:a16="http://schemas.microsoft.com/office/drawing/2014/main" id="{0D102266-C6FD-539E-19BB-5104EAA09266}"/>
              </a:ext>
            </a:extLst>
          </p:cNvPr>
          <p:cNvSpPr>
            <a:spLocks noGrp="1"/>
          </p:cNvSpPr>
          <p:nvPr>
            <p:ph type="pic" sz="quarter" idx="58"/>
          </p:nvPr>
        </p:nvSpPr>
        <p:spPr>
          <a:xfrm>
            <a:off x="3067050" y="2743200"/>
            <a:ext cx="2173671" cy="2743200"/>
          </a:xfrm>
        </p:spPr>
        <p:txBody>
          <a:bodyPr/>
          <a:lstStyle/>
          <a:p>
            <a:endParaRPr lang="en-US"/>
          </a:p>
        </p:txBody>
      </p:sp>
      <p:sp>
        <p:nvSpPr>
          <p:cNvPr id="33" name="Picture Placeholder 42">
            <a:extLst>
              <a:ext uri="{FF2B5EF4-FFF2-40B4-BE49-F238E27FC236}">
                <a16:creationId xmlns:a16="http://schemas.microsoft.com/office/drawing/2014/main" id="{AE37CECF-712D-9943-18BC-4B27C6E4F574}"/>
              </a:ext>
            </a:extLst>
          </p:cNvPr>
          <p:cNvSpPr>
            <a:spLocks noGrp="1"/>
          </p:cNvSpPr>
          <p:nvPr>
            <p:ph type="pic" sz="quarter" idx="59"/>
          </p:nvPr>
        </p:nvSpPr>
        <p:spPr>
          <a:xfrm>
            <a:off x="725871" y="2743200"/>
            <a:ext cx="2171700" cy="2743200"/>
          </a:xfrm>
        </p:spPr>
        <p:txBody>
          <a:bodyPr/>
          <a:lstStyle/>
          <a:p>
            <a:endParaRPr lang="en-US"/>
          </a:p>
        </p:txBody>
      </p:sp>
      <p:sp>
        <p:nvSpPr>
          <p:cNvPr id="35" name="Footer Placeholder 34">
            <a:extLst>
              <a:ext uri="{FF2B5EF4-FFF2-40B4-BE49-F238E27FC236}">
                <a16:creationId xmlns:a16="http://schemas.microsoft.com/office/drawing/2014/main" id="{6EDCACCB-C61D-0C23-67AE-CB5AF3818D54}"/>
              </a:ext>
            </a:extLst>
          </p:cNvPr>
          <p:cNvSpPr>
            <a:spLocks noGrp="1"/>
          </p:cNvSpPr>
          <p:nvPr>
            <p:ph type="ftr" sz="quarter" idx="61"/>
          </p:nvPr>
        </p:nvSpPr>
        <p:spPr/>
        <p:txBody>
          <a:bodyPr/>
          <a:lstStyle/>
          <a:p>
            <a:r>
              <a:rPr lang="en-US"/>
              <a:t>Creating a scalable conversational UX</a:t>
            </a:r>
          </a:p>
        </p:txBody>
      </p:sp>
      <p:sp>
        <p:nvSpPr>
          <p:cNvPr id="2" name="Text Placeholder 14">
            <a:extLst>
              <a:ext uri="{FF2B5EF4-FFF2-40B4-BE49-F238E27FC236}">
                <a16:creationId xmlns:a16="http://schemas.microsoft.com/office/drawing/2014/main" id="{3E0340E6-DE8B-9E58-310A-1B1609499CA9}"/>
              </a:ext>
            </a:extLst>
          </p:cNvPr>
          <p:cNvSpPr>
            <a:spLocks noGrp="1"/>
          </p:cNvSpPr>
          <p:nvPr>
            <p:ph type="body" sz="quarter" idx="20" hasCustomPrompt="1"/>
          </p:nvPr>
        </p:nvSpPr>
        <p:spPr>
          <a:xfrm>
            <a:off x="723900" y="523101"/>
            <a:ext cx="6862658"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32868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76">
          <p15:clr>
            <a:srgbClr val="5ACBF0"/>
          </p15:clr>
        </p15:guide>
        <p15:guide id="2" pos="5496">
          <p15:clr>
            <a:srgbClr val="5ACBF0"/>
          </p15:clr>
        </p15:guide>
        <p15:guide id="3" pos="5064">
          <p15:clr>
            <a:srgbClr val="FBAE40"/>
          </p15:clr>
        </p15:guide>
        <p15:guide id="4" pos="7080">
          <p15:clr>
            <a:srgbClr val="5ACBF0"/>
          </p15:clr>
        </p15:guide>
        <p15:guide id="5" orient="horz" pos="1080">
          <p15:clr>
            <a:srgbClr val="9FCC3B"/>
          </p15:clr>
        </p15:guide>
        <p15:guide id="6" orient="horz" pos="468">
          <p15:clr>
            <a:srgbClr val="9FCC3B"/>
          </p15:clr>
        </p15:guide>
        <p15:guide id="7" orient="horz" pos="1260">
          <p15:clr>
            <a:srgbClr val="5ACBF0"/>
          </p15:clr>
        </p15:guide>
        <p15:guide id="8" orient="horz" pos="38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aption with Detai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FB5441F-36A5-717B-0919-0FC544144CA4}"/>
              </a:ext>
            </a:extLst>
          </p:cNvPr>
          <p:cNvSpPr/>
          <p:nvPr userDrawn="1"/>
        </p:nvSpPr>
        <p:spPr>
          <a:xfrm>
            <a:off x="4381500" y="0"/>
            <a:ext cx="781050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6810C5D6-BE0E-81CA-D041-F375BC16290F}"/>
              </a:ext>
            </a:extLst>
          </p:cNvPr>
          <p:cNvSpPr>
            <a:spLocks noGrp="1"/>
          </p:cNvSpPr>
          <p:nvPr>
            <p:ph type="title"/>
          </p:nvPr>
        </p:nvSpPr>
        <p:spPr>
          <a:xfrm>
            <a:off x="731839" y="1018911"/>
            <a:ext cx="3192461" cy="775597"/>
          </a:xfrm>
        </p:spPr>
        <p:txBody>
          <a:bodyPr anchor="b">
            <a:spAutoFit/>
          </a:bodyPr>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2C686E56-D7FD-ADB2-F8E0-67414A061562}"/>
              </a:ext>
            </a:extLst>
          </p:cNvPr>
          <p:cNvSpPr>
            <a:spLocks noGrp="1"/>
          </p:cNvSpPr>
          <p:nvPr>
            <p:ph type="body" sz="half" idx="2"/>
          </p:nvPr>
        </p:nvSpPr>
        <p:spPr>
          <a:xfrm>
            <a:off x="731839" y="2000250"/>
            <a:ext cx="3192461" cy="4171950"/>
          </a:xfrm>
        </p:spPr>
        <p:txBody>
          <a:bodyPr>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Content Placeholder 2">
            <a:extLst>
              <a:ext uri="{FF2B5EF4-FFF2-40B4-BE49-F238E27FC236}">
                <a16:creationId xmlns:a16="http://schemas.microsoft.com/office/drawing/2014/main" id="{F7F7D32A-2256-96E0-3DE9-C3313E337E7A}"/>
              </a:ext>
            </a:extLst>
          </p:cNvPr>
          <p:cNvSpPr>
            <a:spLocks noGrp="1"/>
          </p:cNvSpPr>
          <p:nvPr>
            <p:ph idx="1"/>
          </p:nvPr>
        </p:nvSpPr>
        <p:spPr>
          <a:xfrm>
            <a:off x="5067300" y="1085850"/>
            <a:ext cx="6172198" cy="5073993"/>
          </a:xfrm>
        </p:spPr>
        <p:txBody>
          <a:bodyPr>
            <a:normAutofit/>
          </a:bodyPr>
          <a:lstStyle>
            <a:lvl1pPr>
              <a:defRPr sz="2000">
                <a:solidFill>
                  <a:schemeClr val="tx2"/>
                </a:solidFill>
              </a:defRPr>
            </a:lvl1pPr>
            <a:lvl2pPr>
              <a:lnSpc>
                <a:spcPct val="100000"/>
              </a:lnSpc>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Footer Placeholder 28">
            <a:extLst>
              <a:ext uri="{FF2B5EF4-FFF2-40B4-BE49-F238E27FC236}">
                <a16:creationId xmlns:a16="http://schemas.microsoft.com/office/drawing/2014/main" id="{6364E18D-8700-21BD-F5EE-A702FB90A761}"/>
              </a:ext>
            </a:extLst>
          </p:cNvPr>
          <p:cNvSpPr>
            <a:spLocks noGrp="1"/>
          </p:cNvSpPr>
          <p:nvPr>
            <p:ph type="ftr" sz="quarter" idx="11"/>
          </p:nvPr>
        </p:nvSpPr>
        <p:spPr/>
        <p:txBody>
          <a:bodyPr/>
          <a:lstStyle/>
          <a:p>
            <a:r>
              <a:rPr lang="en-US"/>
              <a:t>Creating a scalable conversational UX</a:t>
            </a:r>
          </a:p>
        </p:txBody>
      </p:sp>
      <p:sp>
        <p:nvSpPr>
          <p:cNvPr id="2" name="Text Placeholder 14">
            <a:extLst>
              <a:ext uri="{FF2B5EF4-FFF2-40B4-BE49-F238E27FC236}">
                <a16:creationId xmlns:a16="http://schemas.microsoft.com/office/drawing/2014/main" id="{613C264C-4D02-6D78-2735-E4ADCE65275D}"/>
              </a:ext>
            </a:extLst>
          </p:cNvPr>
          <p:cNvSpPr>
            <a:spLocks noGrp="1"/>
          </p:cNvSpPr>
          <p:nvPr>
            <p:ph type="body" sz="quarter" idx="20" hasCustomPrompt="1"/>
          </p:nvPr>
        </p:nvSpPr>
        <p:spPr>
          <a:xfrm>
            <a:off x="723900" y="523101"/>
            <a:ext cx="3200400" cy="276999"/>
          </a:xfrm>
        </p:spPr>
        <p:txBody>
          <a:bodyPr wrap="square" anchor="b">
            <a:spAutoFit/>
          </a:bodyPr>
          <a:lstStyle>
            <a:lvl1pPr marL="0" indent="0">
              <a:buNone/>
              <a:defRPr sz="1800">
                <a:gradFill>
                  <a:gsLst>
                    <a:gs pos="100000">
                      <a:srgbClr val="C02572"/>
                    </a:gs>
                    <a:gs pos="0">
                      <a:srgbClr val="D54D91"/>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Tree>
    <p:extLst>
      <p:ext uri="{BB962C8B-B14F-4D97-AF65-F5344CB8AC3E}">
        <p14:creationId xmlns:p14="http://schemas.microsoft.com/office/powerpoint/2010/main" val="364255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92">
          <p15:clr>
            <a:srgbClr val="5ACBF0"/>
          </p15:clr>
        </p15:guide>
        <p15:guide id="2" pos="2472">
          <p15:clr>
            <a:srgbClr val="5ACBF0"/>
          </p15:clr>
        </p15:guide>
        <p15:guide id="3" orient="horz" pos="468">
          <p15:clr>
            <a:srgbClr val="9FCC3B"/>
          </p15:clr>
        </p15:guide>
        <p15:guide id="4" orient="horz" pos="1080">
          <p15:clr>
            <a:srgbClr val="9FCC3B"/>
          </p15:clr>
        </p15:guide>
        <p15:guide id="5" orient="horz" pos="684">
          <p15:clr>
            <a:srgbClr val="5ACBF0"/>
          </p15:clr>
        </p15:guide>
        <p15:guide id="6" orient="horz" pos="3888">
          <p15:clr>
            <a:srgbClr val="5ACBF0"/>
          </p15:clr>
        </p15:guide>
        <p15:guide id="7" pos="7080">
          <p15:clr>
            <a:srgbClr val="5ACBF0"/>
          </p15:clr>
        </p15:guide>
        <p15:guide id="8" orient="horz" pos="1260">
          <p15:clr>
            <a:srgbClr val="5ACBF0"/>
          </p15:clr>
        </p15:guide>
        <p15:guide id="9" pos="27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Text Placeholder 14">
            <a:extLst>
              <a:ext uri="{FF2B5EF4-FFF2-40B4-BE49-F238E27FC236}">
                <a16:creationId xmlns:a16="http://schemas.microsoft.com/office/drawing/2014/main" id="{7E738742-55AE-F5FD-A161-CD60751CD026}"/>
              </a:ext>
            </a:extLst>
          </p:cNvPr>
          <p:cNvSpPr>
            <a:spLocks noGrp="1"/>
          </p:cNvSpPr>
          <p:nvPr>
            <p:ph type="body" sz="quarter" idx="13" hasCustomPrompt="1"/>
          </p:nvPr>
        </p:nvSpPr>
        <p:spPr>
          <a:xfrm>
            <a:off x="723900" y="542926"/>
            <a:ext cx="10515600" cy="257174"/>
          </a:xfrm>
        </p:spPr>
        <p:txBody>
          <a:bodyPr anchor="b">
            <a:noAutofit/>
          </a:bodyPr>
          <a:lstStyle>
            <a:lvl1pPr marL="0" indent="0">
              <a:buNone/>
              <a:defRPr sz="1800">
                <a:gradFill>
                  <a:gsLst>
                    <a:gs pos="0">
                      <a:srgbClr val="C8317D"/>
                    </a:gs>
                    <a:gs pos="100000">
                      <a:srgbClr val="BD2F76"/>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3" name="Text Placeholder 8">
            <a:extLst>
              <a:ext uri="{FF2B5EF4-FFF2-40B4-BE49-F238E27FC236}">
                <a16:creationId xmlns:a16="http://schemas.microsoft.com/office/drawing/2014/main" id="{E194B6BC-F57D-39EE-F228-5EEAC20F4513}"/>
              </a:ext>
            </a:extLst>
          </p:cNvPr>
          <p:cNvSpPr>
            <a:spLocks noGrp="1"/>
          </p:cNvSpPr>
          <p:nvPr>
            <p:ph type="body" sz="quarter" idx="15"/>
          </p:nvPr>
        </p:nvSpPr>
        <p:spPr>
          <a:xfrm>
            <a:off x="723900" y="742950"/>
            <a:ext cx="10515598"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5" name="Footer Placeholder 14">
            <a:extLst>
              <a:ext uri="{FF2B5EF4-FFF2-40B4-BE49-F238E27FC236}">
                <a16:creationId xmlns:a16="http://schemas.microsoft.com/office/drawing/2014/main" id="{C2AD537F-3EA1-D89E-3AB6-381327B64022}"/>
              </a:ext>
            </a:extLst>
          </p:cNvPr>
          <p:cNvSpPr>
            <a:spLocks noGrp="1"/>
          </p:cNvSpPr>
          <p:nvPr>
            <p:ph type="ftr" sz="quarter" idx="17"/>
          </p:nvPr>
        </p:nvSpPr>
        <p:spPr/>
        <p:txBody>
          <a:bodyPr/>
          <a:lstStyle/>
          <a:p>
            <a:r>
              <a:rPr lang="en-US"/>
              <a:t>Creating a scalable conversational UX</a:t>
            </a:r>
          </a:p>
        </p:txBody>
      </p:sp>
    </p:spTree>
    <p:extLst>
      <p:ext uri="{BB962C8B-B14F-4D97-AF65-F5344CB8AC3E}">
        <p14:creationId xmlns:p14="http://schemas.microsoft.com/office/powerpoint/2010/main" val="97826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080">
          <p15:clr>
            <a:srgbClr val="5ACBF0"/>
          </p15:clr>
        </p15:guide>
        <p15:guide id="2" orient="horz" pos="1080">
          <p15:clr>
            <a:srgbClr val="9FCC3B"/>
          </p15:clr>
        </p15:guide>
        <p15:guide id="3" orient="horz" pos="468">
          <p15:clr>
            <a:srgbClr val="9FCC3B"/>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E0B93BD2-4A5B-AE69-BC2C-D5C57EA4A845}"/>
              </a:ext>
            </a:extLst>
          </p:cNvPr>
          <p:cNvSpPr>
            <a:spLocks noGrp="1"/>
          </p:cNvSpPr>
          <p:nvPr>
            <p:ph type="ftr" sz="quarter" idx="11"/>
          </p:nvPr>
        </p:nvSpPr>
        <p:spPr/>
        <p:txBody>
          <a:bodyPr/>
          <a:lstStyle/>
          <a:p>
            <a:r>
              <a:rPr lang="en-US"/>
              <a:t>Creating a scalable conversational UX</a:t>
            </a:r>
          </a:p>
        </p:txBody>
      </p:sp>
    </p:spTree>
    <p:extLst>
      <p:ext uri="{BB962C8B-B14F-4D97-AF65-F5344CB8AC3E}">
        <p14:creationId xmlns:p14="http://schemas.microsoft.com/office/powerpoint/2010/main" val="213042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08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880DD4-DCE2-080D-E2BB-98B59F8277D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Graphic 11">
            <a:extLst>
              <a:ext uri="{FF2B5EF4-FFF2-40B4-BE49-F238E27FC236}">
                <a16:creationId xmlns:a16="http://schemas.microsoft.com/office/drawing/2014/main" id="{C25D9C34-698E-6CFF-6AFC-60C2443CCA3B}"/>
              </a:ext>
            </a:extLst>
          </p:cNvPr>
          <p:cNvPicPr>
            <a:picLocks noChangeAspect="1"/>
          </p:cNvPicPr>
          <p:nvPr userDrawn="1"/>
        </p:nvPicPr>
        <p:blipFill>
          <a:blip r:embed="rId3"/>
          <a:srcRect/>
          <a:stretch/>
        </p:blipFill>
        <p:spPr>
          <a:xfrm>
            <a:off x="-127918" y="1721222"/>
            <a:ext cx="5215674" cy="2958353"/>
          </a:xfrm>
          <a:prstGeom prst="rect">
            <a:avLst/>
          </a:prstGeom>
        </p:spPr>
      </p:pic>
      <p:pic>
        <p:nvPicPr>
          <p:cNvPr id="5" name="MS logo white - EMF" descr="Microsoft logo white text version">
            <a:extLst>
              <a:ext uri="{FF2B5EF4-FFF2-40B4-BE49-F238E27FC236}">
                <a16:creationId xmlns:a16="http://schemas.microsoft.com/office/drawing/2014/main" id="{A59D9057-AB20-B6A4-B687-74A02BCBBAC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09264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4"/>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799">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4"/>
            <a:ext cx="5214937" cy="1550937"/>
          </a:xfrm>
        </p:spPr>
        <p:txBody>
          <a:bodyPr/>
          <a:lstStyle>
            <a:lvl1pPr>
              <a:defRPr sz="23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81415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3" name="MS logo gray - EMF" descr="Microsoft logo, gray text version">
            <a:extLst>
              <a:ext uri="{FF2B5EF4-FFF2-40B4-BE49-F238E27FC236}">
                <a16:creationId xmlns:a16="http://schemas.microsoft.com/office/drawing/2014/main" id="{CDFE8FF8-5A1C-3A50-B2A3-C6FF6C67CFD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96398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65979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4944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2344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67212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5376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92961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15138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44852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5532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41" Type="http://schemas.openxmlformats.org/officeDocument/2006/relationships/theme" Target="../theme/theme2.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9" Type="http://schemas.openxmlformats.org/officeDocument/2006/relationships/slideLayout" Target="../slideLayouts/slideLayout127.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42" Type="http://schemas.openxmlformats.org/officeDocument/2006/relationships/slideLayout" Target="../slideLayouts/slideLayout130.xml"/><Relationship Id="rId47" Type="http://schemas.openxmlformats.org/officeDocument/2006/relationships/slideLayout" Target="../slideLayouts/slideLayout135.xml"/><Relationship Id="rId50" Type="http://schemas.openxmlformats.org/officeDocument/2006/relationships/image" Target="../media/image39.png"/><Relationship Id="rId7" Type="http://schemas.openxmlformats.org/officeDocument/2006/relationships/slideLayout" Target="../slideLayouts/slideLayout9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9" Type="http://schemas.openxmlformats.org/officeDocument/2006/relationships/slideLayout" Target="../slideLayouts/slideLayout117.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37" Type="http://schemas.openxmlformats.org/officeDocument/2006/relationships/slideLayout" Target="../slideLayouts/slideLayout125.xml"/><Relationship Id="rId40" Type="http://schemas.openxmlformats.org/officeDocument/2006/relationships/slideLayout" Target="../slideLayouts/slideLayout128.xml"/><Relationship Id="rId45" Type="http://schemas.openxmlformats.org/officeDocument/2006/relationships/slideLayout" Target="../slideLayouts/slideLayout133.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slideLayout" Target="../slideLayouts/slideLayout124.xml"/><Relationship Id="rId49" Type="http://schemas.openxmlformats.org/officeDocument/2006/relationships/theme" Target="../theme/theme3.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4" Type="http://schemas.openxmlformats.org/officeDocument/2006/relationships/slideLayout" Target="../slideLayouts/slideLayout132.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slideLayout" Target="../slideLayouts/slideLayout123.xml"/><Relationship Id="rId43" Type="http://schemas.openxmlformats.org/officeDocument/2006/relationships/slideLayout" Target="../slideLayouts/slideLayout131.xml"/><Relationship Id="rId48" Type="http://schemas.openxmlformats.org/officeDocument/2006/relationships/slideLayout" Target="../slideLayouts/slideLayout136.xml"/><Relationship Id="rId8" Type="http://schemas.openxmlformats.org/officeDocument/2006/relationships/slideLayout" Target="../slideLayouts/slideLayout96.xml"/><Relationship Id="rId3" Type="http://schemas.openxmlformats.org/officeDocument/2006/relationships/slideLayout" Target="../slideLayouts/slideLayout91.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38" Type="http://schemas.openxmlformats.org/officeDocument/2006/relationships/slideLayout" Target="../slideLayouts/slideLayout126.xml"/><Relationship Id="rId46" Type="http://schemas.openxmlformats.org/officeDocument/2006/relationships/slideLayout" Target="../slideLayouts/slideLayout134.xml"/><Relationship Id="rId20" Type="http://schemas.openxmlformats.org/officeDocument/2006/relationships/slideLayout" Target="../slideLayouts/slideLayout108.xml"/><Relationship Id="rId41" Type="http://schemas.openxmlformats.org/officeDocument/2006/relationships/slideLayout" Target="../slideLayouts/slideLayout129.xml"/><Relationship Id="rId1" Type="http://schemas.openxmlformats.org/officeDocument/2006/relationships/slideLayout" Target="../slideLayouts/slideLayout89.xml"/><Relationship Id="rId6"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62.xml"/><Relationship Id="rId21" Type="http://schemas.openxmlformats.org/officeDocument/2006/relationships/slideLayout" Target="../slideLayouts/slideLayout157.xml"/><Relationship Id="rId42" Type="http://schemas.openxmlformats.org/officeDocument/2006/relationships/slideLayout" Target="../slideLayouts/slideLayout178.xml"/><Relationship Id="rId47" Type="http://schemas.openxmlformats.org/officeDocument/2006/relationships/slideLayout" Target="../slideLayouts/slideLayout183.xml"/><Relationship Id="rId63" Type="http://schemas.openxmlformats.org/officeDocument/2006/relationships/slideLayout" Target="../slideLayouts/slideLayout199.xml"/><Relationship Id="rId68" Type="http://schemas.openxmlformats.org/officeDocument/2006/relationships/slideLayout" Target="../slideLayouts/slideLayout204.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9" Type="http://schemas.openxmlformats.org/officeDocument/2006/relationships/slideLayout" Target="../slideLayouts/slideLayout165.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slideLayout" Target="../slideLayouts/slideLayout168.xml"/><Relationship Id="rId37" Type="http://schemas.openxmlformats.org/officeDocument/2006/relationships/slideLayout" Target="../slideLayouts/slideLayout173.xml"/><Relationship Id="rId40" Type="http://schemas.openxmlformats.org/officeDocument/2006/relationships/slideLayout" Target="../slideLayouts/slideLayout176.xml"/><Relationship Id="rId45" Type="http://schemas.openxmlformats.org/officeDocument/2006/relationships/slideLayout" Target="../slideLayouts/slideLayout181.xml"/><Relationship Id="rId53" Type="http://schemas.openxmlformats.org/officeDocument/2006/relationships/slideLayout" Target="../slideLayouts/slideLayout189.xml"/><Relationship Id="rId58" Type="http://schemas.openxmlformats.org/officeDocument/2006/relationships/slideLayout" Target="../slideLayouts/slideLayout194.xml"/><Relationship Id="rId66" Type="http://schemas.openxmlformats.org/officeDocument/2006/relationships/slideLayout" Target="../slideLayouts/slideLayout202.xml"/><Relationship Id="rId74" Type="http://schemas.openxmlformats.org/officeDocument/2006/relationships/image" Target="../media/image2.svg"/><Relationship Id="rId5" Type="http://schemas.openxmlformats.org/officeDocument/2006/relationships/slideLayout" Target="../slideLayouts/slideLayout141.xml"/><Relationship Id="rId61" Type="http://schemas.openxmlformats.org/officeDocument/2006/relationships/slideLayout" Target="../slideLayouts/slideLayout197.xml"/><Relationship Id="rId19" Type="http://schemas.openxmlformats.org/officeDocument/2006/relationships/slideLayout" Target="../slideLayouts/slideLayout15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 Id="rId35" Type="http://schemas.openxmlformats.org/officeDocument/2006/relationships/slideLayout" Target="../slideLayouts/slideLayout171.xml"/><Relationship Id="rId43" Type="http://schemas.openxmlformats.org/officeDocument/2006/relationships/slideLayout" Target="../slideLayouts/slideLayout179.xml"/><Relationship Id="rId48" Type="http://schemas.openxmlformats.org/officeDocument/2006/relationships/slideLayout" Target="../slideLayouts/slideLayout184.xml"/><Relationship Id="rId56" Type="http://schemas.openxmlformats.org/officeDocument/2006/relationships/slideLayout" Target="../slideLayouts/slideLayout192.xml"/><Relationship Id="rId64" Type="http://schemas.openxmlformats.org/officeDocument/2006/relationships/slideLayout" Target="../slideLayouts/slideLayout200.xml"/><Relationship Id="rId69" Type="http://schemas.openxmlformats.org/officeDocument/2006/relationships/slideLayout" Target="../slideLayouts/slideLayout205.xml"/><Relationship Id="rId8" Type="http://schemas.openxmlformats.org/officeDocument/2006/relationships/slideLayout" Target="../slideLayouts/slideLayout144.xml"/><Relationship Id="rId51" Type="http://schemas.openxmlformats.org/officeDocument/2006/relationships/slideLayout" Target="../slideLayouts/slideLayout187.xml"/><Relationship Id="rId72" Type="http://schemas.openxmlformats.org/officeDocument/2006/relationships/theme" Target="../theme/theme4.xml"/><Relationship Id="rId3" Type="http://schemas.openxmlformats.org/officeDocument/2006/relationships/slideLayout" Target="../slideLayouts/slideLayout139.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33" Type="http://schemas.openxmlformats.org/officeDocument/2006/relationships/slideLayout" Target="../slideLayouts/slideLayout169.xml"/><Relationship Id="rId38" Type="http://schemas.openxmlformats.org/officeDocument/2006/relationships/slideLayout" Target="../slideLayouts/slideLayout174.xml"/><Relationship Id="rId46" Type="http://schemas.openxmlformats.org/officeDocument/2006/relationships/slideLayout" Target="../slideLayouts/slideLayout182.xml"/><Relationship Id="rId59" Type="http://schemas.openxmlformats.org/officeDocument/2006/relationships/slideLayout" Target="../slideLayouts/slideLayout195.xml"/><Relationship Id="rId67" Type="http://schemas.openxmlformats.org/officeDocument/2006/relationships/slideLayout" Target="../slideLayouts/slideLayout203.xml"/><Relationship Id="rId20" Type="http://schemas.openxmlformats.org/officeDocument/2006/relationships/slideLayout" Target="../slideLayouts/slideLayout156.xml"/><Relationship Id="rId41" Type="http://schemas.openxmlformats.org/officeDocument/2006/relationships/slideLayout" Target="../slideLayouts/slideLayout177.xml"/><Relationship Id="rId54" Type="http://schemas.openxmlformats.org/officeDocument/2006/relationships/slideLayout" Target="../slideLayouts/slideLayout190.xml"/><Relationship Id="rId62" Type="http://schemas.openxmlformats.org/officeDocument/2006/relationships/slideLayout" Target="../slideLayouts/slideLayout198.xml"/><Relationship Id="rId70" Type="http://schemas.openxmlformats.org/officeDocument/2006/relationships/slideLayout" Target="../slideLayouts/slideLayout20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36" Type="http://schemas.openxmlformats.org/officeDocument/2006/relationships/slideLayout" Target="../slideLayouts/slideLayout172.xml"/><Relationship Id="rId49" Type="http://schemas.openxmlformats.org/officeDocument/2006/relationships/slideLayout" Target="../slideLayouts/slideLayout185.xml"/><Relationship Id="rId57" Type="http://schemas.openxmlformats.org/officeDocument/2006/relationships/slideLayout" Target="../slideLayouts/slideLayout193.xml"/><Relationship Id="rId10" Type="http://schemas.openxmlformats.org/officeDocument/2006/relationships/slideLayout" Target="../slideLayouts/slideLayout146.xml"/><Relationship Id="rId31" Type="http://schemas.openxmlformats.org/officeDocument/2006/relationships/slideLayout" Target="../slideLayouts/slideLayout167.xml"/><Relationship Id="rId44" Type="http://schemas.openxmlformats.org/officeDocument/2006/relationships/slideLayout" Target="../slideLayouts/slideLayout180.xml"/><Relationship Id="rId52" Type="http://schemas.openxmlformats.org/officeDocument/2006/relationships/slideLayout" Target="../slideLayouts/slideLayout188.xml"/><Relationship Id="rId60" Type="http://schemas.openxmlformats.org/officeDocument/2006/relationships/slideLayout" Target="../slideLayouts/slideLayout196.xml"/><Relationship Id="rId65" Type="http://schemas.openxmlformats.org/officeDocument/2006/relationships/slideLayout" Target="../slideLayouts/slideLayout201.xml"/><Relationship Id="rId73" Type="http://schemas.openxmlformats.org/officeDocument/2006/relationships/image" Target="../media/image1.png"/><Relationship Id="rId4" Type="http://schemas.openxmlformats.org/officeDocument/2006/relationships/slideLayout" Target="../slideLayouts/slideLayout140.xml"/><Relationship Id="rId9" Type="http://schemas.openxmlformats.org/officeDocument/2006/relationships/slideLayout" Target="../slideLayouts/slideLayout145.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39" Type="http://schemas.openxmlformats.org/officeDocument/2006/relationships/slideLayout" Target="../slideLayouts/slideLayout175.xml"/><Relationship Id="rId34" Type="http://schemas.openxmlformats.org/officeDocument/2006/relationships/slideLayout" Target="../slideLayouts/slideLayout170.xml"/><Relationship Id="rId50" Type="http://schemas.openxmlformats.org/officeDocument/2006/relationships/slideLayout" Target="../slideLayouts/slideLayout186.xml"/><Relationship Id="rId55" Type="http://schemas.openxmlformats.org/officeDocument/2006/relationships/slideLayout" Target="../slideLayouts/slideLayout191.xml"/><Relationship Id="rId7" Type="http://schemas.openxmlformats.org/officeDocument/2006/relationships/slideLayout" Target="../slideLayouts/slideLayout143.xml"/><Relationship Id="rId71" Type="http://schemas.openxmlformats.org/officeDocument/2006/relationships/slideLayout" Target="../slideLayouts/slideLayout20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9" Type="http://schemas.openxmlformats.org/officeDocument/2006/relationships/slideLayout" Target="../slideLayouts/slideLayout246.xml"/><Relationship Id="rId21" Type="http://schemas.openxmlformats.org/officeDocument/2006/relationships/slideLayout" Target="../slideLayouts/slideLayout228.xml"/><Relationship Id="rId34" Type="http://schemas.openxmlformats.org/officeDocument/2006/relationships/slideLayout" Target="../slideLayouts/slideLayout241.xml"/><Relationship Id="rId42" Type="http://schemas.openxmlformats.org/officeDocument/2006/relationships/slideLayout" Target="../slideLayouts/slideLayout249.xml"/><Relationship Id="rId47" Type="http://schemas.openxmlformats.org/officeDocument/2006/relationships/slideLayout" Target="../slideLayouts/slideLayout254.xml"/><Relationship Id="rId50" Type="http://schemas.openxmlformats.org/officeDocument/2006/relationships/image" Target="../media/image1.png"/><Relationship Id="rId7" Type="http://schemas.openxmlformats.org/officeDocument/2006/relationships/slideLayout" Target="../slideLayouts/slideLayout214.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9" Type="http://schemas.openxmlformats.org/officeDocument/2006/relationships/slideLayout" Target="../slideLayouts/slideLayout236.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37" Type="http://schemas.openxmlformats.org/officeDocument/2006/relationships/slideLayout" Target="../slideLayouts/slideLayout244.xml"/><Relationship Id="rId40" Type="http://schemas.openxmlformats.org/officeDocument/2006/relationships/slideLayout" Target="../slideLayouts/slideLayout247.xml"/><Relationship Id="rId45" Type="http://schemas.openxmlformats.org/officeDocument/2006/relationships/slideLayout" Target="../slideLayouts/slideLayout252.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slideLayout" Target="../slideLayouts/slideLayout243.xml"/><Relationship Id="rId49" Type="http://schemas.openxmlformats.org/officeDocument/2006/relationships/theme" Target="../theme/theme5.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4" Type="http://schemas.openxmlformats.org/officeDocument/2006/relationships/slideLayout" Target="../slideLayouts/slideLayout251.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 Id="rId43" Type="http://schemas.openxmlformats.org/officeDocument/2006/relationships/slideLayout" Target="../slideLayouts/slideLayout250.xml"/><Relationship Id="rId48" Type="http://schemas.openxmlformats.org/officeDocument/2006/relationships/slideLayout" Target="../slideLayouts/slideLayout255.xml"/><Relationship Id="rId8" Type="http://schemas.openxmlformats.org/officeDocument/2006/relationships/slideLayout" Target="../slideLayouts/slideLayout215.xml"/><Relationship Id="rId51" Type="http://schemas.openxmlformats.org/officeDocument/2006/relationships/image" Target="../media/image2.svg"/><Relationship Id="rId3" Type="http://schemas.openxmlformats.org/officeDocument/2006/relationships/slideLayout" Target="../slideLayouts/slideLayout210.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38" Type="http://schemas.openxmlformats.org/officeDocument/2006/relationships/slideLayout" Target="../slideLayouts/slideLayout245.xml"/><Relationship Id="rId46" Type="http://schemas.openxmlformats.org/officeDocument/2006/relationships/slideLayout" Target="../slideLayouts/slideLayout253.xml"/><Relationship Id="rId20" Type="http://schemas.openxmlformats.org/officeDocument/2006/relationships/slideLayout" Target="../slideLayouts/slideLayout227.xml"/><Relationship Id="rId41" Type="http://schemas.openxmlformats.org/officeDocument/2006/relationships/slideLayout" Target="../slideLayouts/slideLayout248.xml"/><Relationship Id="rId1" Type="http://schemas.openxmlformats.org/officeDocument/2006/relationships/slideLayout" Target="../slideLayouts/slideLayout208.xml"/><Relationship Id="rId6" Type="http://schemas.openxmlformats.org/officeDocument/2006/relationships/slideLayout" Target="../slideLayouts/slideLayout2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1"/>
            <a:ext cx="6858000" cy="1371600"/>
          </a:xfrm>
          <a:prstGeom prst="rect">
            <a:avLst/>
          </a:prstGeom>
        </p:spPr>
      </p:pic>
    </p:spTree>
    <p:extLst>
      <p:ext uri="{BB962C8B-B14F-4D97-AF65-F5344CB8AC3E}">
        <p14:creationId xmlns:p14="http://schemas.microsoft.com/office/powerpoint/2010/main" val="3522575208"/>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 id="2147483788" r:id="rId36"/>
    <p:sldLayoutId id="2147483789" r:id="rId37"/>
    <p:sldLayoutId id="2147483790" r:id="rId38"/>
    <p:sldLayoutId id="2147483791" r:id="rId39"/>
    <p:sldLayoutId id="2147483792" r:id="rId40"/>
    <p:sldLayoutId id="2147483793" r:id="rId41"/>
    <p:sldLayoutId id="2147483794" r:id="rId42"/>
    <p:sldLayoutId id="2147483795" r:id="rId43"/>
    <p:sldLayoutId id="2147483796" r:id="rId44"/>
    <p:sldLayoutId id="2147483797" r:id="rId45"/>
    <p:sldLayoutId id="2147483798" r:id="rId46"/>
    <p:sldLayoutId id="2147483799" r:id="rId47"/>
    <p:sldLayoutId id="2147483800" r:id="rId48"/>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solidFill>
            <a:schemeClr val="tx1"/>
          </a:soli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750094"/>
            <a:ext cx="10515600" cy="1060704"/>
          </a:xfrm>
          <a:prstGeom prst="rect">
            <a:avLst/>
          </a:prstGeom>
        </p:spPr>
        <p:txBody>
          <a:bodyPr vert="horz" lIns="0" tIns="0" rIns="0" bIns="0" rtlCol="0" anchor="b">
            <a:noAutofit/>
          </a:bodyPr>
          <a:lstStyle/>
          <a:p>
            <a:r>
              <a:rPr lang="en-US"/>
              <a:t>Donec </a:t>
            </a:r>
            <a:r>
              <a:rPr lang="en-US" err="1"/>
              <a:t>ullamcorper</a:t>
            </a:r>
            <a:r>
              <a:rPr lang="en-US"/>
              <a:t> </a:t>
            </a:r>
            <a:r>
              <a:rPr lang="en-US" err="1"/>
              <a:t>nulla</a:t>
            </a:r>
            <a:r>
              <a:rPr lang="en-US"/>
              <a:t> non </a:t>
            </a:r>
            <a:r>
              <a:rPr lang="en-US" err="1"/>
              <a:t>metus</a:t>
            </a:r>
            <a:r>
              <a:rPr lang="en-US"/>
              <a:t> auctor </a:t>
            </a:r>
            <a:r>
              <a:rPr lang="en-US" err="1"/>
              <a:t>fringilla</a:t>
            </a:r>
            <a:r>
              <a:rPr lang="en-US"/>
              <a:t>.</a:t>
            </a:r>
          </a:p>
        </p:txBody>
      </p:sp>
      <p:sp>
        <p:nvSpPr>
          <p:cNvPr id="3" name="Text Placeholder 2"/>
          <p:cNvSpPr>
            <a:spLocks noGrp="1"/>
          </p:cNvSpPr>
          <p:nvPr>
            <p:ph type="body" idx="1"/>
          </p:nvPr>
        </p:nvSpPr>
        <p:spPr>
          <a:xfrm>
            <a:off x="723900" y="2000250"/>
            <a:ext cx="10515600" cy="42291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723900" y="6356961"/>
            <a:ext cx="2628900" cy="153630"/>
          </a:xfrm>
          <a:prstGeom prst="rect">
            <a:avLst/>
          </a:prstGeom>
          <a:noFill/>
          <a:effectLst/>
        </p:spPr>
        <p:txBody>
          <a:bodyPr vert="horz" lIns="0" tIns="0" rIns="182880" bIns="0" rtlCol="0" anchor="t"/>
          <a:lstStyle>
            <a:lvl1pPr algn="l">
              <a:defRPr sz="900" b="0" i="0">
                <a:solidFill>
                  <a:schemeClr val="bg1">
                    <a:lumMod val="65000"/>
                  </a:schemeClr>
                </a:solidFill>
                <a:latin typeface="Segoe UI Light" panose="020B0502040204020203" pitchFamily="34" charset="0"/>
                <a:cs typeface="Segoe UI Light" panose="020B0502040204020203" pitchFamily="34" charset="0"/>
              </a:defRPr>
            </a:lvl1pPr>
          </a:lstStyle>
          <a:p>
            <a:r>
              <a:rPr lang="en-US"/>
              <a:t>Creating a scalable conversational UX</a:t>
            </a:r>
          </a:p>
        </p:txBody>
      </p:sp>
    </p:spTree>
    <p:extLst>
      <p:ext uri="{BB962C8B-B14F-4D97-AF65-F5344CB8AC3E}">
        <p14:creationId xmlns:p14="http://schemas.microsoft.com/office/powerpoint/2010/main" val="3857022374"/>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 id="2147484045" r:id="rId27"/>
    <p:sldLayoutId id="2147484046" r:id="rId28"/>
    <p:sldLayoutId id="2147484047" r:id="rId29"/>
    <p:sldLayoutId id="2147484048" r:id="rId30"/>
    <p:sldLayoutId id="2147484049" r:id="rId31"/>
    <p:sldLayoutId id="2147484050" r:id="rId32"/>
    <p:sldLayoutId id="2147484051" r:id="rId33"/>
    <p:sldLayoutId id="2147484052" r:id="rId34"/>
    <p:sldLayoutId id="2147484053" r:id="rId35"/>
    <p:sldLayoutId id="2147484054" r:id="rId36"/>
    <p:sldLayoutId id="2147484055" r:id="rId37"/>
    <p:sldLayoutId id="2147484056" r:id="rId38"/>
    <p:sldLayoutId id="2147484057" r:id="rId39"/>
    <p:sldLayoutId id="2147484058" r:id="rId4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342900" indent="-342900" algn="l" defTabSz="914400" rtl="0" eaLnBrk="1" latinLnBrk="0" hangingPunct="1">
        <a:lnSpc>
          <a:spcPct val="100000"/>
        </a:lnSpc>
        <a:spcBef>
          <a:spcPts val="0"/>
        </a:spcBef>
        <a:spcAft>
          <a:spcPts val="1200"/>
        </a:spcAft>
        <a:buFont typeface="Wingdings" pitchFamily="2" charset="2"/>
        <a:buChar char="§"/>
        <a:defRPr sz="2000" kern="1200">
          <a:solidFill>
            <a:schemeClr val="tx1"/>
          </a:solidFill>
          <a:latin typeface="+mn-lt"/>
          <a:ea typeface="+mn-ea"/>
          <a:cs typeface="+mn-cs"/>
        </a:defRPr>
      </a:lvl1pPr>
      <a:lvl2pPr marL="594360" indent="-285750" algn="l" defTabSz="914400" rtl="0" eaLnBrk="1" latinLnBrk="0" hangingPunct="1">
        <a:lnSpc>
          <a:spcPct val="100000"/>
        </a:lnSpc>
        <a:spcBef>
          <a:spcPts val="0"/>
        </a:spcBef>
        <a:spcAft>
          <a:spcPts val="1200"/>
        </a:spcAft>
        <a:buFont typeface="Wingdings" pitchFamily="2" charset="2"/>
        <a:buChar char="§"/>
        <a:defRPr sz="1800" kern="1200">
          <a:solidFill>
            <a:schemeClr val="tx1"/>
          </a:solidFill>
          <a:latin typeface="+mn-lt"/>
          <a:ea typeface="+mn-ea"/>
          <a:cs typeface="+mn-cs"/>
        </a:defRPr>
      </a:lvl2pPr>
      <a:lvl3pPr marL="914400" indent="-285750" algn="l" defTabSz="914400" rtl="0" eaLnBrk="1" latinLnBrk="0" hangingPunct="1">
        <a:lnSpc>
          <a:spcPct val="100000"/>
        </a:lnSpc>
        <a:spcBef>
          <a:spcPts val="0"/>
        </a:spcBef>
        <a:spcAft>
          <a:spcPts val="1200"/>
        </a:spcAft>
        <a:buFont typeface="Wingdings" pitchFamily="2" charset="2"/>
        <a:buChar char="§"/>
        <a:defRPr sz="1600" kern="1200">
          <a:solidFill>
            <a:schemeClr val="tx1"/>
          </a:solidFill>
          <a:latin typeface="+mn-lt"/>
          <a:ea typeface="+mn-ea"/>
          <a:cs typeface="+mn-cs"/>
        </a:defRPr>
      </a:lvl3pPr>
      <a:lvl4pPr marL="123444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4pPr>
      <a:lvl5pPr marL="150876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4">
          <p15:clr>
            <a:srgbClr val="F26B43"/>
          </p15:clr>
        </p15:guide>
        <p15:guide id="2" pos="456">
          <p15:clr>
            <a:srgbClr val="F26B43"/>
          </p15:clr>
        </p15:guide>
        <p15:guide id="4" pos="7368">
          <p15:clr>
            <a:srgbClr val="F26B43"/>
          </p15:clr>
        </p15:guide>
        <p15:guide id="7" orient="horz" pos="399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50" cstate="print">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1542421546"/>
      </p:ext>
    </p:extLst>
  </p:cSld>
  <p:clrMap bg1="lt1" tx1="dk1" bg2="lt2" tx2="dk2" accent1="accent1" accent2="accent2" accent3="accent3" accent4="accent4" accent5="accent5" accent6="accent6" hlink="hlink" folHlink="folHlink"/>
  <p:sldLayoutIdLst>
    <p:sldLayoutId id="2147484284" r:id="rId1"/>
    <p:sldLayoutId id="2147484285" r:id="rId2"/>
    <p:sldLayoutId id="2147484286" r:id="rId3"/>
    <p:sldLayoutId id="2147484287" r:id="rId4"/>
    <p:sldLayoutId id="2147484288" r:id="rId5"/>
    <p:sldLayoutId id="2147484289" r:id="rId6"/>
    <p:sldLayoutId id="2147484290" r:id="rId7"/>
    <p:sldLayoutId id="2147484291" r:id="rId8"/>
    <p:sldLayoutId id="2147484292" r:id="rId9"/>
    <p:sldLayoutId id="2147484293" r:id="rId10"/>
    <p:sldLayoutId id="2147484294" r:id="rId11"/>
    <p:sldLayoutId id="2147484295" r:id="rId12"/>
    <p:sldLayoutId id="2147484296" r:id="rId13"/>
    <p:sldLayoutId id="2147484297" r:id="rId14"/>
    <p:sldLayoutId id="2147484298" r:id="rId15"/>
    <p:sldLayoutId id="2147484299" r:id="rId16"/>
    <p:sldLayoutId id="2147484300" r:id="rId17"/>
    <p:sldLayoutId id="2147484301" r:id="rId18"/>
    <p:sldLayoutId id="2147484302" r:id="rId19"/>
    <p:sldLayoutId id="2147484303" r:id="rId20"/>
    <p:sldLayoutId id="2147484304" r:id="rId21"/>
    <p:sldLayoutId id="2147484305" r:id="rId22"/>
    <p:sldLayoutId id="2147484306" r:id="rId23"/>
    <p:sldLayoutId id="2147484307" r:id="rId24"/>
    <p:sldLayoutId id="2147484308" r:id="rId25"/>
    <p:sldLayoutId id="2147484309" r:id="rId26"/>
    <p:sldLayoutId id="2147484310" r:id="rId27"/>
    <p:sldLayoutId id="2147484311" r:id="rId28"/>
    <p:sldLayoutId id="2147484312" r:id="rId29"/>
    <p:sldLayoutId id="2147484313" r:id="rId30"/>
    <p:sldLayoutId id="2147484314" r:id="rId31"/>
    <p:sldLayoutId id="2147484315" r:id="rId32"/>
    <p:sldLayoutId id="2147484316" r:id="rId33"/>
    <p:sldLayoutId id="2147484317" r:id="rId34"/>
    <p:sldLayoutId id="2147484318" r:id="rId35"/>
    <p:sldLayoutId id="2147484319" r:id="rId36"/>
    <p:sldLayoutId id="2147484320" r:id="rId37"/>
    <p:sldLayoutId id="2147484321" r:id="rId38"/>
    <p:sldLayoutId id="2147484322" r:id="rId39"/>
    <p:sldLayoutId id="2147484323" r:id="rId40"/>
    <p:sldLayoutId id="2147484324" r:id="rId41"/>
    <p:sldLayoutId id="2147484325" r:id="rId42"/>
    <p:sldLayoutId id="2147484326" r:id="rId43"/>
    <p:sldLayoutId id="2147484327" r:id="rId44"/>
    <p:sldLayoutId id="2147484328" r:id="rId45"/>
    <p:sldLayoutId id="2147484329" r:id="rId46"/>
    <p:sldLayoutId id="2147484330" r:id="rId47"/>
    <p:sldLayoutId id="2147484331"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3">
            <a:extLst>
              <a:ext uri="{96DAC541-7B7A-43D3-8B79-37D633B846F1}">
                <asvg:svgBlip xmlns:asvg="http://schemas.microsoft.com/office/drawing/2016/SVG/main" r:embed="rId7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942456769"/>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5" r:id="rId13"/>
    <p:sldLayoutId id="2147484726" r:id="rId14"/>
    <p:sldLayoutId id="2147484727" r:id="rId15"/>
    <p:sldLayoutId id="2147484728" r:id="rId16"/>
    <p:sldLayoutId id="2147484729" r:id="rId17"/>
    <p:sldLayoutId id="2147484730" r:id="rId18"/>
    <p:sldLayoutId id="2147484731" r:id="rId19"/>
    <p:sldLayoutId id="2147484732" r:id="rId20"/>
    <p:sldLayoutId id="2147484733" r:id="rId21"/>
    <p:sldLayoutId id="2147484734" r:id="rId22"/>
    <p:sldLayoutId id="2147484735" r:id="rId23"/>
    <p:sldLayoutId id="2147484736" r:id="rId24"/>
    <p:sldLayoutId id="2147484737" r:id="rId25"/>
    <p:sldLayoutId id="2147484738" r:id="rId26"/>
    <p:sldLayoutId id="2147484739" r:id="rId27"/>
    <p:sldLayoutId id="2147484740" r:id="rId28"/>
    <p:sldLayoutId id="2147484741" r:id="rId29"/>
    <p:sldLayoutId id="2147484742" r:id="rId30"/>
    <p:sldLayoutId id="2147484743" r:id="rId31"/>
    <p:sldLayoutId id="2147484744" r:id="rId32"/>
    <p:sldLayoutId id="2147484745" r:id="rId33"/>
    <p:sldLayoutId id="2147484746" r:id="rId34"/>
    <p:sldLayoutId id="2147484747" r:id="rId35"/>
    <p:sldLayoutId id="2147484748" r:id="rId36"/>
    <p:sldLayoutId id="2147484749" r:id="rId37"/>
    <p:sldLayoutId id="2147484750" r:id="rId38"/>
    <p:sldLayoutId id="2147484751" r:id="rId39"/>
    <p:sldLayoutId id="2147484752" r:id="rId40"/>
    <p:sldLayoutId id="2147484753" r:id="rId41"/>
    <p:sldLayoutId id="2147484754" r:id="rId42"/>
    <p:sldLayoutId id="2147484755" r:id="rId43"/>
    <p:sldLayoutId id="2147484756" r:id="rId44"/>
    <p:sldLayoutId id="2147484757" r:id="rId45"/>
    <p:sldLayoutId id="2147484758" r:id="rId46"/>
    <p:sldLayoutId id="2147484759" r:id="rId47"/>
    <p:sldLayoutId id="2147484760" r:id="rId48"/>
    <p:sldLayoutId id="2147484761" r:id="rId49"/>
    <p:sldLayoutId id="2147484762" r:id="rId50"/>
    <p:sldLayoutId id="2147484763" r:id="rId51"/>
    <p:sldLayoutId id="2147484764" r:id="rId52"/>
    <p:sldLayoutId id="2147484765" r:id="rId53"/>
    <p:sldLayoutId id="2147484766" r:id="rId54"/>
    <p:sldLayoutId id="2147484767" r:id="rId55"/>
    <p:sldLayoutId id="2147484768" r:id="rId56"/>
    <p:sldLayoutId id="2147484769" r:id="rId57"/>
    <p:sldLayoutId id="2147484770" r:id="rId58"/>
    <p:sldLayoutId id="2147484771" r:id="rId59"/>
    <p:sldLayoutId id="2147484772" r:id="rId60"/>
    <p:sldLayoutId id="2147484773" r:id="rId61"/>
    <p:sldLayoutId id="2147484774" r:id="rId62"/>
    <p:sldLayoutId id="2147484775" r:id="rId63"/>
    <p:sldLayoutId id="2147484776" r:id="rId64"/>
    <p:sldLayoutId id="2147484777" r:id="rId65"/>
    <p:sldLayoutId id="2147484778" r:id="rId66"/>
    <p:sldLayoutId id="2147484779" r:id="rId67"/>
    <p:sldLayoutId id="2147484780" r:id="rId68"/>
    <p:sldLayoutId id="2147484781" r:id="rId69"/>
    <p:sldLayoutId id="2147484782" r:id="rId70"/>
    <p:sldLayoutId id="2147484783" r:id="rId7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072198588"/>
      </p:ext>
    </p:extLst>
  </p:cSld>
  <p:clrMap bg1="lt1" tx1="dk1" bg2="lt2" tx2="dk2" accent1="accent1" accent2="accent2" accent3="accent3" accent4="accent4" accent5="accent5" accent6="accent6" hlink="hlink" folHlink="folHlink"/>
  <p:sldLayoutIdLst>
    <p:sldLayoutId id="2147484785" r:id="rId1"/>
    <p:sldLayoutId id="2147484786" r:id="rId2"/>
    <p:sldLayoutId id="2147484787" r:id="rId3"/>
    <p:sldLayoutId id="2147484788" r:id="rId4"/>
    <p:sldLayoutId id="2147484789" r:id="rId5"/>
    <p:sldLayoutId id="2147484790" r:id="rId6"/>
    <p:sldLayoutId id="2147484791" r:id="rId7"/>
    <p:sldLayoutId id="2147484792" r:id="rId8"/>
    <p:sldLayoutId id="2147484793" r:id="rId9"/>
    <p:sldLayoutId id="2147484794" r:id="rId10"/>
    <p:sldLayoutId id="2147484795" r:id="rId11"/>
    <p:sldLayoutId id="2147484796" r:id="rId12"/>
    <p:sldLayoutId id="2147484797" r:id="rId13"/>
    <p:sldLayoutId id="2147484798" r:id="rId14"/>
    <p:sldLayoutId id="2147484799" r:id="rId15"/>
    <p:sldLayoutId id="2147484800" r:id="rId16"/>
    <p:sldLayoutId id="2147484801" r:id="rId17"/>
    <p:sldLayoutId id="2147484802" r:id="rId18"/>
    <p:sldLayoutId id="2147484803" r:id="rId19"/>
    <p:sldLayoutId id="2147484804" r:id="rId20"/>
    <p:sldLayoutId id="2147484805" r:id="rId21"/>
    <p:sldLayoutId id="2147484806" r:id="rId22"/>
    <p:sldLayoutId id="2147484807" r:id="rId23"/>
    <p:sldLayoutId id="2147484808" r:id="rId24"/>
    <p:sldLayoutId id="2147484809" r:id="rId25"/>
    <p:sldLayoutId id="2147484810" r:id="rId26"/>
    <p:sldLayoutId id="2147484811" r:id="rId27"/>
    <p:sldLayoutId id="2147484812" r:id="rId28"/>
    <p:sldLayoutId id="2147484813" r:id="rId29"/>
    <p:sldLayoutId id="2147484814" r:id="rId30"/>
    <p:sldLayoutId id="2147484815" r:id="rId31"/>
    <p:sldLayoutId id="2147484816" r:id="rId32"/>
    <p:sldLayoutId id="2147484817" r:id="rId33"/>
    <p:sldLayoutId id="2147484818" r:id="rId34"/>
    <p:sldLayoutId id="2147484819" r:id="rId35"/>
    <p:sldLayoutId id="2147484820" r:id="rId36"/>
    <p:sldLayoutId id="2147484821" r:id="rId37"/>
    <p:sldLayoutId id="2147484822" r:id="rId38"/>
    <p:sldLayoutId id="2147484823" r:id="rId39"/>
    <p:sldLayoutId id="2147484824" r:id="rId40"/>
    <p:sldLayoutId id="2147484825" r:id="rId41"/>
    <p:sldLayoutId id="2147484826" r:id="rId42"/>
    <p:sldLayoutId id="2147484827" r:id="rId43"/>
    <p:sldLayoutId id="2147484828" r:id="rId44"/>
    <p:sldLayoutId id="2147484829" r:id="rId45"/>
    <p:sldLayoutId id="2147484830" r:id="rId46"/>
    <p:sldLayoutId id="2147484831" r:id="rId47"/>
    <p:sldLayoutId id="2147484832"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hyperlink" Target="https://speech.microsoft.com/"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hyperlink" Target="https://learn.microsoft.com/en-us/azure/ai-services/openai/dall-e-quickstart?tabs=dalle3%2Ccommand-line&amp;pivots=programming-language-studio"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13.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hyperlink" Target="https://learn.microsoft.com/en-us/azure/ai-services/openai/concepts/gpt-with-vision"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legal/cognitive-services/openai/customer-copyright-commitment" TargetMode="External"/><Relationship Id="rId2" Type="http://schemas.openxmlformats.org/officeDocument/2006/relationships/notesSlide" Target="../notesSlides/notesSlide3.xml"/><Relationship Id="rId1" Type="http://schemas.openxmlformats.org/officeDocument/2006/relationships/slideLayout" Target="../slideLayouts/slideLayout100.xml"/></Relationships>
</file>

<file path=ppt/slides/_rels/slide15.xml.rels><?xml version="1.0" encoding="UTF-8" standalone="yes"?>
<Relationships xmlns="http://schemas.openxmlformats.org/package/2006/relationships"><Relationship Id="rId3" Type="http://schemas.openxmlformats.org/officeDocument/2006/relationships/image" Target="../media/image235.jpeg"/><Relationship Id="rId7" Type="http://schemas.openxmlformats.org/officeDocument/2006/relationships/image" Target="../media/image239.png"/><Relationship Id="rId2" Type="http://schemas.openxmlformats.org/officeDocument/2006/relationships/notesSlide" Target="../notesSlides/notesSlide4.xml"/><Relationship Id="rId1" Type="http://schemas.openxmlformats.org/officeDocument/2006/relationships/slideLayout" Target="../slideLayouts/slideLayout158.xml"/><Relationship Id="rId6" Type="http://schemas.openxmlformats.org/officeDocument/2006/relationships/image" Target="../media/image238.png"/><Relationship Id="rId5" Type="http://schemas.openxmlformats.org/officeDocument/2006/relationships/image" Target="../media/image237.svg"/><Relationship Id="rId4" Type="http://schemas.openxmlformats.org/officeDocument/2006/relationships/image" Target="../media/image236.png"/></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azure/ai-services/openai/concepts/red-teaming" TargetMode="External"/><Relationship Id="rId2" Type="http://schemas.openxmlformats.org/officeDocument/2006/relationships/hyperlink" Target="https://learn.microsoft.com/en-us/azure/ai-services/openai/concepts/system-message" TargetMode="External"/><Relationship Id="rId1" Type="http://schemas.openxmlformats.org/officeDocument/2006/relationships/slideLayout" Target="../slideLayouts/slideLayout91.xml"/><Relationship Id="rId6" Type="http://schemas.openxmlformats.org/officeDocument/2006/relationships/hyperlink" Target="https://learn.microsoft.com/en-us/legal/cognitive-services/openai/customer-copyright-commitment" TargetMode="External"/><Relationship Id="rId5" Type="http://schemas.openxmlformats.org/officeDocument/2006/relationships/hyperlink" Target="https://aka.ms/oaiapply" TargetMode="External"/><Relationship Id="rId4" Type="http://schemas.openxmlformats.org/officeDocument/2006/relationships/hyperlink" Target="https://learn.microsoft.com/en-us/legal/cognitive-services/openai/overview"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en-us/legal/cognitive-services/openai/customer-copyright-commitment" TargetMode="External"/><Relationship Id="rId2" Type="http://schemas.openxmlformats.org/officeDocument/2006/relationships/image" Target="../media/image240.png"/><Relationship Id="rId1" Type="http://schemas.openxmlformats.org/officeDocument/2006/relationships/slideLayout" Target="../slideLayouts/slideLayout100.xml"/></Relationships>
</file>

<file path=ppt/slides/_rels/slide1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hyperlink" Target="https://learn.microsoft.com/en-us/azure/ai-services/openai/quotas-limits#regional-quota-limits" TargetMode="External"/><Relationship Id="rId1" Type="http://schemas.openxmlformats.org/officeDocument/2006/relationships/slideLayout" Target="../slideLayouts/slideLayout10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20.xml.rels><?xml version="1.0" encoding="UTF-8" standalone="yes"?>
<Relationships xmlns="http://schemas.openxmlformats.org/package/2006/relationships"><Relationship Id="rId8" Type="http://schemas.openxmlformats.org/officeDocument/2006/relationships/hyperlink" Target="https://techcommunity.microsoft.com/t5/fasttrack-for-azure/optimizing-azure-openai-a-guide-to-limits-quotas-and-best/ba-p/4076268" TargetMode="External"/><Relationship Id="rId3" Type="http://schemas.openxmlformats.org/officeDocument/2006/relationships/diagramLayout" Target="../diagrams/layout1.xml"/><Relationship Id="rId7" Type="http://schemas.openxmlformats.org/officeDocument/2006/relationships/image" Target="../media/image256.png"/><Relationship Id="rId2" Type="http://schemas.openxmlformats.org/officeDocument/2006/relationships/diagramData" Target="../diagrams/data1.xml"/><Relationship Id="rId1" Type="http://schemas.openxmlformats.org/officeDocument/2006/relationships/slideLayout" Target="../slideLayouts/slideLayout9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hyperlink" Target="https://learn.microsoft.com/en-us/azure/ai-services/openai/quotas-limits" TargetMode="External"/><Relationship Id="rId1" Type="http://schemas.openxmlformats.org/officeDocument/2006/relationships/slideLayout" Target="../slideLayouts/slideLayout204.xml"/><Relationship Id="rId4" Type="http://schemas.openxmlformats.org/officeDocument/2006/relationships/image" Target="../media/image2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hemeOverride" Target="../theme/themeOverride1.xml"/><Relationship Id="rId5" Type="http://schemas.openxmlformats.org/officeDocument/2006/relationships/hyperlink" Target="https://learn.microsoft.com/en-us/azure/ai-services/openai/concepts/abuse-monitoring" TargetMode="External"/><Relationship Id="rId4" Type="http://schemas.openxmlformats.org/officeDocument/2006/relationships/hyperlink" Target="https://learn.microsoft.com/en-us/azure/ai-services/openai/concepts/content-filter?tabs=warning%2Cpython-new"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5.xml"/><Relationship Id="rId1" Type="http://schemas.openxmlformats.org/officeDocument/2006/relationships/video" Target="https://www.youtube.com/embed/BnGmozWvsOo?feature=oembed" TargetMode="External"/><Relationship Id="rId4" Type="http://schemas.openxmlformats.org/officeDocument/2006/relationships/image" Target="../media/image261.jpeg"/></Relationships>
</file>

<file path=ppt/slides/_rels/slide28.xml.rels><?xml version="1.0" encoding="UTF-8" standalone="yes"?>
<Relationships xmlns="http://schemas.openxmlformats.org/package/2006/relationships"><Relationship Id="rId8" Type="http://schemas.openxmlformats.org/officeDocument/2006/relationships/image" Target="../media/image265.svg"/><Relationship Id="rId13" Type="http://schemas.openxmlformats.org/officeDocument/2006/relationships/image" Target="../media/image270.png"/><Relationship Id="rId3" Type="http://schemas.openxmlformats.org/officeDocument/2006/relationships/image" Target="../media/image262.png"/><Relationship Id="rId7" Type="http://schemas.openxmlformats.org/officeDocument/2006/relationships/image" Target="../media/image264.png"/><Relationship Id="rId12" Type="http://schemas.openxmlformats.org/officeDocument/2006/relationships/image" Target="../media/image269.svg"/><Relationship Id="rId2" Type="http://schemas.openxmlformats.org/officeDocument/2006/relationships/notesSlide" Target="../notesSlides/notesSlide8.xml"/><Relationship Id="rId1" Type="http://schemas.openxmlformats.org/officeDocument/2006/relationships/slideLayout" Target="../slideLayouts/slideLayout158.xml"/><Relationship Id="rId6" Type="http://schemas.openxmlformats.org/officeDocument/2006/relationships/image" Target="../media/image138.svg"/><Relationship Id="rId11" Type="http://schemas.openxmlformats.org/officeDocument/2006/relationships/image" Target="../media/image268.png"/><Relationship Id="rId5" Type="http://schemas.openxmlformats.org/officeDocument/2006/relationships/image" Target="../media/image137.png"/><Relationship Id="rId10" Type="http://schemas.openxmlformats.org/officeDocument/2006/relationships/image" Target="../media/image267.svg"/><Relationship Id="rId4" Type="http://schemas.openxmlformats.org/officeDocument/2006/relationships/image" Target="../media/image263.svg"/><Relationship Id="rId9" Type="http://schemas.openxmlformats.org/officeDocument/2006/relationships/image" Target="../media/image266.png"/><Relationship Id="rId14" Type="http://schemas.openxmlformats.org/officeDocument/2006/relationships/image" Target="../media/image271.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7.xml"/></Relationships>
</file>

<file path=ppt/slides/_rels/slide3.xml.rels><?xml version="1.0" encoding="UTF-8" standalone="yes"?>
<Relationships xmlns="http://schemas.openxmlformats.org/package/2006/relationships"><Relationship Id="rId117" Type="http://schemas.openxmlformats.org/officeDocument/2006/relationships/hyperlink" Target="https://azure.microsoft.com/en-au/products/ai-services/ai-bot-service/" TargetMode="External"/><Relationship Id="rId21" Type="http://schemas.openxmlformats.org/officeDocument/2006/relationships/image" Target="../media/image99.png"/><Relationship Id="rId42" Type="http://schemas.openxmlformats.org/officeDocument/2006/relationships/hyperlink" Target="https://azure.microsoft.com/en-us/products/copilot" TargetMode="External"/><Relationship Id="rId63" Type="http://schemas.openxmlformats.org/officeDocument/2006/relationships/hyperlink" Target="https://learn.microsoft.com/en-us/purview/governance-solutions-overview" TargetMode="External"/><Relationship Id="rId84" Type="http://schemas.openxmlformats.org/officeDocument/2006/relationships/hyperlink" Target="https://datacenters.microsoft.com/" TargetMode="External"/><Relationship Id="rId138" Type="http://schemas.openxmlformats.org/officeDocument/2006/relationships/image" Target="../media/image157.svg"/><Relationship Id="rId159" Type="http://schemas.openxmlformats.org/officeDocument/2006/relationships/image" Target="../media/image177.png"/><Relationship Id="rId170" Type="http://schemas.openxmlformats.org/officeDocument/2006/relationships/image" Target="../media/image183.png"/><Relationship Id="rId191" Type="http://schemas.openxmlformats.org/officeDocument/2006/relationships/hyperlink" Target="https://www.microsoft.com/en-us/haxtoolkit/" TargetMode="External"/><Relationship Id="rId205" Type="http://schemas.openxmlformats.org/officeDocument/2006/relationships/hyperlink" Target="https://learn.microsoft.com/en-us/azure/ai-services/openai/how-to/assistant" TargetMode="External"/><Relationship Id="rId107" Type="http://schemas.openxmlformats.org/officeDocument/2006/relationships/hyperlink" Target="https://azure.microsoft.com/en-us/products/ai-services/ai-language" TargetMode="External"/><Relationship Id="rId11" Type="http://schemas.openxmlformats.org/officeDocument/2006/relationships/image" Target="../media/image93.svg"/><Relationship Id="rId32" Type="http://schemas.openxmlformats.org/officeDocument/2006/relationships/image" Target="../media/image103.svg"/><Relationship Id="rId53" Type="http://schemas.openxmlformats.org/officeDocument/2006/relationships/image" Target="../media/image118.png"/><Relationship Id="rId74" Type="http://schemas.openxmlformats.org/officeDocument/2006/relationships/image" Target="../media/image129.png"/><Relationship Id="rId128" Type="http://schemas.openxmlformats.org/officeDocument/2006/relationships/image" Target="../media/image151.svg"/><Relationship Id="rId149" Type="http://schemas.openxmlformats.org/officeDocument/2006/relationships/image" Target="../media/image168.png"/><Relationship Id="rId5" Type="http://schemas.openxmlformats.org/officeDocument/2006/relationships/hyperlink" Target="https://www.microsoft.com/en-us/microsoft-copilot" TargetMode="External"/><Relationship Id="rId95" Type="http://schemas.openxmlformats.org/officeDocument/2006/relationships/hyperlink" Target="https://learn.microsoft.com/en-us/azure/machine-learning/prompt-flow/overview-what-is-prompt-flow?view=azureml-api-2" TargetMode="External"/><Relationship Id="rId160" Type="http://schemas.openxmlformats.org/officeDocument/2006/relationships/image" Target="../media/image178.svg"/><Relationship Id="rId181" Type="http://schemas.openxmlformats.org/officeDocument/2006/relationships/image" Target="../media/image193.svg"/><Relationship Id="rId216" Type="http://schemas.openxmlformats.org/officeDocument/2006/relationships/image" Target="../media/image213.png"/><Relationship Id="rId22" Type="http://schemas.openxmlformats.org/officeDocument/2006/relationships/image" Target="../media/image100.svg"/><Relationship Id="rId43" Type="http://schemas.openxmlformats.org/officeDocument/2006/relationships/image" Target="../media/image110.png"/><Relationship Id="rId64" Type="http://schemas.openxmlformats.org/officeDocument/2006/relationships/hyperlink" Target="https://learn.microsoft.com/en-us/purview/" TargetMode="External"/><Relationship Id="rId118" Type="http://schemas.openxmlformats.org/officeDocument/2006/relationships/hyperlink" Target="https://azure.microsoft.com/en-us/products/ai-video-indexer/" TargetMode="External"/><Relationship Id="rId139" Type="http://schemas.openxmlformats.org/officeDocument/2006/relationships/image" Target="../media/image158.png"/><Relationship Id="rId85" Type="http://schemas.openxmlformats.org/officeDocument/2006/relationships/hyperlink" Target="https://news.microsoft.com/source/features/ai/in-house-chips-silicon-to-service-to-meet-ai-demand/" TargetMode="External"/><Relationship Id="rId150" Type="http://schemas.openxmlformats.org/officeDocument/2006/relationships/image" Target="../media/image169.png"/><Relationship Id="rId171" Type="http://schemas.openxmlformats.org/officeDocument/2006/relationships/image" Target="../media/image184.svg"/><Relationship Id="rId192" Type="http://schemas.openxmlformats.org/officeDocument/2006/relationships/image" Target="../media/image199.png"/><Relationship Id="rId206" Type="http://schemas.openxmlformats.org/officeDocument/2006/relationships/image" Target="../media/image207.png"/><Relationship Id="rId12" Type="http://schemas.openxmlformats.org/officeDocument/2006/relationships/hyperlink" Target="https://www.microsoft.com/en-us/power-platform/" TargetMode="External"/><Relationship Id="rId33" Type="http://schemas.openxmlformats.org/officeDocument/2006/relationships/hyperlink" Target="https://github.com/features/copilot" TargetMode="External"/><Relationship Id="rId108" Type="http://schemas.openxmlformats.org/officeDocument/2006/relationships/hyperlink" Target="https://azure.microsoft.com/en-us/products/ai-services/ai-vision/" TargetMode="External"/><Relationship Id="rId129" Type="http://schemas.openxmlformats.org/officeDocument/2006/relationships/hyperlink" Target="https://learn.microsoft.com/en-us/azure/ai-services/openai/concepts/provisioned-throughput" TargetMode="External"/><Relationship Id="rId54" Type="http://schemas.openxmlformats.org/officeDocument/2006/relationships/image" Target="../media/image119.svg"/><Relationship Id="rId75" Type="http://schemas.openxmlformats.org/officeDocument/2006/relationships/image" Target="../media/image130.svg"/><Relationship Id="rId96" Type="http://schemas.openxmlformats.org/officeDocument/2006/relationships/hyperlink" Target="https://learn.microsoft.com/en-us/azure/machine-learning/concept-ml-pipelines?view=azureml-api-2" TargetMode="External"/><Relationship Id="rId140" Type="http://schemas.openxmlformats.org/officeDocument/2006/relationships/image" Target="../media/image159.png"/><Relationship Id="rId161" Type="http://schemas.openxmlformats.org/officeDocument/2006/relationships/image" Target="../media/image179.png"/><Relationship Id="rId182" Type="http://schemas.openxmlformats.org/officeDocument/2006/relationships/hyperlink" Target="https://azure.microsoft.com/en-us/products/azure-arc/" TargetMode="External"/><Relationship Id="rId217" Type="http://schemas.openxmlformats.org/officeDocument/2006/relationships/image" Target="../media/image214.svg"/><Relationship Id="rId6" Type="http://schemas.openxmlformats.org/officeDocument/2006/relationships/image" Target="../media/image89.png"/><Relationship Id="rId23" Type="http://schemas.openxmlformats.org/officeDocument/2006/relationships/hyperlink" Target="https://www.linkedin.com/in/deancorcoran/" TargetMode="External"/><Relationship Id="rId119" Type="http://schemas.openxmlformats.org/officeDocument/2006/relationships/image" Target="../media/image146.png"/><Relationship Id="rId44" Type="http://schemas.openxmlformats.org/officeDocument/2006/relationships/image" Target="../media/image111.svg"/><Relationship Id="rId65" Type="http://schemas.openxmlformats.org/officeDocument/2006/relationships/image" Target="../media/image123.png"/><Relationship Id="rId86" Type="http://schemas.openxmlformats.org/officeDocument/2006/relationships/hyperlink" Target="https://azure.microsoft.com/en-au/explore/global-infrastructure/global-network/" TargetMode="External"/><Relationship Id="rId130" Type="http://schemas.openxmlformats.org/officeDocument/2006/relationships/image" Target="../media/image152.png"/><Relationship Id="rId151" Type="http://schemas.openxmlformats.org/officeDocument/2006/relationships/image" Target="../media/image170.png"/><Relationship Id="rId172" Type="http://schemas.openxmlformats.org/officeDocument/2006/relationships/image" Target="../media/image185.png"/><Relationship Id="rId193" Type="http://schemas.openxmlformats.org/officeDocument/2006/relationships/hyperlink" Target="https://github.com/microsoft/AI" TargetMode="External"/><Relationship Id="rId207" Type="http://schemas.openxmlformats.org/officeDocument/2006/relationships/image" Target="../media/image208.svg"/><Relationship Id="rId13" Type="http://schemas.openxmlformats.org/officeDocument/2006/relationships/image" Target="../media/image94.png"/><Relationship Id="rId109" Type="http://schemas.openxmlformats.org/officeDocument/2006/relationships/hyperlink" Target="https://azure.microsoft.com/en-us/products/ai-services/ai-search/" TargetMode="External"/><Relationship Id="rId34" Type="http://schemas.openxmlformats.org/officeDocument/2006/relationships/image" Target="../media/image104.png"/><Relationship Id="rId55" Type="http://schemas.openxmlformats.org/officeDocument/2006/relationships/hyperlink" Target="https://aka.ms/copilot/prompt_toolkit" TargetMode="External"/><Relationship Id="rId76" Type="http://schemas.openxmlformats.org/officeDocument/2006/relationships/hyperlink" Target="https://learn.microsoft.com/en-us/azure/machine-learning/concept-model-catalog?view=azureml-api-2" TargetMode="External"/><Relationship Id="rId97" Type="http://schemas.openxmlformats.org/officeDocument/2006/relationships/hyperlink" Target="https://learn.microsoft.com/en-us/azure/machine-learning/concept-automated-ml?view=azureml-api-2" TargetMode="External"/><Relationship Id="rId120" Type="http://schemas.openxmlformats.org/officeDocument/2006/relationships/image" Target="../media/image147.svg"/><Relationship Id="rId141" Type="http://schemas.openxmlformats.org/officeDocument/2006/relationships/image" Target="../media/image160.png"/><Relationship Id="rId7" Type="http://schemas.openxmlformats.org/officeDocument/2006/relationships/hyperlink" Target="https://www.microsoft.com/en-us/microsoft-copilot/microsoft-copilot-studio" TargetMode="External"/><Relationship Id="rId162" Type="http://schemas.openxmlformats.org/officeDocument/2006/relationships/hyperlink" Target="https://onnxruntime.ai/" TargetMode="External"/><Relationship Id="rId183" Type="http://schemas.openxmlformats.org/officeDocument/2006/relationships/image" Target="../media/image194.png"/><Relationship Id="rId218" Type="http://schemas.openxmlformats.org/officeDocument/2006/relationships/image" Target="../media/image215.png"/><Relationship Id="rId24" Type="http://schemas.openxmlformats.org/officeDocument/2006/relationships/hyperlink" Target="https://www.microsoft.com/en-us/ai/" TargetMode="External"/><Relationship Id="rId45" Type="http://schemas.openxmlformats.org/officeDocument/2006/relationships/hyperlink" Target="https://learn.microsoft.com/en-us/fabric/onelake/onelake-overview" TargetMode="External"/><Relationship Id="rId66" Type="http://schemas.openxmlformats.org/officeDocument/2006/relationships/image" Target="../media/image124.svg"/><Relationship Id="rId87" Type="http://schemas.openxmlformats.org/officeDocument/2006/relationships/hyperlink" Target="https://azure.microsoft.com/en-in/explore/global-infrastructure/" TargetMode="External"/><Relationship Id="rId110" Type="http://schemas.openxmlformats.org/officeDocument/2006/relationships/image" Target="../media/image141.png"/><Relationship Id="rId131" Type="http://schemas.openxmlformats.org/officeDocument/2006/relationships/image" Target="../media/image153.svg"/><Relationship Id="rId152" Type="http://schemas.openxmlformats.org/officeDocument/2006/relationships/image" Target="../media/image171.png"/><Relationship Id="rId173" Type="http://schemas.openxmlformats.org/officeDocument/2006/relationships/image" Target="../media/image186.svg"/><Relationship Id="rId194" Type="http://schemas.openxmlformats.org/officeDocument/2006/relationships/image" Target="../media/image200.png"/><Relationship Id="rId208" Type="http://schemas.openxmlformats.org/officeDocument/2006/relationships/hyperlink" Target="https://www.microsoft.com/en-us/research/project/microsoft-research-open-data/" TargetMode="External"/><Relationship Id="rId14" Type="http://schemas.openxmlformats.org/officeDocument/2006/relationships/image" Target="../media/image95.svg"/><Relationship Id="rId35" Type="http://schemas.openxmlformats.org/officeDocument/2006/relationships/image" Target="../media/image105.svg"/><Relationship Id="rId56" Type="http://schemas.openxmlformats.org/officeDocument/2006/relationships/hyperlink" Target="https://github.com/Pokeystuff/MSAIEcosystem" TargetMode="External"/><Relationship Id="rId77" Type="http://schemas.openxmlformats.org/officeDocument/2006/relationships/image" Target="../media/image131.png"/><Relationship Id="rId100" Type="http://schemas.openxmlformats.org/officeDocument/2006/relationships/hyperlink" Target="https://learn.microsoft.com/en-us/azure/machine-learning/how-to-run-jupyter-notebooks?view=azureml-api-2" TargetMode="External"/><Relationship Id="rId8" Type="http://schemas.openxmlformats.org/officeDocument/2006/relationships/image" Target="../media/image90.png"/><Relationship Id="rId51" Type="http://schemas.openxmlformats.org/officeDocument/2006/relationships/image" Target="../media/image116.png"/><Relationship Id="rId72" Type="http://schemas.openxmlformats.org/officeDocument/2006/relationships/image" Target="../media/image128.png"/><Relationship Id="rId93" Type="http://schemas.openxmlformats.org/officeDocument/2006/relationships/image" Target="../media/image137.png"/><Relationship Id="rId98" Type="http://schemas.openxmlformats.org/officeDocument/2006/relationships/hyperlink" Target="https://learn.microsoft.com/en-us/azure/machine-learning/concept-compute-instance?view=azureml-api-2" TargetMode="External"/><Relationship Id="rId121" Type="http://schemas.openxmlformats.org/officeDocument/2006/relationships/hyperlink" Target="https://azure.microsoft.com/en-us/products/spatial-anchors/" TargetMode="External"/><Relationship Id="rId142" Type="http://schemas.openxmlformats.org/officeDocument/2006/relationships/image" Target="../media/image161.png"/><Relationship Id="rId163" Type="http://schemas.openxmlformats.org/officeDocument/2006/relationships/hyperlink" Target="https://azure.microsoft.com/en-us/solutions/ai/" TargetMode="External"/><Relationship Id="rId184" Type="http://schemas.openxmlformats.org/officeDocument/2006/relationships/image" Target="../media/image195.svg"/><Relationship Id="rId189" Type="http://schemas.openxmlformats.org/officeDocument/2006/relationships/image" Target="../media/image198.png"/><Relationship Id="rId219" Type="http://schemas.openxmlformats.org/officeDocument/2006/relationships/image" Target="../media/image216.png"/><Relationship Id="rId3" Type="http://schemas.openxmlformats.org/officeDocument/2006/relationships/image" Target="../media/image87.png"/><Relationship Id="rId214" Type="http://schemas.openxmlformats.org/officeDocument/2006/relationships/image" Target="../media/image211.png"/><Relationship Id="rId25" Type="http://schemas.openxmlformats.org/officeDocument/2006/relationships/image" Target="../media/image101.png"/><Relationship Id="rId46" Type="http://schemas.openxmlformats.org/officeDocument/2006/relationships/hyperlink" Target="https://learn.microsoft.com/en-us/azure/ai-services/openai/use-your-data-quickstart?tabs=command-line%2Cpython&amp;pivots=programming-language-studio" TargetMode="External"/><Relationship Id="rId67" Type="http://schemas.openxmlformats.org/officeDocument/2006/relationships/image" Target="../media/image125.png"/><Relationship Id="rId116" Type="http://schemas.openxmlformats.org/officeDocument/2006/relationships/image" Target="../media/image145.png"/><Relationship Id="rId137" Type="http://schemas.openxmlformats.org/officeDocument/2006/relationships/image" Target="../media/image156.png"/><Relationship Id="rId158" Type="http://schemas.openxmlformats.org/officeDocument/2006/relationships/image" Target="../media/image176.png"/><Relationship Id="rId20" Type="http://schemas.openxmlformats.org/officeDocument/2006/relationships/image" Target="../media/image98.svg"/><Relationship Id="rId41" Type="http://schemas.openxmlformats.org/officeDocument/2006/relationships/image" Target="../media/image109.svg"/><Relationship Id="rId62" Type="http://schemas.openxmlformats.org/officeDocument/2006/relationships/hyperlink" Target="https://learn.microsoft.com/en-us/purview/purview-compliance" TargetMode="External"/><Relationship Id="rId83" Type="http://schemas.openxmlformats.org/officeDocument/2006/relationships/image" Target="../media/image136.svg"/><Relationship Id="rId88" Type="http://schemas.openxmlformats.org/officeDocument/2006/relationships/hyperlink" Target="https://blogs.microsoft.com/blog/2020/08/04/microsoft-direct-operations-products-and-packaging-to-be-zero-waste-by-2030/" TargetMode="External"/><Relationship Id="rId111" Type="http://schemas.openxmlformats.org/officeDocument/2006/relationships/image" Target="../media/image142.svg"/><Relationship Id="rId132" Type="http://schemas.openxmlformats.org/officeDocument/2006/relationships/image" Target="../media/image154.png"/><Relationship Id="rId153" Type="http://schemas.openxmlformats.org/officeDocument/2006/relationships/image" Target="../media/image172.png"/><Relationship Id="rId174" Type="http://schemas.openxmlformats.org/officeDocument/2006/relationships/image" Target="../media/image187.png"/><Relationship Id="rId179" Type="http://schemas.openxmlformats.org/officeDocument/2006/relationships/hyperlink" Target="https://learn.microsoft.com/en-us/data-integration/gateway/service-gateway-onprem" TargetMode="External"/><Relationship Id="rId195" Type="http://schemas.openxmlformats.org/officeDocument/2006/relationships/image" Target="../media/image201.svg"/><Relationship Id="rId209" Type="http://schemas.openxmlformats.org/officeDocument/2006/relationships/hyperlink" Target="https://azure.microsoft.com/en-us/products/open-datasets/" TargetMode="External"/><Relationship Id="rId190" Type="http://schemas.openxmlformats.org/officeDocument/2006/relationships/hyperlink" Target="https://azure.microsoft.com/en-us/products/virtual-machines/data-science-virtual-machines/" TargetMode="External"/><Relationship Id="rId204" Type="http://schemas.openxmlformats.org/officeDocument/2006/relationships/image" Target="../media/image206.png"/><Relationship Id="rId220" Type="http://schemas.openxmlformats.org/officeDocument/2006/relationships/image" Target="../media/image217.png"/><Relationship Id="rId15" Type="http://schemas.openxmlformats.org/officeDocument/2006/relationships/hyperlink" Target="https://learn.microsoft.com/en-us/ai-builder/overview" TargetMode="External"/><Relationship Id="rId36" Type="http://schemas.openxmlformats.org/officeDocument/2006/relationships/hyperlink" Target="https://learn.microsoft.com/en-us/power-apps/maker/data-platform/data-platform-intro" TargetMode="External"/><Relationship Id="rId57" Type="http://schemas.openxmlformats.org/officeDocument/2006/relationships/image" Target="../media/image120.png"/><Relationship Id="rId106" Type="http://schemas.openxmlformats.org/officeDocument/2006/relationships/hyperlink" Target="https://azure.microsoft.com/en-us/products/ai-services/ai-speech/" TargetMode="External"/><Relationship Id="rId127" Type="http://schemas.openxmlformats.org/officeDocument/2006/relationships/image" Target="../media/image150.png"/><Relationship Id="rId10" Type="http://schemas.openxmlformats.org/officeDocument/2006/relationships/image" Target="../media/image92.png"/><Relationship Id="rId31" Type="http://schemas.openxmlformats.org/officeDocument/2006/relationships/image" Target="../media/image102.png"/><Relationship Id="rId52" Type="http://schemas.openxmlformats.org/officeDocument/2006/relationships/image" Target="../media/image117.svg"/><Relationship Id="rId73" Type="http://schemas.openxmlformats.org/officeDocument/2006/relationships/hyperlink" Target="https://learn.microsoft.com/en-us/microsoft-cloud/dev/copilot/copilot-for-dynamics365" TargetMode="External"/><Relationship Id="rId78" Type="http://schemas.openxmlformats.org/officeDocument/2006/relationships/image" Target="../media/image132.png"/><Relationship Id="rId94" Type="http://schemas.openxmlformats.org/officeDocument/2006/relationships/image" Target="../media/image138.svg"/><Relationship Id="rId99" Type="http://schemas.openxmlformats.org/officeDocument/2006/relationships/hyperlink" Target="https://azure.microsoft.com/en-us/solutions/ai/responsible-ai-with-azure" TargetMode="External"/><Relationship Id="rId101" Type="http://schemas.openxmlformats.org/officeDocument/2006/relationships/hyperlink" Target="https://azure.microsoft.com/en-us/products/ai-services/openai-service" TargetMode="External"/><Relationship Id="rId122" Type="http://schemas.openxmlformats.org/officeDocument/2006/relationships/image" Target="../media/image148.png"/><Relationship Id="rId143" Type="http://schemas.openxmlformats.org/officeDocument/2006/relationships/image" Target="../media/image162.png"/><Relationship Id="rId148" Type="http://schemas.openxmlformats.org/officeDocument/2006/relationships/image" Target="../media/image167.png"/><Relationship Id="rId164" Type="http://schemas.openxmlformats.org/officeDocument/2006/relationships/hyperlink" Target="https://azure.microsoft.com/en-us/products/machine-learning/" TargetMode="External"/><Relationship Id="rId169" Type="http://schemas.openxmlformats.org/officeDocument/2006/relationships/image" Target="../media/image182.svg"/><Relationship Id="rId185" Type="http://schemas.openxmlformats.org/officeDocument/2006/relationships/hyperlink" Target="https://azure.microsoft.com/en-us/products/category/integration/" TargetMode="External"/><Relationship Id="rId4" Type="http://schemas.openxmlformats.org/officeDocument/2006/relationships/image" Target="../media/image88.svg"/><Relationship Id="rId9" Type="http://schemas.openxmlformats.org/officeDocument/2006/relationships/image" Target="../media/image91.svg"/><Relationship Id="rId180" Type="http://schemas.openxmlformats.org/officeDocument/2006/relationships/image" Target="../media/image192.png"/><Relationship Id="rId210" Type="http://schemas.openxmlformats.org/officeDocument/2006/relationships/hyperlink" Target="https://planetarycomputer.microsoft.com/" TargetMode="External"/><Relationship Id="rId215" Type="http://schemas.openxmlformats.org/officeDocument/2006/relationships/image" Target="../media/image212.svg"/><Relationship Id="rId26" Type="http://schemas.openxmlformats.org/officeDocument/2006/relationships/hyperlink" Target="https://developer.microsoft.com/en-us/copilot" TargetMode="External"/><Relationship Id="rId47" Type="http://schemas.openxmlformats.org/officeDocument/2006/relationships/image" Target="../media/image112.png"/><Relationship Id="rId68" Type="http://schemas.openxmlformats.org/officeDocument/2006/relationships/image" Target="../media/image126.svg"/><Relationship Id="rId89" Type="http://schemas.openxmlformats.org/officeDocument/2006/relationships/hyperlink" Target="https://www.microsoft.com/en-au/sustainability" TargetMode="External"/><Relationship Id="rId112" Type="http://schemas.openxmlformats.org/officeDocument/2006/relationships/hyperlink" Target="https://azure.microsoft.com/en-us/products/ai-services/ai-document-intelligence/" TargetMode="External"/><Relationship Id="rId133" Type="http://schemas.openxmlformats.org/officeDocument/2006/relationships/hyperlink" Target="https://azure.microsoft.com/en-us/products/machine-learning/mlops/#features" TargetMode="External"/><Relationship Id="rId154" Type="http://schemas.openxmlformats.org/officeDocument/2006/relationships/hyperlink" Target="https://learn.microsoft.com/en-us/azure/ai-services/cognitive-services-container-support" TargetMode="External"/><Relationship Id="rId175" Type="http://schemas.openxmlformats.org/officeDocument/2006/relationships/image" Target="../media/image188.png"/><Relationship Id="rId196" Type="http://schemas.openxmlformats.org/officeDocument/2006/relationships/image" Target="../media/image202.png"/><Relationship Id="rId200" Type="http://schemas.openxmlformats.org/officeDocument/2006/relationships/hyperlink" Target="https://azure.microsoft.com/en-us/products/advisor" TargetMode="External"/><Relationship Id="rId16" Type="http://schemas.openxmlformats.org/officeDocument/2006/relationships/image" Target="../media/image96.png"/><Relationship Id="rId221" Type="http://schemas.openxmlformats.org/officeDocument/2006/relationships/hyperlink" Target="http://www.pokeystuff.com/deansdatabits/" TargetMode="External"/><Relationship Id="rId37" Type="http://schemas.openxmlformats.org/officeDocument/2006/relationships/hyperlink" Target="https://learn.microsoft.com/en-us/ai/" TargetMode="External"/><Relationship Id="rId58" Type="http://schemas.openxmlformats.org/officeDocument/2006/relationships/hyperlink" Target="https://www.ds-toolkit.com/" TargetMode="External"/><Relationship Id="rId79" Type="http://schemas.openxmlformats.org/officeDocument/2006/relationships/image" Target="../media/image133.png"/><Relationship Id="rId102" Type="http://schemas.openxmlformats.org/officeDocument/2006/relationships/image" Target="../media/image139.png"/><Relationship Id="rId123" Type="http://schemas.openxmlformats.org/officeDocument/2006/relationships/image" Target="../media/image149.svg"/><Relationship Id="rId144" Type="http://schemas.openxmlformats.org/officeDocument/2006/relationships/image" Target="../media/image163.png"/><Relationship Id="rId90" Type="http://schemas.openxmlformats.org/officeDocument/2006/relationships/hyperlink" Target="https://www.nuance.com/index.html" TargetMode="External"/><Relationship Id="rId165" Type="http://schemas.openxmlformats.org/officeDocument/2006/relationships/image" Target="../media/image180.png"/><Relationship Id="rId186" Type="http://schemas.openxmlformats.org/officeDocument/2006/relationships/image" Target="../media/image196.png"/><Relationship Id="rId211" Type="http://schemas.openxmlformats.org/officeDocument/2006/relationships/hyperlink" Target="https://learn.microsoft.com/en-us/azure/cloud-adoption-framework/scenarios/cloud-scale-analytics/architectures/common-industry-data-models" TargetMode="External"/><Relationship Id="rId27" Type="http://schemas.openxmlformats.org/officeDocument/2006/relationships/hyperlink" Target="https://learn.microsoft.com/en-us/microsoft-copilot-studio/copilot-plugins-overview" TargetMode="External"/><Relationship Id="rId48" Type="http://schemas.openxmlformats.org/officeDocument/2006/relationships/image" Target="../media/image113.svg"/><Relationship Id="rId69" Type="http://schemas.openxmlformats.org/officeDocument/2006/relationships/hyperlink" Target="https://www.microsoft.com/en-us/microsoft-fabric" TargetMode="External"/><Relationship Id="rId113" Type="http://schemas.openxmlformats.org/officeDocument/2006/relationships/image" Target="../media/image143.png"/><Relationship Id="rId134" Type="http://schemas.openxmlformats.org/officeDocument/2006/relationships/image" Target="../media/image155.png"/><Relationship Id="rId80" Type="http://schemas.openxmlformats.org/officeDocument/2006/relationships/image" Target="../media/image134.png"/><Relationship Id="rId155" Type="http://schemas.openxmlformats.org/officeDocument/2006/relationships/image" Target="../media/image173.png"/><Relationship Id="rId176" Type="http://schemas.openxmlformats.org/officeDocument/2006/relationships/image" Target="../media/image189.svg"/><Relationship Id="rId197" Type="http://schemas.openxmlformats.org/officeDocument/2006/relationships/hyperlink" Target="https://www.microsoft.com/en-us/ai/blog/" TargetMode="External"/><Relationship Id="rId201" Type="http://schemas.openxmlformats.org/officeDocument/2006/relationships/hyperlink" Target="https://learn.microsoft.com/en-us/azure/ai-studio/" TargetMode="External"/><Relationship Id="rId222" Type="http://schemas.openxmlformats.org/officeDocument/2006/relationships/image" Target="../media/image218.png"/><Relationship Id="rId17" Type="http://schemas.openxmlformats.org/officeDocument/2006/relationships/hyperlink" Target="https://learn.microsoft.com/en-us/connectors/connectors" TargetMode="External"/><Relationship Id="rId38" Type="http://schemas.openxmlformats.org/officeDocument/2006/relationships/image" Target="../media/image106.png"/><Relationship Id="rId59" Type="http://schemas.openxmlformats.org/officeDocument/2006/relationships/image" Target="../media/image121.png"/><Relationship Id="rId103" Type="http://schemas.openxmlformats.org/officeDocument/2006/relationships/image" Target="../media/image140.svg"/><Relationship Id="rId124" Type="http://schemas.openxmlformats.org/officeDocument/2006/relationships/hyperlink" Target="https://azure.microsoft.com/en-us/products/ai-services/ai-content-safety/" TargetMode="External"/><Relationship Id="rId70" Type="http://schemas.openxmlformats.org/officeDocument/2006/relationships/image" Target="../media/image127.png"/><Relationship Id="rId91" Type="http://schemas.openxmlformats.org/officeDocument/2006/relationships/hyperlink" Target="https://www.microsoft.com/en-us/edge/features/the-new-bing" TargetMode="External"/><Relationship Id="rId145" Type="http://schemas.openxmlformats.org/officeDocument/2006/relationships/image" Target="../media/image164.png"/><Relationship Id="rId166" Type="http://schemas.openxmlformats.org/officeDocument/2006/relationships/hyperlink" Target="https://azure.microsoft.com/" TargetMode="External"/><Relationship Id="rId187" Type="http://schemas.openxmlformats.org/officeDocument/2006/relationships/image" Target="../media/image197.svg"/><Relationship Id="rId1" Type="http://schemas.openxmlformats.org/officeDocument/2006/relationships/slideLayout" Target="../slideLayouts/slideLayout45.xml"/><Relationship Id="rId212" Type="http://schemas.openxmlformats.org/officeDocument/2006/relationships/image" Target="../media/image209.png"/><Relationship Id="rId28" Type="http://schemas.openxmlformats.org/officeDocument/2006/relationships/hyperlink" Target="https://github.com/microsoft/semantic-kernel" TargetMode="External"/><Relationship Id="rId49" Type="http://schemas.openxmlformats.org/officeDocument/2006/relationships/image" Target="../media/image114.png"/><Relationship Id="rId114" Type="http://schemas.openxmlformats.org/officeDocument/2006/relationships/image" Target="../media/image144.svg"/><Relationship Id="rId60" Type="http://schemas.openxmlformats.org/officeDocument/2006/relationships/hyperlink" Target="https://microsoft.github.io/dstoolkit-maiva/" TargetMode="External"/><Relationship Id="rId81" Type="http://schemas.openxmlformats.org/officeDocument/2006/relationships/hyperlink" Target="https://adoption.microsoft.com/en-us/copilot/" TargetMode="External"/><Relationship Id="rId135" Type="http://schemas.openxmlformats.org/officeDocument/2006/relationships/hyperlink" Target="https://learn.microsoft.com/en-us/azure/machine-learning/concept-mlflow?view=azureml-api-2" TargetMode="External"/><Relationship Id="rId156" Type="http://schemas.openxmlformats.org/officeDocument/2006/relationships/image" Target="../media/image174.png"/><Relationship Id="rId177" Type="http://schemas.openxmlformats.org/officeDocument/2006/relationships/image" Target="../media/image190.png"/><Relationship Id="rId198" Type="http://schemas.openxmlformats.org/officeDocument/2006/relationships/image" Target="../media/image203.png"/><Relationship Id="rId202" Type="http://schemas.openxmlformats.org/officeDocument/2006/relationships/hyperlink" Target="https://github.com/microsoft/responsible-ai-toolbox" TargetMode="External"/><Relationship Id="rId18" Type="http://schemas.openxmlformats.org/officeDocument/2006/relationships/hyperlink" Target="https://learn.microsoft.com/en-us/azure/architecture/ai-ml/" TargetMode="External"/><Relationship Id="rId39" Type="http://schemas.openxmlformats.org/officeDocument/2006/relationships/image" Target="../media/image107.svg"/><Relationship Id="rId50" Type="http://schemas.openxmlformats.org/officeDocument/2006/relationships/image" Target="../media/image115.svg"/><Relationship Id="rId104" Type="http://schemas.openxmlformats.org/officeDocument/2006/relationships/hyperlink" Target="https://azure.microsoft.com/en-us/products/ai-services/openai-service#Features" TargetMode="External"/><Relationship Id="rId125" Type="http://schemas.openxmlformats.org/officeDocument/2006/relationships/hyperlink" Target="https://techcommunity.microsoft.com/t5/ai-machine-learning-blog/announcing-llama-2-inference-apis-and-hosted-fine-tuning-through/ba-p/3979227" TargetMode="External"/><Relationship Id="rId146" Type="http://schemas.openxmlformats.org/officeDocument/2006/relationships/image" Target="../media/image165.png"/><Relationship Id="rId167" Type="http://schemas.openxmlformats.org/officeDocument/2006/relationships/hyperlink" Target="https://learn.microsoft.com/en-us/azure/search/retrieval-augmented-generation-overview" TargetMode="External"/><Relationship Id="rId188" Type="http://schemas.openxmlformats.org/officeDocument/2006/relationships/hyperlink" Target="https://azuremarketplace.microsoft.com/" TargetMode="External"/><Relationship Id="rId71" Type="http://schemas.openxmlformats.org/officeDocument/2006/relationships/hyperlink" Target="https://www.microsoft.com/en-us/microsoft-365/enterprise/copilot-for-microsoft-365" TargetMode="External"/><Relationship Id="rId92" Type="http://schemas.openxmlformats.org/officeDocument/2006/relationships/hyperlink" Target="https://azure.microsoft.com/en-gb/products/ai-studio/" TargetMode="External"/><Relationship Id="rId213" Type="http://schemas.openxmlformats.org/officeDocument/2006/relationships/image" Target="../media/image210.svg"/><Relationship Id="rId2" Type="http://schemas.openxmlformats.org/officeDocument/2006/relationships/hyperlink" Target="https://www.microsoft.com/en-us/ai/responsible-ai" TargetMode="External"/><Relationship Id="rId29" Type="http://schemas.openxmlformats.org/officeDocument/2006/relationships/hyperlink" Target="https://microsoft.github.io/autogen/" TargetMode="External"/><Relationship Id="rId40" Type="http://schemas.openxmlformats.org/officeDocument/2006/relationships/image" Target="../media/image108.png"/><Relationship Id="rId115" Type="http://schemas.openxmlformats.org/officeDocument/2006/relationships/hyperlink" Target="https://learn.microsoft.com/en-us/training/educator-center/product-guides/immersive-reader/" TargetMode="External"/><Relationship Id="rId136" Type="http://schemas.openxmlformats.org/officeDocument/2006/relationships/hyperlink" Target="https://learn.microsoft.com/en-us/legal/cognitive-services/openai/data-privacy" TargetMode="External"/><Relationship Id="rId157" Type="http://schemas.openxmlformats.org/officeDocument/2006/relationships/image" Target="../media/image175.png"/><Relationship Id="rId178" Type="http://schemas.openxmlformats.org/officeDocument/2006/relationships/image" Target="../media/image191.svg"/><Relationship Id="rId61" Type="http://schemas.openxmlformats.org/officeDocument/2006/relationships/image" Target="../media/image122.png"/><Relationship Id="rId82" Type="http://schemas.openxmlformats.org/officeDocument/2006/relationships/image" Target="../media/image135.png"/><Relationship Id="rId199" Type="http://schemas.openxmlformats.org/officeDocument/2006/relationships/image" Target="../media/image204.svg"/><Relationship Id="rId203" Type="http://schemas.openxmlformats.org/officeDocument/2006/relationships/image" Target="../media/image205.png"/><Relationship Id="rId19" Type="http://schemas.openxmlformats.org/officeDocument/2006/relationships/image" Target="../media/image97.png"/><Relationship Id="rId30" Type="http://schemas.openxmlformats.org/officeDocument/2006/relationships/hyperlink" Target="https://dev.botframework.com/" TargetMode="External"/><Relationship Id="rId105" Type="http://schemas.openxmlformats.org/officeDocument/2006/relationships/hyperlink" Target="https://learn.microsoft.com/en-us/azure/ai-services/openai/concepts/use-your-data?tabs=ai-search" TargetMode="External"/><Relationship Id="rId126" Type="http://schemas.openxmlformats.org/officeDocument/2006/relationships/hyperlink" Target="https://learn.microsoft.com/en-us/azure/ai-services/speech-service/whisper-overview" TargetMode="External"/><Relationship Id="rId147" Type="http://schemas.openxmlformats.org/officeDocument/2006/relationships/image" Target="../media/image166.png"/><Relationship Id="rId168" Type="http://schemas.openxmlformats.org/officeDocument/2006/relationships/image" Target="../media/image181.png"/></Relationships>
</file>

<file path=ppt/slides/_rels/slide30.xml.rels><?xml version="1.0" encoding="UTF-8" standalone="yes"?>
<Relationships xmlns="http://schemas.openxmlformats.org/package/2006/relationships"><Relationship Id="rId3" Type="http://schemas.openxmlformats.org/officeDocument/2006/relationships/hyperlink" Target="https://learn.microsoft.com/en-us/azure/ai-services/openai/how-to/quota" TargetMode="External"/><Relationship Id="rId2" Type="http://schemas.openxmlformats.org/officeDocument/2006/relationships/hyperlink" Target="https://learn.microsoft.com/en-us/azure/well-architected/service-guides/azure-openai" TargetMode="External"/><Relationship Id="rId1" Type="http://schemas.openxmlformats.org/officeDocument/2006/relationships/slideLayout" Target="../slideLayouts/slideLayout158.xml"/><Relationship Id="rId5" Type="http://schemas.openxmlformats.org/officeDocument/2006/relationships/hyperlink" Target="https://learn.microsoft.com/en-us/azure/ai-services/openai/reference#completions" TargetMode="External"/><Relationship Id="rId4" Type="http://schemas.openxmlformats.org/officeDocument/2006/relationships/hyperlink" Target="https://learn.microsoft.com/en-us/azure/ai-services/openai/how-to/quota?tabs=rest#view-and-request-quota"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hyperlink" Target="https://learn.microsoft.com/en-us/azure/architecture/ai-ml/architecture/baseline-openai-e2e-chat" TargetMode="External"/><Relationship Id="rId1" Type="http://schemas.openxmlformats.org/officeDocument/2006/relationships/slideLayout" Target="../slideLayouts/slideLayout158.xml"/></Relationships>
</file>

<file path=ppt/slides/_rels/slide32.xml.rels><?xml version="1.0" encoding="UTF-8" standalone="yes"?>
<Relationships xmlns="http://schemas.openxmlformats.org/package/2006/relationships"><Relationship Id="rId3" Type="http://schemas.openxmlformats.org/officeDocument/2006/relationships/hyperlink" Target="https://techcommunity.microsoft.com/t5/azure-architecture-blog/azure-openai-landing-zone-reference-architecture/ba-p/3882102" TargetMode="External"/><Relationship Id="rId2" Type="http://schemas.openxmlformats.org/officeDocument/2006/relationships/image" Target="../media/image273.png"/><Relationship Id="rId1" Type="http://schemas.openxmlformats.org/officeDocument/2006/relationships/slideLayout" Target="../slideLayouts/slideLayout158.xml"/></Relationships>
</file>

<file path=ppt/slides/_rels/slide33.xml.rels><?xml version="1.0" encoding="UTF-8" standalone="yes"?>
<Relationships xmlns="http://schemas.openxmlformats.org/package/2006/relationships"><Relationship Id="rId2" Type="http://schemas.openxmlformats.org/officeDocument/2006/relationships/hyperlink" Target="https://techcommunity.microsoft.com/t5/ai-azure-ai-services-blog/azure-openai-architecture-patterns-and-implementation-steps/ba-p/3979934" TargetMode="External"/><Relationship Id="rId1" Type="http://schemas.openxmlformats.org/officeDocument/2006/relationships/slideLayout" Target="../slideLayouts/slideLayout158.xml"/></Relationships>
</file>

<file path=ppt/slides/_rels/slide34.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hyperlink" Target="https://github.com/Azure-Samples/openai-aca-lb/" TargetMode="External"/><Relationship Id="rId1" Type="http://schemas.openxmlformats.org/officeDocument/2006/relationships/slideLayout" Target="../slideLayouts/slideLayout158.xml"/><Relationship Id="rId5" Type="http://schemas.openxmlformats.org/officeDocument/2006/relationships/hyperlink" Target="https://techcommunity.microsoft.com/t5/ai-azure-ai-services-blog/intelligent-load-balancing-with-apim-for-openai-weight-based/ba-p/4115155" TargetMode="External"/><Relationship Id="rId4" Type="http://schemas.openxmlformats.org/officeDocument/2006/relationships/hyperlink" Target="https://github.com/Azure-Samples/openai-apim-lb/"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hyperlink" Target="https://techcommunity.microsoft.com/t5/ai-azure-ai-services-blog/ai-in-action-5-real-world-intelligent-apps-you-can-build-on/ba-p/4083413" TargetMode="External"/><Relationship Id="rId1" Type="http://schemas.openxmlformats.org/officeDocument/2006/relationships/slideLayout" Target="../slideLayouts/slideLayout158.xml"/></Relationships>
</file>

<file path=ppt/slides/_rels/slide36.xml.rels><?xml version="1.0" encoding="UTF-8" standalone="yes"?>
<Relationships xmlns="http://schemas.openxmlformats.org/package/2006/relationships"><Relationship Id="rId3" Type="http://schemas.openxmlformats.org/officeDocument/2006/relationships/image" Target="../media/image276.jpeg"/><Relationship Id="rId2" Type="http://schemas.openxmlformats.org/officeDocument/2006/relationships/notesSlide" Target="../notesSlides/notesSlide10.xml"/><Relationship Id="rId1" Type="http://schemas.openxmlformats.org/officeDocument/2006/relationships/slideLayout" Target="../slideLayouts/slideLayout45.xml"/><Relationship Id="rId5" Type="http://schemas.openxmlformats.org/officeDocument/2006/relationships/image" Target="../media/image278.svg"/><Relationship Id="rId4" Type="http://schemas.openxmlformats.org/officeDocument/2006/relationships/image" Target="../media/image277.png"/></Relationships>
</file>

<file path=ppt/slides/_rels/slide37.xml.rels><?xml version="1.0" encoding="UTF-8" standalone="yes"?>
<Relationships xmlns="http://schemas.openxmlformats.org/package/2006/relationships"><Relationship Id="rId3" Type="http://schemas.openxmlformats.org/officeDocument/2006/relationships/hyperlink" Target="https://docs.llamaindex.ai/en/stable/" TargetMode="External"/><Relationship Id="rId2" Type="http://schemas.openxmlformats.org/officeDocument/2006/relationships/hyperlink" Target="https://www.pinecone.io/learn/series/langchain/langchain-agents/" TargetMode="External"/><Relationship Id="rId1" Type="http://schemas.openxmlformats.org/officeDocument/2006/relationships/slideLayout" Target="../slideLayouts/slideLayout100.xml"/><Relationship Id="rId6" Type="http://schemas.openxmlformats.org/officeDocument/2006/relationships/hyperlink" Target="https://marketplace.visualstudio.com/items?itemName=prompt-flow.prompt-flow" TargetMode="External"/><Relationship Id="rId5" Type="http://schemas.openxmlformats.org/officeDocument/2006/relationships/hyperlink" Target="https://microsoft.github.io/promptflow/tutorials/index.html" TargetMode="External"/><Relationship Id="rId4" Type="http://schemas.openxmlformats.org/officeDocument/2006/relationships/hyperlink" Target="https://learn.microsoft.com/en-us/semantic-kernel/get-started/tutorials"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1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33.xml"/></Relationships>
</file>

<file path=ppt/slides/_rels/slide40.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60.xml"/></Relationships>
</file>

<file path=ppt/slides/_rels/slide41.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9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4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image" Target="../media/image282.png"/><Relationship Id="rId1" Type="http://schemas.openxmlformats.org/officeDocument/2006/relationships/slideLayout" Target="../slideLayouts/slideLayout91.xml"/></Relationships>
</file>

<file path=ppt/slides/_rels/slide47.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91.xml"/></Relationships>
</file>

<file path=ppt/slides/_rels/slide48.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91.xml"/></Relationships>
</file>

<file path=ppt/slides/_rels/slide4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86.xml"/><Relationship Id="rId6" Type="http://schemas.openxmlformats.org/officeDocument/2006/relationships/image" Target="../media/image290.svg"/><Relationship Id="rId5" Type="http://schemas.openxmlformats.org/officeDocument/2006/relationships/image" Target="../media/image289.png"/><Relationship Id="rId4" Type="http://schemas.openxmlformats.org/officeDocument/2006/relationships/image" Target="../media/image288.png"/></Relationships>
</file>

<file path=ppt/slides/_rels/slide5.xml.rels><?xml version="1.0" encoding="UTF-8" standalone="yes"?>
<Relationships xmlns="http://schemas.openxmlformats.org/package/2006/relationships"><Relationship Id="rId3" Type="http://schemas.openxmlformats.org/officeDocument/2006/relationships/hyperlink" Target="https://learn.microsoft.com/en-au/compliance/regulatory/offering-home"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91.xml"/></Relationships>
</file>

<file path=ppt/slides/_rels/slide51.xml.rels><?xml version="1.0" encoding="UTF-8" standalone="yes"?>
<Relationships xmlns="http://schemas.openxmlformats.org/package/2006/relationships"><Relationship Id="rId3" Type="http://schemas.openxmlformats.org/officeDocument/2006/relationships/image" Target="../media/image293.tiff"/><Relationship Id="rId2" Type="http://schemas.openxmlformats.org/officeDocument/2006/relationships/image" Target="../media/image292.tiff"/><Relationship Id="rId1" Type="http://schemas.openxmlformats.org/officeDocument/2006/relationships/slideLayout" Target="../slideLayouts/slideLayout86.xml"/><Relationship Id="rId5" Type="http://schemas.openxmlformats.org/officeDocument/2006/relationships/image" Target="../media/image295.tiff"/><Relationship Id="rId4" Type="http://schemas.openxmlformats.org/officeDocument/2006/relationships/image" Target="../media/image294.tiff"/></Relationships>
</file>

<file path=ppt/slides/_rels/slide52.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1.xml"/><Relationship Id="rId1" Type="http://schemas.openxmlformats.org/officeDocument/2006/relationships/slideLayout" Target="../slideLayouts/slideLayout91.xml"/></Relationships>
</file>

<file path=ppt/slides/_rels/slide53.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91.xml"/></Relationships>
</file>

<file path=ppt/slides/_rels/slide54.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91.xml"/></Relationships>
</file>

<file path=ppt/slides/_rels/slide5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60.xml"/></Relationships>
</file>

<file path=ppt/slides/_rels/slide56.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12.xml"/><Relationship Id="rId1" Type="http://schemas.openxmlformats.org/officeDocument/2006/relationships/slideLayout" Target="../slideLayouts/slideLayout88.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png"/></Relationships>
</file>

<file path=ppt/slides/_rels/slide57.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64.xml"/></Relationships>
</file>

<file path=ppt/slides/_rels/slide58.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60.xml"/><Relationship Id="rId5" Type="http://schemas.openxmlformats.org/officeDocument/2006/relationships/image" Target="../media/image310.png"/><Relationship Id="rId4" Type="http://schemas.openxmlformats.org/officeDocument/2006/relationships/image" Target="../media/image309.png"/></Relationships>
</file>

<file path=ppt/slides/_rels/slide59.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133.xml"/><Relationship Id="rId5" Type="http://schemas.openxmlformats.org/officeDocument/2006/relationships/image" Target="../media/image138.svg"/><Relationship Id="rId4" Type="http://schemas.openxmlformats.org/officeDocument/2006/relationships/image" Target="../media/image137.png"/></Relationships>
</file>

<file path=ppt/slides/_rels/slide60.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60.xml"/></Relationships>
</file>

<file path=ppt/slides/_rels/slide61.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image" Target="../media/image313.png"/><Relationship Id="rId1" Type="http://schemas.openxmlformats.org/officeDocument/2006/relationships/slideLayout" Target="../slideLayouts/slideLayout60.xml"/><Relationship Id="rId6" Type="http://schemas.openxmlformats.org/officeDocument/2006/relationships/image" Target="../media/image317.png"/><Relationship Id="rId5" Type="http://schemas.openxmlformats.org/officeDocument/2006/relationships/image" Target="../media/image316.png"/><Relationship Id="rId4" Type="http://schemas.openxmlformats.org/officeDocument/2006/relationships/image" Target="../media/image315.png"/></Relationships>
</file>

<file path=ppt/slides/_rels/slide62.xml.rels><?xml version="1.0" encoding="UTF-8" standalone="yes"?>
<Relationships xmlns="http://schemas.openxmlformats.org/package/2006/relationships"><Relationship Id="rId3" Type="http://schemas.openxmlformats.org/officeDocument/2006/relationships/image" Target="../media/image319.jpeg"/><Relationship Id="rId2" Type="http://schemas.openxmlformats.org/officeDocument/2006/relationships/image" Target="../media/image318.png"/><Relationship Id="rId1" Type="http://schemas.openxmlformats.org/officeDocument/2006/relationships/slideLayout" Target="../slideLayouts/slideLayout80.xml"/><Relationship Id="rId4" Type="http://schemas.openxmlformats.org/officeDocument/2006/relationships/image" Target="../media/image320.png"/></Relationships>
</file>

<file path=ppt/slides/_rels/slide63.xml.rels><?xml version="1.0" encoding="UTF-8" standalone="yes"?>
<Relationships xmlns="http://schemas.openxmlformats.org/package/2006/relationships"><Relationship Id="rId2" Type="http://schemas.openxmlformats.org/officeDocument/2006/relationships/image" Target="../media/image321.jpeg"/><Relationship Id="rId1" Type="http://schemas.openxmlformats.org/officeDocument/2006/relationships/slideLayout" Target="../slideLayouts/slideLayout91.xml"/></Relationships>
</file>

<file path=ppt/slides/_rels/slide64.xml.rels><?xml version="1.0" encoding="UTF-8" standalone="yes"?>
<Relationships xmlns="http://schemas.openxmlformats.org/package/2006/relationships"><Relationship Id="rId2" Type="http://schemas.openxmlformats.org/officeDocument/2006/relationships/hyperlink" Target="https://docs.llamaindex.ai/en/latest/examples/agent/custom_agent/" TargetMode="External"/><Relationship Id="rId1" Type="http://schemas.openxmlformats.org/officeDocument/2006/relationships/slideLayout" Target="../slideLayouts/slideLayout91.xml"/></Relationships>
</file>

<file path=ppt/slides/_rels/slide6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279.png"/><Relationship Id="rId1" Type="http://schemas.openxmlformats.org/officeDocument/2006/relationships/slideLayout" Target="../slideLayouts/slideLayout45.xml"/></Relationships>
</file>

<file path=ppt/slides/_rels/slide6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13.xml"/><Relationship Id="rId1" Type="http://schemas.openxmlformats.org/officeDocument/2006/relationships/slideLayout" Target="../slideLayouts/slideLayout213.xml"/></Relationships>
</file>

<file path=ppt/slides/_rels/slide67.xml.rels><?xml version="1.0" encoding="UTF-8" standalone="yes"?>
<Relationships xmlns="http://schemas.openxmlformats.org/package/2006/relationships"><Relationship Id="rId3" Type="http://schemas.openxmlformats.org/officeDocument/2006/relationships/image" Target="../media/image324.jpeg"/><Relationship Id="rId2" Type="http://schemas.openxmlformats.org/officeDocument/2006/relationships/notesSlide" Target="../notesSlides/notesSlide14.xml"/><Relationship Id="rId1" Type="http://schemas.openxmlformats.org/officeDocument/2006/relationships/slideLayout" Target="../slideLayouts/slideLayout93.xml"/></Relationships>
</file>

<file path=ppt/slides/_rels/slide68.xml.rels><?xml version="1.0" encoding="UTF-8" standalone="yes"?>
<Relationships xmlns="http://schemas.openxmlformats.org/package/2006/relationships"><Relationship Id="rId3" Type="http://schemas.openxmlformats.org/officeDocument/2006/relationships/image" Target="../media/image325.jpeg"/><Relationship Id="rId2" Type="http://schemas.openxmlformats.org/officeDocument/2006/relationships/notesSlide" Target="../notesSlides/notesSlide15.xml"/><Relationship Id="rId1" Type="http://schemas.openxmlformats.org/officeDocument/2006/relationships/slideLayout" Target="../slideLayouts/slideLayout9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3" Type="http://schemas.openxmlformats.org/officeDocument/2006/relationships/hyperlink" Target="https://www.microsoft.com/en-us/microsoft-fabric/product-experiences#modal1" TargetMode="External"/><Relationship Id="rId2" Type="http://schemas.openxmlformats.org/officeDocument/2006/relationships/image" Target="../media/image222.png"/><Relationship Id="rId1" Type="http://schemas.openxmlformats.org/officeDocument/2006/relationships/slideLayout" Target="../slideLayouts/slideLayout133.xml"/><Relationship Id="rId4" Type="http://schemas.openxmlformats.org/officeDocument/2006/relationships/image" Target="../media/image223.png"/></Relationships>
</file>

<file path=ppt/slides/_rels/slide70.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16.xml"/><Relationship Id="rId1" Type="http://schemas.openxmlformats.org/officeDocument/2006/relationships/slideLayout" Target="../slideLayouts/slideLayout9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1.xml"/></Relationships>
</file>

<file path=ppt/slides/_rels/slide72.xml.rels><?xml version="1.0" encoding="UTF-8" standalone="yes"?>
<Relationships xmlns="http://schemas.openxmlformats.org/package/2006/relationships"><Relationship Id="rId3" Type="http://schemas.openxmlformats.org/officeDocument/2006/relationships/hyperlink" Target="https://github.com/jupyter/jupyter/wiki/Jupyter-kernels" TargetMode="External"/><Relationship Id="rId2" Type="http://schemas.openxmlformats.org/officeDocument/2006/relationships/notesSlide" Target="../notesSlides/notesSlide18.xml"/><Relationship Id="rId1" Type="http://schemas.openxmlformats.org/officeDocument/2006/relationships/slideLayout" Target="../slideLayouts/slideLayout91.xml"/><Relationship Id="rId4" Type="http://schemas.openxmlformats.org/officeDocument/2006/relationships/image" Target="../media/image327.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9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8.png"/><Relationship Id="rId4" Type="http://schemas.openxmlformats.org/officeDocument/2006/relationships/notesSlide" Target="../notesSlides/notesSlide19.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10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image" Target="../media/image337.jpeg"/><Relationship Id="rId1" Type="http://schemas.openxmlformats.org/officeDocument/2006/relationships/slideLayout" Target="../slideLayouts/slideLayout60.xml"/></Relationships>
</file>

<file path=ppt/slides/_rels/slide76.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88.xml"/></Relationships>
</file>

<file path=ppt/slides/_rels/slide77.xml.rels><?xml version="1.0" encoding="UTF-8" standalone="yes"?>
<Relationships xmlns="http://schemas.openxmlformats.org/package/2006/relationships"><Relationship Id="rId3" Type="http://schemas.openxmlformats.org/officeDocument/2006/relationships/hyperlink" Target="https://techcommunity.microsoft.com/t5/educator-developer-blog/microsoft-semantic-kernel-and-autogen-open-source-frameworks-for/ba-p/4051305" TargetMode="External"/><Relationship Id="rId2" Type="http://schemas.openxmlformats.org/officeDocument/2006/relationships/image" Target="../media/image340.png"/><Relationship Id="rId1" Type="http://schemas.openxmlformats.org/officeDocument/2006/relationships/slideLayout" Target="../slideLayouts/slideLayout252.xml"/></Relationships>
</file>

<file path=ppt/slides/_rels/slide78.xml.rels><?xml version="1.0" encoding="UTF-8" standalone="yes"?>
<Relationships xmlns="http://schemas.openxmlformats.org/package/2006/relationships"><Relationship Id="rId3" Type="http://schemas.openxmlformats.org/officeDocument/2006/relationships/hyperlink" Target="https://learn.microsoft.com/en-us/semantic-kernel/agents/planners/evaluate-and-deploy-planners/" TargetMode="External"/><Relationship Id="rId2" Type="http://schemas.openxmlformats.org/officeDocument/2006/relationships/image" Target="../media/image341.png"/><Relationship Id="rId1" Type="http://schemas.openxmlformats.org/officeDocument/2006/relationships/slideLayout" Target="../slideLayouts/slideLayout220.xml"/></Relationships>
</file>

<file path=ppt/slides/_rels/slide79.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20.xml"/></Relationships>
</file>

<file path=ppt/slides/_rels/slide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45.xml"/><Relationship Id="rId5" Type="http://schemas.openxmlformats.org/officeDocument/2006/relationships/image" Target="../media/image227.png"/><Relationship Id="rId4" Type="http://schemas.openxmlformats.org/officeDocument/2006/relationships/image" Target="../media/image22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81.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133.xml"/><Relationship Id="rId6" Type="http://schemas.openxmlformats.org/officeDocument/2006/relationships/image" Target="../media/image347.svg"/><Relationship Id="rId5" Type="http://schemas.openxmlformats.org/officeDocument/2006/relationships/image" Target="../media/image346.png"/><Relationship Id="rId4" Type="http://schemas.openxmlformats.org/officeDocument/2006/relationships/image" Target="../media/image34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3.xml"/></Relationships>
</file>

<file path=ppt/slides/_rels/slide83.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hyperlink" Target="https://www.microsoft.com/en-us/research/blog/improving-llm-understanding-of-structured-data-and-exploring-advanced-prompting-methods/" TargetMode="External"/><Relationship Id="rId1" Type="http://schemas.openxmlformats.org/officeDocument/2006/relationships/slideLayout" Target="../slideLayouts/slideLayout149.xml"/></Relationships>
</file>

<file path=ppt/slides/_rels/slide84.xml.rels><?xml version="1.0" encoding="UTF-8" standalone="yes"?>
<Relationships xmlns="http://schemas.openxmlformats.org/package/2006/relationships"><Relationship Id="rId3" Type="http://schemas.openxmlformats.org/officeDocument/2006/relationships/hyperlink" Target="https://www.microsoft.com/en-us/research/blog/graphrag-unlocking-llm-discovery-on-narrative-private-data/" TargetMode="External"/><Relationship Id="rId2" Type="http://schemas.openxmlformats.org/officeDocument/2006/relationships/image" Target="../media/image349.jpeg"/><Relationship Id="rId1" Type="http://schemas.openxmlformats.org/officeDocument/2006/relationships/slideLayout" Target="../slideLayouts/slideLayout149.xml"/></Relationships>
</file>

<file path=ppt/slides/_rels/slide8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2.xml"/><Relationship Id="rId1" Type="http://schemas.openxmlformats.org/officeDocument/2006/relationships/slideLayout" Target="../slideLayouts/slideLayout133.xml"/><Relationship Id="rId5" Type="http://schemas.openxmlformats.org/officeDocument/2006/relationships/hyperlink" Target="https://events.microsoft.com/en-us/allevents/?language=English&amp;clientTimeZone=1&amp;search=cantonese" TargetMode="External"/><Relationship Id="rId4" Type="http://schemas.microsoft.com/office/2007/relationships/hdphoto" Target="../media/hdphoto1.wdp"/></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87.xml.rels><?xml version="1.0" encoding="UTF-8" standalone="yes"?>
<Relationships xmlns="http://schemas.openxmlformats.org/package/2006/relationships"><Relationship Id="rId8" Type="http://schemas.openxmlformats.org/officeDocument/2006/relationships/image" Target="../media/image354.png"/><Relationship Id="rId3" Type="http://schemas.openxmlformats.org/officeDocument/2006/relationships/image" Target="../media/image351.png"/><Relationship Id="rId7" Type="http://schemas.openxmlformats.org/officeDocument/2006/relationships/hyperlink" Target="https://www.microsoft.com/en-us/worklab/work-trend-index/copilots-earliest-users-teach-us-about-generative-ai-at-work" TargetMode="External"/><Relationship Id="rId2" Type="http://schemas.openxmlformats.org/officeDocument/2006/relationships/notesSlide" Target="../notesSlides/notesSlide23.xml"/><Relationship Id="rId1" Type="http://schemas.openxmlformats.org/officeDocument/2006/relationships/slideLayout" Target="../slideLayouts/slideLayout45.xml"/><Relationship Id="rId6" Type="http://schemas.openxmlformats.org/officeDocument/2006/relationships/image" Target="../media/image353.png"/><Relationship Id="rId5" Type="http://schemas.openxmlformats.org/officeDocument/2006/relationships/image" Target="../media/image352.png"/><Relationship Id="rId4" Type="http://schemas.openxmlformats.org/officeDocument/2006/relationships/hyperlink" Target="https://blogs.microsoft.com/blog/2023/11/02/new-study-validates-the-business-value-and-opportunity-of-ai/"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0.xml"/><Relationship Id="rId1" Type="http://schemas.openxmlformats.org/officeDocument/2006/relationships/video" Target="https://www.youtube.com/embed/9IBEVMQh5FQ?feature=oembed" TargetMode="External"/><Relationship Id="rId5" Type="http://schemas.openxmlformats.org/officeDocument/2006/relationships/image" Target="../media/image228.jpeg"/><Relationship Id="rId4" Type="http://schemas.openxmlformats.org/officeDocument/2006/relationships/hyperlink" Target="https://learn.microsoft.com/en-us/azure/ai-services/openai/concepts/use-your-data?tabs=ai-searc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6B94D38-0BBE-AF2A-44DB-61C878AA93BE}"/>
              </a:ext>
            </a:extLst>
          </p:cNvPr>
          <p:cNvSpPr>
            <a:spLocks noGrp="1"/>
          </p:cNvSpPr>
          <p:nvPr>
            <p:ph type="title"/>
          </p:nvPr>
        </p:nvSpPr>
        <p:spPr>
          <a:xfrm>
            <a:off x="584199" y="1071563"/>
            <a:ext cx="6237619" cy="2462213"/>
          </a:xfrm>
        </p:spPr>
        <p:txBody>
          <a:bodyPr/>
          <a:lstStyle/>
          <a:p>
            <a:r>
              <a:rPr lang="it-IT" dirty="0"/>
              <a:t>Microsoft AI ecosystem &amp; AI Ochestration on Azure</a:t>
            </a:r>
            <a:endParaRPr lang="en-US" dirty="0"/>
          </a:p>
        </p:txBody>
      </p:sp>
      <p:sp>
        <p:nvSpPr>
          <p:cNvPr id="14" name="Text Placeholder 13">
            <a:extLst>
              <a:ext uri="{FF2B5EF4-FFF2-40B4-BE49-F238E27FC236}">
                <a16:creationId xmlns:a16="http://schemas.microsoft.com/office/drawing/2014/main" id="{D7EC9BCB-C3B0-A834-4D60-046E7B6E9CFD}"/>
              </a:ext>
            </a:extLst>
          </p:cNvPr>
          <p:cNvSpPr>
            <a:spLocks noGrp="1"/>
          </p:cNvSpPr>
          <p:nvPr>
            <p:ph type="body" sz="quarter" idx="12"/>
          </p:nvPr>
        </p:nvSpPr>
        <p:spPr>
          <a:xfrm>
            <a:off x="584200" y="3962400"/>
            <a:ext cx="2303725" cy="492443"/>
          </a:xfrm>
        </p:spPr>
        <p:txBody>
          <a:bodyPr/>
          <a:lstStyle/>
          <a:p>
            <a:r>
              <a:rPr lang="en-US" dirty="0"/>
              <a:t>Shing Lee</a:t>
            </a:r>
          </a:p>
          <a:p>
            <a:r>
              <a:rPr lang="en-US" dirty="0"/>
              <a:t>Cloud Solution Architect</a:t>
            </a:r>
          </a:p>
        </p:txBody>
      </p:sp>
      <p:sp>
        <p:nvSpPr>
          <p:cNvPr id="15" name="Text Placeholder 13">
            <a:extLst>
              <a:ext uri="{FF2B5EF4-FFF2-40B4-BE49-F238E27FC236}">
                <a16:creationId xmlns:a16="http://schemas.microsoft.com/office/drawing/2014/main" id="{5D9C0898-3639-DEE0-6001-FB470471ADB0}"/>
              </a:ext>
            </a:extLst>
          </p:cNvPr>
          <p:cNvSpPr txBox="1">
            <a:spLocks/>
          </p:cNvSpPr>
          <p:nvPr/>
        </p:nvSpPr>
        <p:spPr>
          <a:xfrm>
            <a:off x="3624525" y="3962400"/>
            <a:ext cx="2303725" cy="49244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Wai Man Hui</a:t>
            </a:r>
          </a:p>
          <a:p>
            <a:r>
              <a:rPr lang="en-US" dirty="0"/>
              <a:t>Cloud Solution Architect</a:t>
            </a:r>
          </a:p>
        </p:txBody>
      </p:sp>
    </p:spTree>
    <p:extLst>
      <p:ext uri="{BB962C8B-B14F-4D97-AF65-F5344CB8AC3E}">
        <p14:creationId xmlns:p14="http://schemas.microsoft.com/office/powerpoint/2010/main" val="350280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FD8112-48A2-8EE8-4683-C7B519FA9773}"/>
              </a:ext>
            </a:extLst>
          </p:cNvPr>
          <p:cNvSpPr>
            <a:spLocks noGrp="1"/>
          </p:cNvSpPr>
          <p:nvPr>
            <p:ph type="title"/>
          </p:nvPr>
        </p:nvSpPr>
        <p:spPr>
          <a:xfrm>
            <a:off x="588264" y="350875"/>
            <a:ext cx="11018520" cy="815608"/>
          </a:xfrm>
        </p:spPr>
        <p:txBody>
          <a:bodyPr/>
          <a:lstStyle/>
          <a:p>
            <a:pPr algn="ctr"/>
            <a:r>
              <a:rPr kumimoji="0" lang="en-US" sz="29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Azure AI has three differentiated speech to text offerings</a:t>
            </a:r>
            <a:br>
              <a:rPr kumimoji="0" lang="en-US" sz="29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br>
            <a:r>
              <a:rPr kumimoji="0" lang="en-US" sz="2400" b="0" i="1"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All of them with generally available models</a:t>
            </a:r>
            <a:endParaRPr lang="en-US" dirty="0"/>
          </a:p>
        </p:txBody>
      </p:sp>
      <p:sp>
        <p:nvSpPr>
          <p:cNvPr id="4" name="Rectangle 3">
            <a:extLst>
              <a:ext uri="{FF2B5EF4-FFF2-40B4-BE49-F238E27FC236}">
                <a16:creationId xmlns:a16="http://schemas.microsoft.com/office/drawing/2014/main" id="{CE90B101-3C94-5932-399A-8BFF16EB36FC}"/>
              </a:ext>
            </a:extLst>
          </p:cNvPr>
          <p:cNvSpPr/>
          <p:nvPr/>
        </p:nvSpPr>
        <p:spPr bwMode="auto">
          <a:xfrm>
            <a:off x="7932212" y="1302038"/>
            <a:ext cx="3731103" cy="5305245"/>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OpenAI Service</a:t>
            </a:r>
          </a:p>
        </p:txBody>
      </p:sp>
      <p:sp>
        <p:nvSpPr>
          <p:cNvPr id="5" name="Rectangle 4">
            <a:extLst>
              <a:ext uri="{FF2B5EF4-FFF2-40B4-BE49-F238E27FC236}">
                <a16:creationId xmlns:a16="http://schemas.microsoft.com/office/drawing/2014/main" id="{68FF8716-596B-0E4B-C2DB-63C7E3F895BD}"/>
              </a:ext>
            </a:extLst>
          </p:cNvPr>
          <p:cNvSpPr/>
          <p:nvPr/>
        </p:nvSpPr>
        <p:spPr bwMode="auto">
          <a:xfrm>
            <a:off x="471979" y="1299697"/>
            <a:ext cx="7437696" cy="5305245"/>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AI Speech</a:t>
            </a:r>
          </a:p>
        </p:txBody>
      </p:sp>
      <p:grpSp>
        <p:nvGrpSpPr>
          <p:cNvPr id="6" name="Group 5">
            <a:extLst>
              <a:ext uri="{FF2B5EF4-FFF2-40B4-BE49-F238E27FC236}">
                <a16:creationId xmlns:a16="http://schemas.microsoft.com/office/drawing/2014/main" id="{1B151C83-0F9B-76C5-C5F6-5BC86AE9D5FF}"/>
              </a:ext>
              <a:ext uri="{C183D7F6-B498-43B3-948B-1728B52AA6E4}">
                <adec:decorative xmlns:adec="http://schemas.microsoft.com/office/drawing/2017/decorative" val="1"/>
              </a:ext>
            </a:extLst>
          </p:cNvPr>
          <p:cNvGrpSpPr/>
          <p:nvPr/>
        </p:nvGrpSpPr>
        <p:grpSpPr>
          <a:xfrm>
            <a:off x="555847" y="1811518"/>
            <a:ext cx="11023600" cy="4668157"/>
            <a:chOff x="584200" y="1465943"/>
            <a:chExt cx="11023600" cy="4668157"/>
          </a:xfrm>
        </p:grpSpPr>
        <p:grpSp>
          <p:nvGrpSpPr>
            <p:cNvPr id="7" name="Group 6">
              <a:extLst>
                <a:ext uri="{FF2B5EF4-FFF2-40B4-BE49-F238E27FC236}">
                  <a16:creationId xmlns:a16="http://schemas.microsoft.com/office/drawing/2014/main" id="{71D62166-F31D-3450-32FB-E886043EBD34}"/>
                </a:ext>
              </a:extLst>
            </p:cNvPr>
            <p:cNvGrpSpPr/>
            <p:nvPr/>
          </p:nvGrpSpPr>
          <p:grpSpPr>
            <a:xfrm>
              <a:off x="584200" y="1465943"/>
              <a:ext cx="11023600" cy="4668157"/>
              <a:chOff x="584200" y="1465943"/>
              <a:chExt cx="11023600" cy="4668157"/>
            </a:xfrm>
          </p:grpSpPr>
          <p:sp>
            <p:nvSpPr>
              <p:cNvPr id="10" name="Rectangle: Rounded Corners 9">
                <a:extLst>
                  <a:ext uri="{FF2B5EF4-FFF2-40B4-BE49-F238E27FC236}">
                    <a16:creationId xmlns:a16="http://schemas.microsoft.com/office/drawing/2014/main" id="{ABF5B722-6F30-25F1-8745-286ACD904BE7}"/>
                  </a:ext>
                </a:extLst>
              </p:cNvPr>
              <p:cNvSpPr/>
              <p:nvPr/>
            </p:nvSpPr>
            <p:spPr bwMode="auto">
              <a:xfrm>
                <a:off x="4326049" y="1465943"/>
                <a:ext cx="3539902" cy="2225597"/>
              </a:xfrm>
              <a:prstGeom prst="roundRect">
                <a:avLst>
                  <a:gd name="adj" fmla="val 4300"/>
                </a:avLst>
              </a:prstGeom>
              <a:solidFill>
                <a:srgbClr val="000000">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marR="0" lvl="0" indent="-285750" defTabSz="914367" eaLnBrk="1" fontAlgn="auto" latinLnBrk="0" hangingPunct="1">
                  <a:lnSpc>
                    <a:spcPct val="100000"/>
                  </a:lnSpc>
                  <a:spcBef>
                    <a:spcPts val="600"/>
                  </a:spcBef>
                  <a:spcAft>
                    <a:spcPts val="600"/>
                  </a:spcAft>
                  <a:buClrTx/>
                  <a:buSzTx/>
                  <a:buFont typeface="Arial" panose="020B0604020202020204" pitchFamily="34" charset="0"/>
                  <a:buChar char="•"/>
                  <a:tabLst/>
                  <a:defRPr/>
                </a:pPr>
                <a:endParaRPr kumimoji="0" lang="en-IN" sz="4400" b="0" i="0" u="none" strike="noStrike" kern="0" cap="none" spc="0" normalizeH="0" baseline="0" noProof="0" err="1">
                  <a:ln>
                    <a:noFill/>
                  </a:ln>
                  <a:solidFill>
                    <a:srgbClr val="000000"/>
                  </a:soli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6359C45A-BF3C-37DF-035F-48DE8A501E27}"/>
                  </a:ext>
                </a:extLst>
              </p:cNvPr>
              <p:cNvSpPr/>
              <p:nvPr/>
            </p:nvSpPr>
            <p:spPr bwMode="auto">
              <a:xfrm>
                <a:off x="8067898" y="1465943"/>
                <a:ext cx="3539902" cy="2225597"/>
              </a:xfrm>
              <a:prstGeom prst="roundRect">
                <a:avLst>
                  <a:gd name="adj" fmla="val 4300"/>
                </a:avLst>
              </a:prstGeom>
              <a:solidFill>
                <a:srgbClr val="000000">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marR="0" lvl="0" indent="-285750" defTabSz="914367" eaLnBrk="1" fontAlgn="auto" latinLnBrk="0" hangingPunct="1">
                  <a:lnSpc>
                    <a:spcPct val="100000"/>
                  </a:lnSpc>
                  <a:spcBef>
                    <a:spcPts val="600"/>
                  </a:spcBef>
                  <a:spcAft>
                    <a:spcPts val="600"/>
                  </a:spcAft>
                  <a:buClrTx/>
                  <a:buSzTx/>
                  <a:buFont typeface="Arial" panose="020B0604020202020204" pitchFamily="34" charset="0"/>
                  <a:buChar char="•"/>
                  <a:tabLst/>
                  <a:defRPr/>
                </a:pPr>
                <a:endParaRPr kumimoji="0" lang="en-IN" sz="4400" b="0" i="0" u="none" strike="noStrike" kern="0" cap="none" spc="0" normalizeH="0" baseline="0" noProof="0" err="1">
                  <a:ln>
                    <a:noFill/>
                  </a:ln>
                  <a:solidFill>
                    <a:srgbClr val="000000"/>
                  </a:solidFill>
                  <a:effectLst/>
                  <a:uLnTx/>
                  <a:uFillTx/>
                  <a:latin typeface="Segoe UI"/>
                  <a:ea typeface="+mn-ea"/>
                  <a:cs typeface="+mn-cs"/>
                </a:endParaRPr>
              </a:p>
            </p:txBody>
          </p:sp>
          <p:sp>
            <p:nvSpPr>
              <p:cNvPr id="12" name="Rectangle: Rounded Corners 11">
                <a:extLst>
                  <a:ext uri="{FF2B5EF4-FFF2-40B4-BE49-F238E27FC236}">
                    <a16:creationId xmlns:a16="http://schemas.microsoft.com/office/drawing/2014/main" id="{37DB090A-46B5-0932-7B37-BC5F868F238C}"/>
                  </a:ext>
                </a:extLst>
              </p:cNvPr>
              <p:cNvSpPr/>
              <p:nvPr/>
            </p:nvSpPr>
            <p:spPr bwMode="auto">
              <a:xfrm>
                <a:off x="584200" y="1465943"/>
                <a:ext cx="3539902" cy="2225597"/>
              </a:xfrm>
              <a:prstGeom prst="roundRect">
                <a:avLst>
                  <a:gd name="adj" fmla="val 4300"/>
                </a:avLst>
              </a:prstGeom>
              <a:solidFill>
                <a:srgbClr val="000000">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marR="0" lvl="0" indent="-285750" defTabSz="914367" eaLnBrk="1" fontAlgn="auto" latinLnBrk="0" hangingPunct="1">
                  <a:lnSpc>
                    <a:spcPct val="100000"/>
                  </a:lnSpc>
                  <a:spcBef>
                    <a:spcPts val="600"/>
                  </a:spcBef>
                  <a:spcAft>
                    <a:spcPts val="600"/>
                  </a:spcAft>
                  <a:buClrTx/>
                  <a:buSzTx/>
                  <a:buFont typeface="Arial" panose="020B0604020202020204" pitchFamily="34" charset="0"/>
                  <a:buChar char="•"/>
                  <a:tabLst/>
                  <a:defRPr/>
                </a:pPr>
                <a:endParaRPr kumimoji="0" lang="en-IN" sz="4400" b="0" i="0" u="none" strike="noStrike" kern="0" cap="none" spc="0" normalizeH="0" baseline="0" noProof="0">
                  <a:ln>
                    <a:noFill/>
                  </a:ln>
                  <a:solidFill>
                    <a:srgbClr val="000000"/>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8E987B4E-B6FB-2A7B-0AF6-D4FF1B50A24B}"/>
                  </a:ext>
                </a:extLst>
              </p:cNvPr>
              <p:cNvSpPr/>
              <p:nvPr/>
            </p:nvSpPr>
            <p:spPr bwMode="auto">
              <a:xfrm>
                <a:off x="4326049" y="3908503"/>
                <a:ext cx="3539902" cy="2225597"/>
              </a:xfrm>
              <a:prstGeom prst="roundRect">
                <a:avLst>
                  <a:gd name="adj" fmla="val 7200"/>
                </a:avLst>
              </a:prstGeom>
              <a:solidFill>
                <a:srgbClr val="50E6FF">
                  <a:lumMod val="20000"/>
                  <a:lumOff val="8000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E0F96E60-5E36-EE4B-F2D0-C85AB49F4BF4}"/>
                  </a:ext>
                </a:extLst>
              </p:cNvPr>
              <p:cNvSpPr/>
              <p:nvPr/>
            </p:nvSpPr>
            <p:spPr bwMode="auto">
              <a:xfrm>
                <a:off x="8067898" y="3908503"/>
                <a:ext cx="3539902" cy="2225597"/>
              </a:xfrm>
              <a:prstGeom prst="roundRect">
                <a:avLst>
                  <a:gd name="adj" fmla="val 4300"/>
                </a:avLst>
              </a:prstGeom>
              <a:solidFill>
                <a:srgbClr val="50E6FF">
                  <a:lumMod val="20000"/>
                  <a:lumOff val="8000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1159198A-AB20-C006-682D-C4272592A2EC}"/>
                  </a:ext>
                </a:extLst>
              </p:cNvPr>
              <p:cNvSpPr/>
              <p:nvPr/>
            </p:nvSpPr>
            <p:spPr bwMode="auto">
              <a:xfrm>
                <a:off x="584200" y="3908503"/>
                <a:ext cx="3539902" cy="2225597"/>
              </a:xfrm>
              <a:prstGeom prst="roundRect">
                <a:avLst>
                  <a:gd name="adj" fmla="val 4300"/>
                </a:avLst>
              </a:prstGeom>
              <a:solidFill>
                <a:srgbClr val="50E6FF">
                  <a:lumMod val="20000"/>
                  <a:lumOff val="8000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grpSp>
        <p:sp>
          <p:nvSpPr>
            <p:cNvPr id="8" name="Rectangle: Rounded Corners 7">
              <a:extLst>
                <a:ext uri="{FF2B5EF4-FFF2-40B4-BE49-F238E27FC236}">
                  <a16:creationId xmlns:a16="http://schemas.microsoft.com/office/drawing/2014/main" id="{20C60D8C-04DE-D235-C6FE-B5A1B838504D}"/>
                </a:ext>
              </a:extLst>
            </p:cNvPr>
            <p:cNvSpPr/>
            <p:nvPr/>
          </p:nvSpPr>
          <p:spPr bwMode="auto">
            <a:xfrm>
              <a:off x="6242049" y="3908503"/>
              <a:ext cx="1623901" cy="2225597"/>
            </a:xfrm>
            <a:prstGeom prst="roundRect">
              <a:avLst>
                <a:gd name="adj" fmla="val 8156"/>
              </a:avLst>
            </a:prstGeom>
            <a:noFill/>
            <a:ln w="158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FD3F432B-B9BC-A208-C890-A3772BCF5764}"/>
                </a:ext>
              </a:extLst>
            </p:cNvPr>
            <p:cNvSpPr/>
            <p:nvPr/>
          </p:nvSpPr>
          <p:spPr bwMode="auto">
            <a:xfrm>
              <a:off x="4327637" y="3908503"/>
              <a:ext cx="1623901" cy="2225597"/>
            </a:xfrm>
            <a:prstGeom prst="roundRect">
              <a:avLst>
                <a:gd name="adj" fmla="val 8156"/>
              </a:avLst>
            </a:prstGeom>
            <a:noFill/>
            <a:ln w="1587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grpSp>
      <p:sp>
        <p:nvSpPr>
          <p:cNvPr id="16" name="TextBox 15">
            <a:extLst>
              <a:ext uri="{FF2B5EF4-FFF2-40B4-BE49-F238E27FC236}">
                <a16:creationId xmlns:a16="http://schemas.microsoft.com/office/drawing/2014/main" id="{67DEF7F9-A8CE-5786-5D41-C2E8E4DF1CFD}"/>
              </a:ext>
            </a:extLst>
          </p:cNvPr>
          <p:cNvSpPr txBox="1"/>
          <p:nvPr/>
        </p:nvSpPr>
        <p:spPr>
          <a:xfrm>
            <a:off x="1311899" y="2197618"/>
            <a:ext cx="2027799" cy="615553"/>
          </a:xfrm>
          <a:prstGeom prst="rect">
            <a:avLst/>
          </a:prstGeom>
          <a:noFill/>
        </p:spPr>
        <p:txBody>
          <a:bodyPr wrap="square" lIns="0" tIns="0" rIns="0" bIns="0">
            <a:spAutoFit/>
          </a:bodyPr>
          <a:lstStyle/>
          <a:p>
            <a:pPr algn="ctr" defTabSz="932742">
              <a:defRPr/>
            </a:pPr>
            <a:r>
              <a:rPr lang="en-US" sz="2000" cap="all">
                <a:solidFill>
                  <a:srgbClr val="50E6FF"/>
                </a:solidFill>
                <a:latin typeface="Segoe UI Variable Display"/>
              </a:rPr>
              <a:t>Real-time Speech to Text</a:t>
            </a:r>
          </a:p>
        </p:txBody>
      </p:sp>
      <p:sp>
        <p:nvSpPr>
          <p:cNvPr id="17" name="TextBox 16">
            <a:extLst>
              <a:ext uri="{FF2B5EF4-FFF2-40B4-BE49-F238E27FC236}">
                <a16:creationId xmlns:a16="http://schemas.microsoft.com/office/drawing/2014/main" id="{9823D273-6132-AF24-EEF5-A8143B60E0FC}"/>
              </a:ext>
            </a:extLst>
          </p:cNvPr>
          <p:cNvSpPr txBox="1"/>
          <p:nvPr/>
        </p:nvSpPr>
        <p:spPr>
          <a:xfrm>
            <a:off x="965355" y="3196081"/>
            <a:ext cx="2720885" cy="443198"/>
          </a:xfrm>
          <a:prstGeom prst="rect">
            <a:avLst/>
          </a:prstGeom>
          <a:noFill/>
        </p:spPr>
        <p:txBody>
          <a:bodyPr wrap="square" lIns="0" tIns="0" rIns="0" bIns="0" rtlCol="0">
            <a:spAutoFit/>
          </a:bodyPr>
          <a:lstStyle/>
          <a:p>
            <a:pPr algn="ctr" defTabSz="755303" fontAlgn="base">
              <a:lnSpc>
                <a:spcPct val="90000"/>
              </a:lnSpc>
              <a:spcBef>
                <a:spcPct val="0"/>
              </a:spcBef>
              <a:spcAft>
                <a:spcPct val="0"/>
              </a:spcAft>
              <a:defRPr/>
            </a:pPr>
            <a:r>
              <a:rPr lang="en-US" sz="1600" b="1">
                <a:solidFill>
                  <a:srgbClr val="50E6FF"/>
                </a:solidFill>
                <a:latin typeface="Segoe UI Variable Display"/>
                <a:cs typeface="Segoe UI" pitchFamily="34" charset="0"/>
              </a:rPr>
              <a:t>SDK and CLI</a:t>
            </a:r>
          </a:p>
          <a:p>
            <a:pPr algn="ctr" defTabSz="755303" fontAlgn="base">
              <a:lnSpc>
                <a:spcPct val="90000"/>
              </a:lnSpc>
              <a:spcBef>
                <a:spcPct val="0"/>
              </a:spcBef>
              <a:spcAft>
                <a:spcPct val="0"/>
              </a:spcAft>
              <a:defRPr/>
            </a:pPr>
            <a:r>
              <a:rPr lang="en-US" sz="1600" b="1">
                <a:solidFill>
                  <a:srgbClr val="50E6FF"/>
                </a:solidFill>
                <a:latin typeface="Segoe UI Variable Display"/>
                <a:cs typeface="Segoe UI" pitchFamily="34" charset="0"/>
              </a:rPr>
              <a:t>Supports custom models  </a:t>
            </a:r>
            <a:endParaRPr lang="en-US" sz="1600" b="1">
              <a:solidFill>
                <a:srgbClr val="50E6FF"/>
              </a:solidFill>
              <a:latin typeface="Segoe UI Variable Display"/>
            </a:endParaRPr>
          </a:p>
        </p:txBody>
      </p:sp>
      <p:sp>
        <p:nvSpPr>
          <p:cNvPr id="18" name="TextBox 17">
            <a:extLst>
              <a:ext uri="{FF2B5EF4-FFF2-40B4-BE49-F238E27FC236}">
                <a16:creationId xmlns:a16="http://schemas.microsoft.com/office/drawing/2014/main" id="{1AA9BEF4-1583-C6B6-06D9-DEA0DA68B470}"/>
              </a:ext>
            </a:extLst>
          </p:cNvPr>
          <p:cNvSpPr txBox="1"/>
          <p:nvPr/>
        </p:nvSpPr>
        <p:spPr>
          <a:xfrm>
            <a:off x="5053748" y="2197618"/>
            <a:ext cx="2027799" cy="615553"/>
          </a:xfrm>
          <a:prstGeom prst="rect">
            <a:avLst/>
          </a:prstGeom>
          <a:noFill/>
        </p:spPr>
        <p:txBody>
          <a:bodyPr wrap="square" lIns="0" tIns="0" rIns="0" bIns="0">
            <a:spAutoFit/>
          </a:bodyPr>
          <a:lstStyle/>
          <a:p>
            <a:pPr algn="ctr" defTabSz="932742">
              <a:defRPr/>
            </a:pPr>
            <a:r>
              <a:rPr lang="en-US" sz="2000" cap="all">
                <a:solidFill>
                  <a:srgbClr val="50E6FF"/>
                </a:solidFill>
                <a:latin typeface="Segoe UI Variable Display"/>
              </a:rPr>
              <a:t>Batch Speech to Text </a:t>
            </a:r>
          </a:p>
        </p:txBody>
      </p:sp>
      <p:sp>
        <p:nvSpPr>
          <p:cNvPr id="19" name="TextBox 18">
            <a:extLst>
              <a:ext uri="{FF2B5EF4-FFF2-40B4-BE49-F238E27FC236}">
                <a16:creationId xmlns:a16="http://schemas.microsoft.com/office/drawing/2014/main" id="{DF8BB51D-F4B8-0713-26B1-B5AE322EDFD4}"/>
              </a:ext>
            </a:extLst>
          </p:cNvPr>
          <p:cNvSpPr txBox="1"/>
          <p:nvPr/>
        </p:nvSpPr>
        <p:spPr>
          <a:xfrm>
            <a:off x="4931032" y="3196081"/>
            <a:ext cx="2528475" cy="443198"/>
          </a:xfrm>
          <a:prstGeom prst="rect">
            <a:avLst/>
          </a:prstGeom>
          <a:noFill/>
        </p:spPr>
        <p:txBody>
          <a:bodyPr wrap="square" lIns="0" tIns="0" rIns="0" bIns="0" rtlCol="0">
            <a:spAutoFit/>
          </a:bodyPr>
          <a:lstStyle/>
          <a:p>
            <a:pPr algn="ctr" defTabSz="755303" fontAlgn="base">
              <a:lnSpc>
                <a:spcPct val="90000"/>
              </a:lnSpc>
              <a:spcBef>
                <a:spcPct val="0"/>
              </a:spcBef>
              <a:spcAft>
                <a:spcPct val="0"/>
              </a:spcAft>
              <a:defRPr/>
            </a:pPr>
            <a:r>
              <a:rPr lang="en-US" sz="1600" b="1">
                <a:solidFill>
                  <a:srgbClr val="50E6FF"/>
                </a:solidFill>
                <a:latin typeface="Segoe UI Variable Display"/>
                <a:cs typeface="Segoe UI" pitchFamily="34" charset="0"/>
              </a:rPr>
              <a:t>Rest API and CLI</a:t>
            </a:r>
          </a:p>
          <a:p>
            <a:pPr algn="ctr" defTabSz="755303" fontAlgn="base">
              <a:lnSpc>
                <a:spcPct val="90000"/>
              </a:lnSpc>
              <a:spcBef>
                <a:spcPct val="0"/>
              </a:spcBef>
              <a:spcAft>
                <a:spcPct val="0"/>
              </a:spcAft>
              <a:defRPr/>
            </a:pPr>
            <a:r>
              <a:rPr lang="en-US" sz="1600" b="1">
                <a:solidFill>
                  <a:srgbClr val="50E6FF"/>
                </a:solidFill>
                <a:latin typeface="Segoe UI Variable Display"/>
                <a:cs typeface="Segoe UI" pitchFamily="34" charset="0"/>
              </a:rPr>
              <a:t>Supports custom models </a:t>
            </a:r>
            <a:endParaRPr lang="en-US" sz="1600" b="1">
              <a:solidFill>
                <a:srgbClr val="50E6FF"/>
              </a:solidFill>
              <a:latin typeface="Segoe UI Variable Display"/>
            </a:endParaRPr>
          </a:p>
        </p:txBody>
      </p:sp>
      <p:sp>
        <p:nvSpPr>
          <p:cNvPr id="20" name="TextBox 19">
            <a:extLst>
              <a:ext uri="{FF2B5EF4-FFF2-40B4-BE49-F238E27FC236}">
                <a16:creationId xmlns:a16="http://schemas.microsoft.com/office/drawing/2014/main" id="{F357CD87-359C-7AF6-2318-9CDDDB51E1B1}"/>
              </a:ext>
            </a:extLst>
          </p:cNvPr>
          <p:cNvSpPr txBox="1"/>
          <p:nvPr/>
        </p:nvSpPr>
        <p:spPr>
          <a:xfrm>
            <a:off x="8795597" y="2197618"/>
            <a:ext cx="2027799" cy="707886"/>
          </a:xfrm>
          <a:prstGeom prst="rect">
            <a:avLst/>
          </a:prstGeom>
          <a:noFill/>
        </p:spPr>
        <p:txBody>
          <a:bodyPr wrap="square">
            <a:spAutoFit/>
          </a:bodyPr>
          <a:lstStyle/>
          <a:p>
            <a:pPr algn="ctr" defTabSz="932742">
              <a:defRPr/>
            </a:pPr>
            <a:r>
              <a:rPr lang="en-US" sz="2000" cap="all">
                <a:solidFill>
                  <a:srgbClr val="50E6FF"/>
                </a:solidFill>
                <a:latin typeface="Segoe UI Variable Display"/>
              </a:rPr>
              <a:t>A</a:t>
            </a:r>
            <a:r>
              <a:rPr lang="en-US" sz="2000" cap="all" err="1">
                <a:solidFill>
                  <a:srgbClr val="50E6FF"/>
                </a:solidFill>
                <a:latin typeface="Segoe UI Variable Display"/>
              </a:rPr>
              <a:t>zure</a:t>
            </a:r>
            <a:r>
              <a:rPr lang="en-US" sz="2000" cap="all">
                <a:solidFill>
                  <a:srgbClr val="50E6FF"/>
                </a:solidFill>
                <a:latin typeface="Segoe UI Variable Display"/>
              </a:rPr>
              <a:t> </a:t>
            </a:r>
            <a:r>
              <a:rPr lang="en-US" sz="2000" cap="all" err="1">
                <a:solidFill>
                  <a:srgbClr val="50E6FF"/>
                </a:solidFill>
                <a:latin typeface="Segoe UI Variable Display"/>
              </a:rPr>
              <a:t>openai</a:t>
            </a:r>
            <a:r>
              <a:rPr lang="en-US" sz="2000" cap="all">
                <a:solidFill>
                  <a:srgbClr val="50E6FF"/>
                </a:solidFill>
                <a:latin typeface="Segoe UI Variable Display"/>
              </a:rPr>
              <a:t> Whisper</a:t>
            </a:r>
          </a:p>
        </p:txBody>
      </p:sp>
      <p:sp>
        <p:nvSpPr>
          <p:cNvPr id="21" name="TextBox 20">
            <a:extLst>
              <a:ext uri="{FF2B5EF4-FFF2-40B4-BE49-F238E27FC236}">
                <a16:creationId xmlns:a16="http://schemas.microsoft.com/office/drawing/2014/main" id="{9FEC68A1-8874-CB44-48C5-FF29856921B4}"/>
              </a:ext>
            </a:extLst>
          </p:cNvPr>
          <p:cNvSpPr txBox="1"/>
          <p:nvPr/>
        </p:nvSpPr>
        <p:spPr>
          <a:xfrm>
            <a:off x="9407944" y="3298245"/>
            <a:ext cx="803105" cy="221599"/>
          </a:xfrm>
          <a:prstGeom prst="rect">
            <a:avLst/>
          </a:prstGeom>
          <a:noFill/>
        </p:spPr>
        <p:txBody>
          <a:bodyPr wrap="none" lIns="0" tIns="0" rIns="0" bIns="0" rtlCol="0">
            <a:spAutoFit/>
          </a:bodyPr>
          <a:lstStyle/>
          <a:p>
            <a:pPr algn="ctr" defTabSz="755303" fontAlgn="base">
              <a:lnSpc>
                <a:spcPct val="90000"/>
              </a:lnSpc>
              <a:spcBef>
                <a:spcPct val="0"/>
              </a:spcBef>
              <a:spcAft>
                <a:spcPct val="0"/>
              </a:spcAft>
              <a:defRPr/>
            </a:pPr>
            <a:r>
              <a:rPr lang="en-US" sz="1600" b="1">
                <a:solidFill>
                  <a:srgbClr val="50E6FF"/>
                </a:solidFill>
                <a:latin typeface="Segoe UI Variable Display"/>
                <a:cs typeface="Segoe UI" pitchFamily="34" charset="0"/>
              </a:rPr>
              <a:t>Rest API</a:t>
            </a:r>
            <a:endParaRPr lang="en-US" sz="1600" b="1">
              <a:solidFill>
                <a:srgbClr val="50E6FF"/>
              </a:solidFill>
              <a:latin typeface="Segoe UI Variable Display"/>
            </a:endParaRPr>
          </a:p>
        </p:txBody>
      </p:sp>
      <p:sp>
        <p:nvSpPr>
          <p:cNvPr id="22" name="TextBox 21">
            <a:extLst>
              <a:ext uri="{FF2B5EF4-FFF2-40B4-BE49-F238E27FC236}">
                <a16:creationId xmlns:a16="http://schemas.microsoft.com/office/drawing/2014/main" id="{5E269BC7-B121-D227-EFA4-7C13E2561614}"/>
              </a:ext>
            </a:extLst>
          </p:cNvPr>
          <p:cNvSpPr txBox="1"/>
          <p:nvPr/>
        </p:nvSpPr>
        <p:spPr>
          <a:xfrm>
            <a:off x="1010758" y="4868278"/>
            <a:ext cx="2630078" cy="664797"/>
          </a:xfrm>
          <a:prstGeom prst="rect">
            <a:avLst/>
          </a:prstGeom>
          <a:noFill/>
        </p:spPr>
        <p:txBody>
          <a:bodyPr wrap="square" lIns="0" tIns="0" rIns="0" bIns="0">
            <a:spAutoFit/>
          </a:bodyPr>
          <a:lstStyle/>
          <a:p>
            <a:pPr algn="ctr" defTabSz="755303" fontAlgn="base">
              <a:lnSpc>
                <a:spcPct val="90000"/>
              </a:lnSpc>
              <a:spcBef>
                <a:spcPct val="0"/>
              </a:spcBef>
              <a:spcAft>
                <a:spcPct val="0"/>
              </a:spcAft>
              <a:defRPr/>
            </a:pPr>
            <a:r>
              <a:rPr lang="en-US" sz="2400" b="1">
                <a:solidFill>
                  <a:srgbClr val="000000"/>
                </a:solidFill>
                <a:latin typeface="Segoe UI Variable Display"/>
                <a:cs typeface="Segoe UI" pitchFamily="34" charset="0"/>
              </a:rPr>
              <a:t>Microsoft Speech to Text(STT)</a:t>
            </a:r>
          </a:p>
        </p:txBody>
      </p:sp>
      <p:sp>
        <p:nvSpPr>
          <p:cNvPr id="23" name="TextBox 22">
            <a:extLst>
              <a:ext uri="{FF2B5EF4-FFF2-40B4-BE49-F238E27FC236}">
                <a16:creationId xmlns:a16="http://schemas.microsoft.com/office/drawing/2014/main" id="{E304A680-EA5B-E5DF-8B3B-A3E3FFDD6269}"/>
              </a:ext>
            </a:extLst>
          </p:cNvPr>
          <p:cNvSpPr txBox="1"/>
          <p:nvPr/>
        </p:nvSpPr>
        <p:spPr>
          <a:xfrm>
            <a:off x="4383422" y="4868278"/>
            <a:ext cx="1455626" cy="664797"/>
          </a:xfrm>
          <a:prstGeom prst="rect">
            <a:avLst/>
          </a:prstGeom>
          <a:noFill/>
        </p:spPr>
        <p:txBody>
          <a:bodyPr wrap="square" lIns="0" tIns="0" rIns="0" bIns="0" rtlCol="0">
            <a:spAutoFit/>
          </a:bodyPr>
          <a:lstStyle/>
          <a:p>
            <a:pPr algn="ctr" defTabSz="755303" fontAlgn="base">
              <a:lnSpc>
                <a:spcPct val="90000"/>
              </a:lnSpc>
              <a:spcBef>
                <a:spcPct val="0"/>
              </a:spcBef>
              <a:spcAft>
                <a:spcPct val="0"/>
              </a:spcAft>
              <a:defRPr/>
            </a:pPr>
            <a:r>
              <a:rPr lang="en-US" sz="2400" b="1">
                <a:solidFill>
                  <a:srgbClr val="000000"/>
                </a:solidFill>
                <a:latin typeface="Segoe UI Variable Display"/>
                <a:cs typeface="Segoe UI" pitchFamily="34" charset="0"/>
              </a:rPr>
              <a:t>Microsoft</a:t>
            </a:r>
          </a:p>
          <a:p>
            <a:pPr algn="ctr" defTabSz="755303" fontAlgn="base">
              <a:lnSpc>
                <a:spcPct val="90000"/>
              </a:lnSpc>
              <a:spcBef>
                <a:spcPct val="0"/>
              </a:spcBef>
              <a:spcAft>
                <a:spcPct val="0"/>
              </a:spcAft>
              <a:defRPr/>
            </a:pPr>
            <a:r>
              <a:rPr lang="en-US" sz="2400" b="1">
                <a:solidFill>
                  <a:srgbClr val="000000"/>
                </a:solidFill>
                <a:latin typeface="Segoe UI Variable Display"/>
                <a:cs typeface="Segoe UI" pitchFamily="34" charset="0"/>
              </a:rPr>
              <a:t> STT</a:t>
            </a:r>
            <a:endParaRPr lang="en-US" sz="2400" b="1">
              <a:solidFill>
                <a:srgbClr val="000000"/>
              </a:solidFill>
              <a:latin typeface="Segoe UI Variable Display"/>
            </a:endParaRPr>
          </a:p>
        </p:txBody>
      </p:sp>
      <p:sp>
        <p:nvSpPr>
          <p:cNvPr id="24" name="TextBox 23">
            <a:extLst>
              <a:ext uri="{FF2B5EF4-FFF2-40B4-BE49-F238E27FC236}">
                <a16:creationId xmlns:a16="http://schemas.microsoft.com/office/drawing/2014/main" id="{82CB056B-3EC7-2C61-269D-F90DCBD44ECD}"/>
              </a:ext>
            </a:extLst>
          </p:cNvPr>
          <p:cNvSpPr txBox="1"/>
          <p:nvPr/>
        </p:nvSpPr>
        <p:spPr>
          <a:xfrm>
            <a:off x="6297833" y="4872132"/>
            <a:ext cx="1455626" cy="664797"/>
          </a:xfrm>
          <a:prstGeom prst="rect">
            <a:avLst/>
          </a:prstGeom>
          <a:noFill/>
        </p:spPr>
        <p:txBody>
          <a:bodyPr wrap="square" lIns="0" tIns="0" rIns="0" bIns="0" rtlCol="0">
            <a:spAutoFit/>
          </a:bodyPr>
          <a:lstStyle/>
          <a:p>
            <a:pPr algn="ctr" defTabSz="755303" fontAlgn="base">
              <a:lnSpc>
                <a:spcPct val="90000"/>
              </a:lnSpc>
              <a:spcBef>
                <a:spcPct val="0"/>
              </a:spcBef>
              <a:spcAft>
                <a:spcPct val="0"/>
              </a:spcAft>
              <a:defRPr/>
            </a:pPr>
            <a:r>
              <a:rPr lang="en-US" sz="2400" b="1">
                <a:solidFill>
                  <a:srgbClr val="000000"/>
                </a:solidFill>
                <a:latin typeface="Segoe UI Variable Display"/>
                <a:cs typeface="Segoe UI" pitchFamily="34" charset="0"/>
              </a:rPr>
              <a:t>OpenAI Whisper</a:t>
            </a:r>
            <a:endParaRPr lang="en-US" sz="2400" b="1">
              <a:solidFill>
                <a:srgbClr val="000000"/>
              </a:solidFill>
              <a:latin typeface="Segoe UI Variable Display"/>
            </a:endParaRPr>
          </a:p>
        </p:txBody>
      </p:sp>
      <p:sp>
        <p:nvSpPr>
          <p:cNvPr id="25" name="Footer Placeholder 3">
            <a:extLst>
              <a:ext uri="{FF2B5EF4-FFF2-40B4-BE49-F238E27FC236}">
                <a16:creationId xmlns:a16="http://schemas.microsoft.com/office/drawing/2014/main" id="{270CA203-0131-0541-4228-E2545D263CBD}"/>
              </a:ext>
              <a:ext uri="{C183D7F6-B498-43B3-948B-1728B52AA6E4}">
                <adec:decorative xmlns:adec="http://schemas.microsoft.com/office/drawing/2017/decorative" val="1"/>
              </a:ext>
            </a:extLst>
          </p:cNvPr>
          <p:cNvSpPr txBox="1">
            <a:spLocks/>
          </p:cNvSpPr>
          <p:nvPr/>
        </p:nvSpPr>
        <p:spPr>
          <a:xfrm>
            <a:off x="4038600" y="6604942"/>
            <a:ext cx="4114800" cy="123111"/>
          </a:xfrm>
          <a:prstGeom prst="rect">
            <a:avLst/>
          </a:prstGeom>
        </p:spPr>
        <p:txBody>
          <a:bodyPr lIns="0" tIns="0" rIns="0" bIns="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defRPr/>
            </a:pPr>
            <a:r>
              <a:rPr lang="en-US" sz="800">
                <a:solidFill>
                  <a:srgbClr val="000000"/>
                </a:solidFill>
                <a:latin typeface="Segoe UI Variable Display"/>
              </a:rPr>
              <a:t>Microsoft Confidential</a:t>
            </a:r>
          </a:p>
        </p:txBody>
      </p:sp>
      <p:sp>
        <p:nvSpPr>
          <p:cNvPr id="26" name="TextBox 25">
            <a:extLst>
              <a:ext uri="{FF2B5EF4-FFF2-40B4-BE49-F238E27FC236}">
                <a16:creationId xmlns:a16="http://schemas.microsoft.com/office/drawing/2014/main" id="{20ECC3F9-63FA-9338-22AD-F5C34F806006}"/>
              </a:ext>
            </a:extLst>
          </p:cNvPr>
          <p:cNvSpPr txBox="1"/>
          <p:nvPr/>
        </p:nvSpPr>
        <p:spPr>
          <a:xfrm>
            <a:off x="5264083" y="2844731"/>
            <a:ext cx="1705595" cy="215444"/>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rPr>
              <a:t>Up to 24 hours of SLA</a:t>
            </a:r>
          </a:p>
        </p:txBody>
      </p:sp>
      <p:sp>
        <p:nvSpPr>
          <p:cNvPr id="27" name="TextBox 26">
            <a:extLst>
              <a:ext uri="{FF2B5EF4-FFF2-40B4-BE49-F238E27FC236}">
                <a16:creationId xmlns:a16="http://schemas.microsoft.com/office/drawing/2014/main" id="{44BA50C3-3D15-880D-3E87-8B78C5A4D295}"/>
              </a:ext>
            </a:extLst>
          </p:cNvPr>
          <p:cNvSpPr txBox="1"/>
          <p:nvPr/>
        </p:nvSpPr>
        <p:spPr>
          <a:xfrm>
            <a:off x="1899399" y="2844731"/>
            <a:ext cx="852798" cy="215444"/>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rPr>
              <a:t>Streaming </a:t>
            </a:r>
          </a:p>
        </p:txBody>
      </p:sp>
      <p:sp>
        <p:nvSpPr>
          <p:cNvPr id="28" name="TextBox 27">
            <a:extLst>
              <a:ext uri="{FF2B5EF4-FFF2-40B4-BE49-F238E27FC236}">
                <a16:creationId xmlns:a16="http://schemas.microsoft.com/office/drawing/2014/main" id="{112657CA-502E-556F-71E5-07FB103331C0}"/>
              </a:ext>
            </a:extLst>
          </p:cNvPr>
          <p:cNvSpPr txBox="1"/>
          <p:nvPr/>
        </p:nvSpPr>
        <p:spPr>
          <a:xfrm>
            <a:off x="9222797" y="2861688"/>
            <a:ext cx="1173398" cy="215444"/>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rPr>
              <a:t>Near real-time </a:t>
            </a:r>
          </a:p>
        </p:txBody>
      </p:sp>
      <p:cxnSp>
        <p:nvCxnSpPr>
          <p:cNvPr id="29" name="Straight Arrow Connector 28">
            <a:extLst>
              <a:ext uri="{FF2B5EF4-FFF2-40B4-BE49-F238E27FC236}">
                <a16:creationId xmlns:a16="http://schemas.microsoft.com/office/drawing/2014/main" id="{4D4D29C9-68D1-85A9-1D36-534DE98BCD41}"/>
              </a:ext>
              <a:ext uri="{C183D7F6-B498-43B3-948B-1728B52AA6E4}">
                <adec:decorative xmlns:adec="http://schemas.microsoft.com/office/drawing/2017/decorative" val="1"/>
              </a:ext>
            </a:extLst>
          </p:cNvPr>
          <p:cNvCxnSpPr/>
          <p:nvPr/>
        </p:nvCxnSpPr>
        <p:spPr>
          <a:xfrm>
            <a:off x="2317898" y="6236008"/>
            <a:ext cx="7499498" cy="0"/>
          </a:xfrm>
          <a:prstGeom prst="straightConnector1">
            <a:avLst/>
          </a:prstGeom>
          <a:noFill/>
          <a:ln w="28575" cap="flat" cmpd="sng" algn="ctr">
            <a:solidFill>
              <a:srgbClr val="000000"/>
            </a:solidFill>
            <a:prstDash val="solid"/>
            <a:headEnd type="triangle"/>
            <a:tailEnd type="triangle"/>
          </a:ln>
          <a:effectLst/>
        </p:spPr>
      </p:cxnSp>
      <p:sp>
        <p:nvSpPr>
          <p:cNvPr id="30" name="Rectangle: Rounded Corners 29">
            <a:extLst>
              <a:ext uri="{FF2B5EF4-FFF2-40B4-BE49-F238E27FC236}">
                <a16:creationId xmlns:a16="http://schemas.microsoft.com/office/drawing/2014/main" id="{953BA3E8-DFDA-CDA5-4B25-5E15D971E7CB}"/>
              </a:ext>
            </a:extLst>
          </p:cNvPr>
          <p:cNvSpPr/>
          <p:nvPr/>
        </p:nvSpPr>
        <p:spPr bwMode="auto">
          <a:xfrm>
            <a:off x="4470240" y="6042509"/>
            <a:ext cx="3192023" cy="361507"/>
          </a:xfrm>
          <a:prstGeom prst="roundRect">
            <a:avLst>
              <a:gd name="adj" fmla="val 44118"/>
            </a:avLst>
          </a:prstGeom>
          <a:solidFill>
            <a:srgbClr val="243A5E"/>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All generally available models</a:t>
            </a:r>
          </a:p>
        </p:txBody>
      </p:sp>
      <p:sp>
        <p:nvSpPr>
          <p:cNvPr id="31" name="TextBox 30">
            <a:extLst>
              <a:ext uri="{FF2B5EF4-FFF2-40B4-BE49-F238E27FC236}">
                <a16:creationId xmlns:a16="http://schemas.microsoft.com/office/drawing/2014/main" id="{DD1FA97B-25E0-C28B-30FA-58B11B5FD82A}"/>
              </a:ext>
            </a:extLst>
          </p:cNvPr>
          <p:cNvSpPr txBox="1"/>
          <p:nvPr/>
        </p:nvSpPr>
        <p:spPr>
          <a:xfrm>
            <a:off x="9069950" y="4868278"/>
            <a:ext cx="1455626" cy="664797"/>
          </a:xfrm>
          <a:prstGeom prst="rect">
            <a:avLst/>
          </a:prstGeom>
          <a:noFill/>
        </p:spPr>
        <p:txBody>
          <a:bodyPr wrap="square" lIns="0" tIns="0" rIns="0" bIns="0" rtlCol="0">
            <a:spAutoFit/>
          </a:bodyPr>
          <a:lstStyle/>
          <a:p>
            <a:pPr algn="ctr" defTabSz="755303" fontAlgn="base">
              <a:lnSpc>
                <a:spcPct val="90000"/>
              </a:lnSpc>
              <a:spcBef>
                <a:spcPct val="0"/>
              </a:spcBef>
              <a:spcAft>
                <a:spcPct val="0"/>
              </a:spcAft>
              <a:defRPr/>
            </a:pPr>
            <a:r>
              <a:rPr lang="en-US" sz="2400" b="1">
                <a:solidFill>
                  <a:srgbClr val="000000"/>
                </a:solidFill>
                <a:latin typeface="Segoe UI Variable Display"/>
                <a:cs typeface="Segoe UI" pitchFamily="34" charset="0"/>
              </a:rPr>
              <a:t>OpenAI Whisper</a:t>
            </a:r>
            <a:endParaRPr lang="en-US" sz="2400" b="1">
              <a:solidFill>
                <a:srgbClr val="000000"/>
              </a:solidFill>
              <a:latin typeface="Segoe UI Variable Display"/>
            </a:endParaRPr>
          </a:p>
        </p:txBody>
      </p:sp>
    </p:spTree>
    <p:extLst>
      <p:ext uri="{BB962C8B-B14F-4D97-AF65-F5344CB8AC3E}">
        <p14:creationId xmlns:p14="http://schemas.microsoft.com/office/powerpoint/2010/main" val="22485512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A5A84-57C6-DA61-A07C-AF43094D3320}"/>
              </a:ext>
            </a:extLst>
          </p:cNvPr>
          <p:cNvSpPr>
            <a:spLocks noGrp="1"/>
          </p:cNvSpPr>
          <p:nvPr>
            <p:ph type="title"/>
          </p:nvPr>
        </p:nvSpPr>
        <p:spPr>
          <a:xfrm>
            <a:off x="588264" y="457200"/>
            <a:ext cx="11018520" cy="892552"/>
          </a:xfrm>
        </p:spPr>
        <p:txBody>
          <a:bodyPr/>
          <a:lstStyle/>
          <a:p>
            <a:pPr algn="ctr"/>
            <a:r>
              <a:rPr kumimoji="0" lang="en-US" sz="29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a:rPr>
              <a:t>In Azure AI Speech Studio, Try out and Evaluate the Whisper Model and the Azure AI Speech models</a:t>
            </a:r>
            <a:endParaRPr lang="en-US" dirty="0"/>
          </a:p>
        </p:txBody>
      </p:sp>
      <p:sp>
        <p:nvSpPr>
          <p:cNvPr id="3" name="TextBox 2">
            <a:extLst>
              <a:ext uri="{FF2B5EF4-FFF2-40B4-BE49-F238E27FC236}">
                <a16:creationId xmlns:a16="http://schemas.microsoft.com/office/drawing/2014/main" id="{DD93C930-526F-91BC-F744-8EE6C7E342D5}"/>
              </a:ext>
            </a:extLst>
          </p:cNvPr>
          <p:cNvSpPr txBox="1"/>
          <p:nvPr/>
        </p:nvSpPr>
        <p:spPr>
          <a:xfrm>
            <a:off x="953889" y="5777058"/>
            <a:ext cx="9605363" cy="369332"/>
          </a:xfrm>
          <a:prstGeom prst="rect">
            <a:avLst/>
          </a:prstGeom>
          <a:noFill/>
        </p:spPr>
        <p:txBody>
          <a:bodyPr wrap="square" rtlCol="0">
            <a:spAutoFit/>
          </a:bodyPr>
          <a:lstStyle/>
          <a:p>
            <a:pPr>
              <a:defRPr/>
            </a:pPr>
            <a:r>
              <a:rPr lang="en-US">
                <a:solidFill>
                  <a:srgbClr val="FFFFFF"/>
                </a:solidFill>
                <a:cs typeface="Segoe UI" panose="020B0502040204020203" pitchFamily="34" charset="0"/>
              </a:rPr>
              <a:t>You can try-out and evaluate Azure AI Speech and Whisper models in </a:t>
            </a:r>
            <a:r>
              <a:rPr lang="en-US">
                <a:solidFill>
                  <a:srgbClr val="FFFFFF"/>
                </a:solidFill>
                <a:cs typeface="Segoe UI" panose="020B0502040204020203" pitchFamily="34" charset="0"/>
                <a:hlinkClick r:id="rId2"/>
              </a:rPr>
              <a:t>Azure AI Speech Studio</a:t>
            </a:r>
            <a:endParaRPr lang="en-US">
              <a:solidFill>
                <a:srgbClr val="FFFFFF"/>
              </a:solidFill>
              <a:cs typeface="Segoe UI" panose="020B0502040204020203" pitchFamily="34" charset="0"/>
            </a:endParaRPr>
          </a:p>
        </p:txBody>
      </p:sp>
      <p:pic>
        <p:nvPicPr>
          <p:cNvPr id="4" name="Picture 3">
            <a:extLst>
              <a:ext uri="{FF2B5EF4-FFF2-40B4-BE49-F238E27FC236}">
                <a16:creationId xmlns:a16="http://schemas.microsoft.com/office/drawing/2014/main" id="{35DFC705-194F-D4FD-16DD-63B9F5AA64B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42203" y="1628523"/>
            <a:ext cx="10707594" cy="3600953"/>
          </a:xfrm>
          <a:prstGeom prst="rect">
            <a:avLst/>
          </a:prstGeom>
        </p:spPr>
      </p:pic>
    </p:spTree>
    <p:extLst>
      <p:ext uri="{BB962C8B-B14F-4D97-AF65-F5344CB8AC3E}">
        <p14:creationId xmlns:p14="http://schemas.microsoft.com/office/powerpoint/2010/main" val="123510172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2AA44-BEB7-42EA-09E7-14CE4B84E382}"/>
              </a:ext>
            </a:extLst>
          </p:cNvPr>
          <p:cNvSpPr>
            <a:spLocks noGrp="1"/>
          </p:cNvSpPr>
          <p:nvPr>
            <p:ph type="title"/>
          </p:nvPr>
        </p:nvSpPr>
        <p:spPr>
          <a:xfrm>
            <a:off x="588264" y="457200"/>
            <a:ext cx="11018520" cy="492443"/>
          </a:xfrm>
        </p:spPr>
        <p:txBody>
          <a:bodyPr/>
          <a:lstStyle/>
          <a:p>
            <a:pPr algn="ctr"/>
            <a:r>
              <a:rPr kumimoji="0" lang="en-HK" sz="3200" b="1"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AOAI’s DALL-E for image generation</a:t>
            </a:r>
            <a:endParaRPr lang="en-US" dirty="0"/>
          </a:p>
        </p:txBody>
      </p:sp>
      <p:sp>
        <p:nvSpPr>
          <p:cNvPr id="3" name="TextBox 2">
            <a:extLst>
              <a:ext uri="{FF2B5EF4-FFF2-40B4-BE49-F238E27FC236}">
                <a16:creationId xmlns:a16="http://schemas.microsoft.com/office/drawing/2014/main" id="{335B1A6B-4F96-935A-686A-C86C4CBA7F52}"/>
              </a:ext>
            </a:extLst>
          </p:cNvPr>
          <p:cNvSpPr txBox="1"/>
          <p:nvPr/>
        </p:nvSpPr>
        <p:spPr>
          <a:xfrm>
            <a:off x="1735476" y="6384049"/>
            <a:ext cx="10196512" cy="3693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FFFFFF"/>
                </a:solidFill>
                <a:effectLst/>
                <a:uLnTx/>
                <a:uFillTx/>
                <a:hlinkClick r:id="rId2"/>
              </a:rPr>
              <a:t>Quickstart</a:t>
            </a:r>
            <a:r>
              <a:rPr kumimoji="0" lang="en-US" sz="1800" b="0" i="0" u="none" strike="noStrike" kern="0" cap="none" spc="0" normalizeH="0" baseline="0" noProof="0" dirty="0">
                <a:ln>
                  <a:noFill/>
                </a:ln>
                <a:solidFill>
                  <a:srgbClr val="FFFFFF"/>
                </a:solidFill>
                <a:effectLst/>
                <a:uLnTx/>
                <a:uFillTx/>
                <a:hlinkClick r:id="rId2"/>
              </a:rPr>
              <a:t>: Generate images with Azure OpenAI Service - Azure OpenAI | Microsoft Learn</a:t>
            </a:r>
            <a:endParaRPr kumimoji="0" lang="en-US" sz="1800" b="0" i="0" u="none" strike="noStrike" kern="0" cap="none" spc="0" normalizeH="0" baseline="0" noProof="0" dirty="0">
              <a:ln>
                <a:noFill/>
              </a:ln>
              <a:solidFill>
                <a:srgbClr val="FFFFFF"/>
              </a:solidFill>
              <a:effectLst/>
              <a:uLnTx/>
              <a:uFillTx/>
            </a:endParaRPr>
          </a:p>
        </p:txBody>
      </p:sp>
      <p:pic>
        <p:nvPicPr>
          <p:cNvPr id="4" name="Picture 2" descr="Screenshot of the Azure OpenAI Studio landing page showing the DALL-E playground (Preview) with generated images of polar bears.">
            <a:extLst>
              <a:ext uri="{FF2B5EF4-FFF2-40B4-BE49-F238E27FC236}">
                <a16:creationId xmlns:a16="http://schemas.microsoft.com/office/drawing/2014/main" id="{02A1E234-DE27-61AD-64DC-0265752F1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073" y="1053790"/>
            <a:ext cx="5170089" cy="5291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2103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2F8AE-FB71-1E21-C7D1-ECF709612E77}"/>
              </a:ext>
            </a:extLst>
          </p:cNvPr>
          <p:cNvSpPr>
            <a:spLocks noGrp="1"/>
          </p:cNvSpPr>
          <p:nvPr>
            <p:ph type="title"/>
          </p:nvPr>
        </p:nvSpPr>
        <p:spPr>
          <a:xfrm>
            <a:off x="588264" y="457200"/>
            <a:ext cx="11018520" cy="492443"/>
          </a:xfrm>
        </p:spPr>
        <p:txBody>
          <a:bodyPr/>
          <a:lstStyle/>
          <a:p>
            <a:pPr algn="ctr"/>
            <a:r>
              <a:rPr kumimoji="0" lang="en-HK" sz="3200" b="1"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GPT-4V: GPT4 with Vision </a:t>
            </a:r>
            <a:endParaRPr lang="en-US" dirty="0"/>
          </a:p>
        </p:txBody>
      </p:sp>
      <p:sp>
        <p:nvSpPr>
          <p:cNvPr id="3" name="Text Placeholder 2">
            <a:extLst>
              <a:ext uri="{FF2B5EF4-FFF2-40B4-BE49-F238E27FC236}">
                <a16:creationId xmlns:a16="http://schemas.microsoft.com/office/drawing/2014/main" id="{D869C559-8BF2-4BD3-54ED-927DF385E9D1}"/>
              </a:ext>
            </a:extLst>
          </p:cNvPr>
          <p:cNvSpPr txBox="1">
            <a:spLocks/>
          </p:cNvSpPr>
          <p:nvPr/>
        </p:nvSpPr>
        <p:spPr>
          <a:xfrm>
            <a:off x="586390" y="1434369"/>
            <a:ext cx="10984539" cy="4899524"/>
          </a:xfrm>
          <a:prstGeom prst="rect">
            <a:avLst/>
          </a:prstGeom>
        </p:spPr>
        <p:txBody>
          <a:bodyPr vert="horz" wrap="square" lIns="0" tIns="0" rIns="0" bIns="0" rtlCol="0">
            <a:no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400" kern="1200" spc="0" baseline="0">
                <a:solidFill>
                  <a:schemeClr val="accent3"/>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176213" marR="0" indent="-176213" algn="l" defTabSz="932563" rtl="0" eaLnBrk="1" fontAlgn="auto" latinLnBrk="0" hangingPunct="1">
              <a:lnSpc>
                <a:spcPct val="100000"/>
              </a:lnSpc>
              <a:spcBef>
                <a:spcPts val="0"/>
              </a:spcBef>
              <a:spcAft>
                <a:spcPts val="600"/>
              </a:spcAft>
              <a:buClrTx/>
              <a:buSzPct val="90000"/>
              <a:buFont typeface="Arial" panose="020B0604020202020204"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a:pPr>
            <a:r>
              <a:rPr kumimoji="0" lang="en-HK" sz="2400" b="0" i="0" u="none" strike="noStrike" kern="1200" cap="none" spc="0" normalizeH="0" baseline="0" noProof="0" dirty="0">
                <a:ln>
                  <a:noFill/>
                </a:ln>
                <a:solidFill>
                  <a:srgbClr val="50E6FF"/>
                </a:solidFill>
                <a:effectLst/>
                <a:uLnTx/>
                <a:uFillTx/>
                <a:latin typeface="Segoe UI Semibold"/>
                <a:ea typeface="+mn-ea"/>
                <a:cs typeface="Segoe UI Semilight" panose="020B0402040204020203" pitchFamily="34" charset="0"/>
              </a:rPr>
              <a:t>GPT-4V</a:t>
            </a:r>
          </a:p>
          <a:p>
            <a:pPr marL="0" marR="0" lvl="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a:pPr>
            <a:r>
              <a:rPr kumimoji="0" lang="en-HK" sz="2000" b="0" i="0" u="none" strike="noStrike" kern="1200" cap="none" spc="0" normalizeH="0" baseline="0" noProof="0" dirty="0">
                <a:ln>
                  <a:noFill/>
                </a:ln>
                <a:solidFill>
                  <a:srgbClr val="FFFFFF"/>
                </a:solidFill>
                <a:effectLst/>
                <a:uLnTx/>
                <a:uFillTx/>
                <a:latin typeface="Segoe UI Semibold"/>
                <a:ea typeface="+mn-ea"/>
                <a:cs typeface="Segoe UI Semilight" panose="020B0402040204020203" pitchFamily="34" charset="0"/>
              </a:rPr>
              <a:t>…</a:t>
            </a:r>
            <a:r>
              <a:rPr kumimoji="0" lang="en-US" sz="2000" b="0" i="0" u="none" strike="noStrike" kern="1200" cap="none" spc="0" normalizeH="0" baseline="0" noProof="0" dirty="0">
                <a:ln>
                  <a:noFill/>
                </a:ln>
                <a:solidFill>
                  <a:srgbClr val="FFFFFF"/>
                </a:solidFill>
                <a:effectLst/>
                <a:uLnTx/>
                <a:uFillTx/>
                <a:latin typeface="Segoe UI Semibold"/>
                <a:ea typeface="+mn-ea"/>
                <a:cs typeface="Segoe UI Semilight" panose="020B0402040204020203" pitchFamily="34" charset="0"/>
              </a:rPr>
              <a:t>is a large multimodal model</a:t>
            </a:r>
          </a:p>
          <a:p>
            <a:pPr marL="0" marR="0" lvl="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Segoe UI Semilight" panose="020B0402040204020203" pitchFamily="34" charset="0"/>
              </a:rPr>
              <a:t>…answers general questions about what is present in the </a:t>
            </a:r>
            <a:r>
              <a:rPr kumimoji="0" lang="en-US" sz="2000" b="0" i="0" u="sng" strike="noStrike" kern="1200" cap="none" spc="0" normalizeH="0" baseline="0" noProof="0" dirty="0">
                <a:ln>
                  <a:noFill/>
                </a:ln>
                <a:solidFill>
                  <a:srgbClr val="FFFFFF"/>
                </a:solidFill>
                <a:effectLst/>
                <a:uLnTx/>
                <a:uFillTx/>
                <a:latin typeface="Segoe UI Semibold"/>
                <a:ea typeface="+mn-ea"/>
                <a:cs typeface="Segoe UI Semilight" panose="020B0402040204020203" pitchFamily="34" charset="0"/>
              </a:rPr>
              <a:t>images or videos </a:t>
            </a:r>
            <a:r>
              <a:rPr kumimoji="0" lang="en-US" sz="2000" b="0" i="0" u="none" strike="noStrike" kern="1200" cap="none" spc="0" normalizeH="0" baseline="0" noProof="0" dirty="0">
                <a:ln>
                  <a:noFill/>
                </a:ln>
                <a:solidFill>
                  <a:srgbClr val="FFFFFF"/>
                </a:solidFill>
                <a:effectLst/>
                <a:uLnTx/>
                <a:uFillTx/>
                <a:latin typeface="Segoe UI Semibold"/>
                <a:ea typeface="+mn-ea"/>
                <a:cs typeface="Segoe UI Semilight" panose="020B0402040204020203" pitchFamily="34" charset="0"/>
              </a:rPr>
              <a:t>you upload</a:t>
            </a:r>
          </a:p>
          <a:p>
            <a:pPr marL="0" marR="0" lvl="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Segoe UI Semilight" panose="020B0402040204020203" pitchFamily="34" charset="0"/>
              </a:rPr>
              <a:t>…e.g. write a caption or a story based on it, or even generate code or design prototypes from combined textual and visual inputs</a:t>
            </a:r>
          </a:p>
        </p:txBody>
      </p:sp>
      <p:pic>
        <p:nvPicPr>
          <p:cNvPr id="4" name="Picture 3">
            <a:extLst>
              <a:ext uri="{FF2B5EF4-FFF2-40B4-BE49-F238E27FC236}">
                <a16:creationId xmlns:a16="http://schemas.microsoft.com/office/drawing/2014/main" id="{9752B5FD-8FE2-8367-D5B5-2B31AB27C102}"/>
              </a:ext>
            </a:extLst>
          </p:cNvPr>
          <p:cNvPicPr>
            <a:picLocks noChangeAspect="1"/>
          </p:cNvPicPr>
          <p:nvPr/>
        </p:nvPicPr>
        <p:blipFill>
          <a:blip r:embed="rId2"/>
          <a:stretch>
            <a:fillRect/>
          </a:stretch>
        </p:blipFill>
        <p:spPr>
          <a:xfrm>
            <a:off x="6612739" y="3529624"/>
            <a:ext cx="4647091" cy="3328376"/>
          </a:xfrm>
          <a:prstGeom prst="rect">
            <a:avLst/>
          </a:prstGeom>
        </p:spPr>
      </p:pic>
      <p:pic>
        <p:nvPicPr>
          <p:cNvPr id="5" name="Picture 4">
            <a:extLst>
              <a:ext uri="{FF2B5EF4-FFF2-40B4-BE49-F238E27FC236}">
                <a16:creationId xmlns:a16="http://schemas.microsoft.com/office/drawing/2014/main" id="{10807DDB-319C-F82A-FA05-F8470CB967FC}"/>
              </a:ext>
            </a:extLst>
          </p:cNvPr>
          <p:cNvPicPr>
            <a:picLocks noChangeAspect="1"/>
          </p:cNvPicPr>
          <p:nvPr/>
        </p:nvPicPr>
        <p:blipFill>
          <a:blip r:embed="rId3"/>
          <a:stretch>
            <a:fillRect/>
          </a:stretch>
        </p:blipFill>
        <p:spPr>
          <a:xfrm>
            <a:off x="3862643" y="3448726"/>
            <a:ext cx="7622561" cy="3409274"/>
          </a:xfrm>
          <a:prstGeom prst="rect">
            <a:avLst/>
          </a:prstGeom>
        </p:spPr>
      </p:pic>
      <p:sp>
        <p:nvSpPr>
          <p:cNvPr id="6" name="TextBox 5">
            <a:extLst>
              <a:ext uri="{FF2B5EF4-FFF2-40B4-BE49-F238E27FC236}">
                <a16:creationId xmlns:a16="http://schemas.microsoft.com/office/drawing/2014/main" id="{375F9601-EF73-AA25-0E8C-43C1132A887B}"/>
              </a:ext>
            </a:extLst>
          </p:cNvPr>
          <p:cNvSpPr txBox="1"/>
          <p:nvPr/>
        </p:nvSpPr>
        <p:spPr>
          <a:xfrm>
            <a:off x="425067" y="5553053"/>
            <a:ext cx="2233612" cy="1200329"/>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hlinkClick r:id="rId4"/>
              </a:rPr>
              <a:t>GPT-4 Turbo with Vision concepts - Azure OpenAI | Microsoft Learn</a:t>
            </a:r>
            <a:endParaRPr kumimoji="0" lang="en-US" sz="1800" b="0" i="0" u="none" strike="noStrike" kern="0" cap="none" spc="0" normalizeH="0" baseline="0" noProof="0" dirty="0">
              <a:ln>
                <a:noFill/>
              </a:ln>
              <a:solidFill>
                <a:srgbClr val="FFFFFF"/>
              </a:solidFill>
              <a:effectLst/>
              <a:uLnTx/>
              <a:uFillTx/>
            </a:endParaRPr>
          </a:p>
        </p:txBody>
      </p:sp>
      <p:pic>
        <p:nvPicPr>
          <p:cNvPr id="7" name="Picture 6">
            <a:extLst>
              <a:ext uri="{FF2B5EF4-FFF2-40B4-BE49-F238E27FC236}">
                <a16:creationId xmlns:a16="http://schemas.microsoft.com/office/drawing/2014/main" id="{F8237576-542F-A9E1-6F1A-F2927C4872A4}"/>
              </a:ext>
            </a:extLst>
          </p:cNvPr>
          <p:cNvPicPr>
            <a:picLocks noChangeAspect="1"/>
          </p:cNvPicPr>
          <p:nvPr/>
        </p:nvPicPr>
        <p:blipFill>
          <a:blip r:embed="rId5"/>
          <a:stretch>
            <a:fillRect/>
          </a:stretch>
        </p:blipFill>
        <p:spPr>
          <a:xfrm>
            <a:off x="4237768" y="3418799"/>
            <a:ext cx="6872310" cy="3430843"/>
          </a:xfrm>
          <a:prstGeom prst="rect">
            <a:avLst/>
          </a:prstGeom>
        </p:spPr>
      </p:pic>
      <p:pic>
        <p:nvPicPr>
          <p:cNvPr id="8" name="Picture 7">
            <a:extLst>
              <a:ext uri="{FF2B5EF4-FFF2-40B4-BE49-F238E27FC236}">
                <a16:creationId xmlns:a16="http://schemas.microsoft.com/office/drawing/2014/main" id="{A68B2C0E-194A-645C-4165-6A3657410641}"/>
              </a:ext>
            </a:extLst>
          </p:cNvPr>
          <p:cNvPicPr>
            <a:picLocks noChangeAspect="1"/>
          </p:cNvPicPr>
          <p:nvPr/>
        </p:nvPicPr>
        <p:blipFill>
          <a:blip r:embed="rId6"/>
          <a:stretch>
            <a:fillRect/>
          </a:stretch>
        </p:blipFill>
        <p:spPr>
          <a:xfrm>
            <a:off x="281960" y="2620511"/>
            <a:ext cx="3509988" cy="4229131"/>
          </a:xfrm>
          <a:prstGeom prst="rect">
            <a:avLst/>
          </a:prstGeom>
        </p:spPr>
      </p:pic>
    </p:spTree>
    <p:extLst>
      <p:ext uri="{BB962C8B-B14F-4D97-AF65-F5344CB8AC3E}">
        <p14:creationId xmlns:p14="http://schemas.microsoft.com/office/powerpoint/2010/main" val="3463723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AD45FDA-6A8C-C54E-A445-FB869AAB34CB}"/>
              </a:ext>
            </a:extLst>
          </p:cNvPr>
          <p:cNvSpPr>
            <a:spLocks noGrp="1"/>
          </p:cNvSpPr>
          <p:nvPr>
            <p:ph type="title"/>
          </p:nvPr>
        </p:nvSpPr>
        <p:spPr/>
        <p:txBody>
          <a:bodyPr vert="horz" wrap="square" lIns="0" tIns="0" rIns="0" bIns="0" rtlCol="0" anchor="t">
            <a:spAutoFit/>
          </a:bodyPr>
          <a:lstStyle/>
          <a:p>
            <a:r>
              <a:rPr lang="en-US" altLang="zh-CN" sz="3200" dirty="0">
                <a:gradFill>
                  <a:gsLst>
                    <a:gs pos="0">
                      <a:srgbClr val="000000"/>
                    </a:gs>
                    <a:gs pos="100000">
                      <a:srgbClr val="000000"/>
                    </a:gs>
                  </a:gsLst>
                  <a:lin ang="2700000" scaled="1"/>
                </a:gradFill>
              </a:rPr>
              <a:t>AOAI – Ownership of the IP rights of Output Content </a:t>
            </a:r>
          </a:p>
        </p:txBody>
      </p:sp>
      <p:cxnSp>
        <p:nvCxnSpPr>
          <p:cNvPr id="9" name="Straight Connector 8"/>
          <p:cNvCxnSpPr/>
          <p:nvPr/>
        </p:nvCxnSpPr>
        <p:spPr>
          <a:xfrm>
            <a:off x="8431969" y="-448985"/>
            <a:ext cx="645524" cy="1613769"/>
          </a:xfrm>
          <a:prstGeom prst="line">
            <a:avLst/>
          </a:prstGeom>
          <a:ln w="19050" cap="rnd">
            <a:solidFill>
              <a:srgbClr val="F8F8F8">
                <a:alpha val="50000"/>
              </a:srgb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Line 44">
            <a:extLst>
              <a:ext uri="{FF2B5EF4-FFF2-40B4-BE49-F238E27FC236}">
                <a16:creationId xmlns:a16="http://schemas.microsoft.com/office/drawing/2014/main" id="{F51045F1-A584-14A1-AF14-2D6D81B39E88}"/>
              </a:ext>
            </a:extLst>
          </p:cNvPr>
          <p:cNvSpPr>
            <a:spLocks noChangeShapeType="1"/>
          </p:cNvSpPr>
          <p:nvPr/>
        </p:nvSpPr>
        <p:spPr bwMode="auto">
          <a:xfrm>
            <a:off x="496949" y="3047955"/>
            <a:ext cx="3240087"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Line 42">
            <a:extLst>
              <a:ext uri="{FF2B5EF4-FFF2-40B4-BE49-F238E27FC236}">
                <a16:creationId xmlns:a16="http://schemas.microsoft.com/office/drawing/2014/main" id="{713BEAB1-EB27-7ACA-C337-19D90F9278B6}"/>
              </a:ext>
            </a:extLst>
          </p:cNvPr>
          <p:cNvSpPr>
            <a:spLocks noChangeShapeType="1"/>
          </p:cNvSpPr>
          <p:nvPr/>
        </p:nvSpPr>
        <p:spPr bwMode="auto">
          <a:xfrm>
            <a:off x="7329948" y="5040925"/>
            <a:ext cx="3600450"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 name="Group 35">
            <a:extLst>
              <a:ext uri="{FF2B5EF4-FFF2-40B4-BE49-F238E27FC236}">
                <a16:creationId xmlns:a16="http://schemas.microsoft.com/office/drawing/2014/main" id="{DC2BA3EE-6FB8-1BFA-C36F-1DA202D445E2}"/>
              </a:ext>
            </a:extLst>
          </p:cNvPr>
          <p:cNvGrpSpPr>
            <a:grpSpLocks/>
          </p:cNvGrpSpPr>
          <p:nvPr/>
        </p:nvGrpSpPr>
        <p:grpSpPr bwMode="auto">
          <a:xfrm>
            <a:off x="3971010" y="1667521"/>
            <a:ext cx="3603625" cy="3309938"/>
            <a:chOff x="1696" y="1633"/>
            <a:chExt cx="2270" cy="2085"/>
          </a:xfrm>
        </p:grpSpPr>
        <p:sp>
          <p:nvSpPr>
            <p:cNvPr id="7" name="Freeform 6">
              <a:extLst>
                <a:ext uri="{FF2B5EF4-FFF2-40B4-BE49-F238E27FC236}">
                  <a16:creationId xmlns:a16="http://schemas.microsoft.com/office/drawing/2014/main" id="{E8860FC4-26A4-8DB8-2B43-4DEC906803E3}"/>
                </a:ext>
              </a:extLst>
            </p:cNvPr>
            <p:cNvSpPr>
              <a:spLocks/>
            </p:cNvSpPr>
            <p:nvPr/>
          </p:nvSpPr>
          <p:spPr bwMode="auto">
            <a:xfrm>
              <a:off x="2006" y="3265"/>
              <a:ext cx="742" cy="453"/>
            </a:xfrm>
            <a:custGeom>
              <a:avLst/>
              <a:gdLst>
                <a:gd name="T0" fmla="*/ 17 w 604"/>
                <a:gd name="T1" fmla="*/ 206 h 369"/>
                <a:gd name="T2" fmla="*/ 1190 w 604"/>
                <a:gd name="T3" fmla="*/ 0 h 369"/>
                <a:gd name="T4" fmla="*/ 1376 w 604"/>
                <a:gd name="T5" fmla="*/ 412 h 369"/>
                <a:gd name="T6" fmla="*/ 38 w 604"/>
                <a:gd name="T7" fmla="*/ 399 h 369"/>
                <a:gd name="T8" fmla="*/ 17 w 604"/>
                <a:gd name="T9" fmla="*/ 206 h 3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369">
                  <a:moveTo>
                    <a:pt x="7" y="91"/>
                  </a:moveTo>
                  <a:lnTo>
                    <a:pt x="523" y="0"/>
                  </a:lnTo>
                  <a:lnTo>
                    <a:pt x="604" y="182"/>
                  </a:lnTo>
                  <a:cubicBezTo>
                    <a:pt x="603" y="181"/>
                    <a:pt x="58" y="369"/>
                    <a:pt x="16" y="176"/>
                  </a:cubicBezTo>
                  <a:cubicBezTo>
                    <a:pt x="11" y="152"/>
                    <a:pt x="0" y="126"/>
                    <a:pt x="7" y="91"/>
                  </a:cubicBezTo>
                  <a:close/>
                </a:path>
              </a:pathLst>
            </a:custGeom>
            <a:gradFill rotWithShape="1">
              <a:gsLst>
                <a:gs pos="0">
                  <a:schemeClr val="accent1"/>
                </a:gs>
                <a:gs pos="100000">
                  <a:schemeClr val="tx1"/>
                </a:gs>
              </a:gsLst>
              <a:lin ang="0" scaled="1"/>
            </a:gradFill>
            <a:ln>
              <a:noFill/>
            </a:ln>
            <a:extLst>
              <a:ext uri="{91240B29-F687-4F45-9708-019B960494DF}">
                <a14:hiddenLine xmlns:a14="http://schemas.microsoft.com/office/drawing/2010/main" w="6350" cap="flat">
                  <a:solidFill>
                    <a:srgbClr val="24211D"/>
                  </a:solidFill>
                  <a:prstDash val="solid"/>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14">
              <a:extLst>
                <a:ext uri="{FF2B5EF4-FFF2-40B4-BE49-F238E27FC236}">
                  <a16:creationId xmlns:a16="http://schemas.microsoft.com/office/drawing/2014/main" id="{2C67C7F5-B0AF-1AE7-7A87-216E13B44642}"/>
                </a:ext>
              </a:extLst>
            </p:cNvPr>
            <p:cNvSpPr>
              <a:spLocks/>
            </p:cNvSpPr>
            <p:nvPr/>
          </p:nvSpPr>
          <p:spPr bwMode="auto">
            <a:xfrm rot="8118893">
              <a:off x="1980" y="1865"/>
              <a:ext cx="742" cy="453"/>
            </a:xfrm>
            <a:custGeom>
              <a:avLst/>
              <a:gdLst>
                <a:gd name="T0" fmla="*/ 17 w 604"/>
                <a:gd name="T1" fmla="*/ 206 h 369"/>
                <a:gd name="T2" fmla="*/ 1190 w 604"/>
                <a:gd name="T3" fmla="*/ 0 h 369"/>
                <a:gd name="T4" fmla="*/ 1376 w 604"/>
                <a:gd name="T5" fmla="*/ 412 h 369"/>
                <a:gd name="T6" fmla="*/ 38 w 604"/>
                <a:gd name="T7" fmla="*/ 399 h 369"/>
                <a:gd name="T8" fmla="*/ 17 w 604"/>
                <a:gd name="T9" fmla="*/ 206 h 3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369">
                  <a:moveTo>
                    <a:pt x="7" y="91"/>
                  </a:moveTo>
                  <a:lnTo>
                    <a:pt x="523" y="0"/>
                  </a:lnTo>
                  <a:lnTo>
                    <a:pt x="604" y="182"/>
                  </a:lnTo>
                  <a:cubicBezTo>
                    <a:pt x="603" y="181"/>
                    <a:pt x="58" y="369"/>
                    <a:pt x="16" y="176"/>
                  </a:cubicBezTo>
                  <a:cubicBezTo>
                    <a:pt x="11" y="152"/>
                    <a:pt x="0" y="126"/>
                    <a:pt x="7" y="91"/>
                  </a:cubicBezTo>
                  <a:close/>
                </a:path>
              </a:pathLst>
            </a:custGeom>
            <a:gradFill rotWithShape="1">
              <a:gsLst>
                <a:gs pos="0">
                  <a:schemeClr val="accent1"/>
                </a:gs>
                <a:gs pos="100000">
                  <a:schemeClr val="tx1"/>
                </a:gs>
              </a:gsLst>
              <a:lin ang="0" scaled="1"/>
            </a:gradFill>
            <a:ln>
              <a:noFill/>
            </a:ln>
            <a:extLst>
              <a:ext uri="{91240B29-F687-4F45-9708-019B960494DF}">
                <a14:hiddenLine xmlns:a14="http://schemas.microsoft.com/office/drawing/2010/main" w="6350" cap="flat">
                  <a:solidFill>
                    <a:srgbClr val="24211D"/>
                  </a:solidFill>
                  <a:prstDash val="solid"/>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22">
              <a:extLst>
                <a:ext uri="{FF2B5EF4-FFF2-40B4-BE49-F238E27FC236}">
                  <a16:creationId xmlns:a16="http://schemas.microsoft.com/office/drawing/2014/main" id="{77F2BC43-F89A-F7D3-EAEC-E72611DE4FF6}"/>
                </a:ext>
              </a:extLst>
            </p:cNvPr>
            <p:cNvSpPr>
              <a:spLocks/>
            </p:cNvSpPr>
            <p:nvPr/>
          </p:nvSpPr>
          <p:spPr bwMode="auto">
            <a:xfrm rot="-6520444">
              <a:off x="3212" y="2625"/>
              <a:ext cx="742" cy="453"/>
            </a:xfrm>
            <a:custGeom>
              <a:avLst/>
              <a:gdLst>
                <a:gd name="T0" fmla="*/ 17 w 604"/>
                <a:gd name="T1" fmla="*/ 206 h 369"/>
                <a:gd name="T2" fmla="*/ 1190 w 604"/>
                <a:gd name="T3" fmla="*/ 0 h 369"/>
                <a:gd name="T4" fmla="*/ 1376 w 604"/>
                <a:gd name="T5" fmla="*/ 412 h 369"/>
                <a:gd name="T6" fmla="*/ 38 w 604"/>
                <a:gd name="T7" fmla="*/ 399 h 369"/>
                <a:gd name="T8" fmla="*/ 17 w 604"/>
                <a:gd name="T9" fmla="*/ 206 h 3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4" h="369">
                  <a:moveTo>
                    <a:pt x="7" y="91"/>
                  </a:moveTo>
                  <a:lnTo>
                    <a:pt x="523" y="0"/>
                  </a:lnTo>
                  <a:lnTo>
                    <a:pt x="604" y="182"/>
                  </a:lnTo>
                  <a:cubicBezTo>
                    <a:pt x="603" y="181"/>
                    <a:pt x="58" y="369"/>
                    <a:pt x="16" y="176"/>
                  </a:cubicBezTo>
                  <a:cubicBezTo>
                    <a:pt x="11" y="152"/>
                    <a:pt x="0" y="126"/>
                    <a:pt x="7" y="91"/>
                  </a:cubicBezTo>
                  <a:close/>
                </a:path>
              </a:pathLst>
            </a:custGeom>
            <a:gradFill rotWithShape="1">
              <a:gsLst>
                <a:gs pos="0">
                  <a:schemeClr val="accent1"/>
                </a:gs>
                <a:gs pos="100000">
                  <a:schemeClr val="tx1"/>
                </a:gs>
              </a:gsLst>
              <a:lin ang="0" scaled="1"/>
            </a:gradFill>
            <a:ln>
              <a:noFill/>
            </a:ln>
            <a:extLst>
              <a:ext uri="{91240B29-F687-4F45-9708-019B960494DF}">
                <a14:hiddenLine xmlns:a14="http://schemas.microsoft.com/office/drawing/2010/main" w="6350" cap="flat">
                  <a:solidFill>
                    <a:srgbClr val="24211D"/>
                  </a:solidFill>
                  <a:prstDash val="solid"/>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6ADCA287-035F-0F0E-9F6C-B4FFF9FFE156}"/>
                </a:ext>
              </a:extLst>
            </p:cNvPr>
            <p:cNvSpPr>
              <a:spLocks/>
            </p:cNvSpPr>
            <p:nvPr/>
          </p:nvSpPr>
          <p:spPr bwMode="auto">
            <a:xfrm>
              <a:off x="1963" y="3061"/>
              <a:ext cx="795" cy="652"/>
            </a:xfrm>
            <a:custGeom>
              <a:avLst/>
              <a:gdLst>
                <a:gd name="T0" fmla="*/ 13 w 3125"/>
                <a:gd name="T1" fmla="*/ 7 h 2566"/>
                <a:gd name="T2" fmla="*/ 13 w 3125"/>
                <a:gd name="T3" fmla="*/ 7 h 2566"/>
                <a:gd name="T4" fmla="*/ 3 w 3125"/>
                <a:gd name="T5" fmla="*/ 9 h 2566"/>
                <a:gd name="T6" fmla="*/ 0 w 3125"/>
                <a:gd name="T7" fmla="*/ 8 h 2566"/>
                <a:gd name="T8" fmla="*/ 0 w 3125"/>
                <a:gd name="T9" fmla="*/ 7 h 2566"/>
                <a:gd name="T10" fmla="*/ 3 w 3125"/>
                <a:gd name="T11" fmla="*/ 0 h 2566"/>
                <a:gd name="T12" fmla="*/ 3 w 3125"/>
                <a:gd name="T13" fmla="*/ 0 h 2566"/>
                <a:gd name="T14" fmla="*/ 1 w 3125"/>
                <a:gd name="T15" fmla="*/ 5 h 2566"/>
                <a:gd name="T16" fmla="*/ 13 w 3125"/>
                <a:gd name="T17" fmla="*/ 7 h 25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25" h="2566">
                  <a:moveTo>
                    <a:pt x="3124" y="1669"/>
                  </a:moveTo>
                  <a:cubicBezTo>
                    <a:pt x="3125" y="1668"/>
                    <a:pt x="3110" y="1674"/>
                    <a:pt x="3082" y="1683"/>
                  </a:cubicBezTo>
                  <a:cubicBezTo>
                    <a:pt x="2835" y="1769"/>
                    <a:pt x="1555" y="2238"/>
                    <a:pt x="690" y="2164"/>
                  </a:cubicBezTo>
                  <a:cubicBezTo>
                    <a:pt x="390" y="2139"/>
                    <a:pt x="155" y="2010"/>
                    <a:pt x="10" y="1828"/>
                  </a:cubicBezTo>
                  <a:cubicBezTo>
                    <a:pt x="0" y="1816"/>
                    <a:pt x="25" y="1806"/>
                    <a:pt x="18" y="1791"/>
                  </a:cubicBezTo>
                  <a:cubicBezTo>
                    <a:pt x="10" y="1051"/>
                    <a:pt x="590" y="0"/>
                    <a:pt x="595" y="4"/>
                  </a:cubicBezTo>
                  <a:lnTo>
                    <a:pt x="638" y="34"/>
                  </a:lnTo>
                  <a:cubicBezTo>
                    <a:pt x="638" y="34"/>
                    <a:pt x="222" y="811"/>
                    <a:pt x="216" y="1269"/>
                  </a:cubicBezTo>
                  <a:cubicBezTo>
                    <a:pt x="210" y="1726"/>
                    <a:pt x="141" y="2566"/>
                    <a:pt x="3124" y="1669"/>
                  </a:cubicBezTo>
                  <a:close/>
                </a:path>
              </a:pathLst>
            </a:custGeom>
            <a:solidFill>
              <a:schemeClr val="bg1"/>
            </a:solidFill>
            <a:ln>
              <a:noFill/>
            </a:ln>
            <a:extLst>
              <a:ext uri="{91240B29-F687-4F45-9708-019B960494DF}">
                <a14:hiddenLine xmlns:a14="http://schemas.microsoft.com/office/drawing/2010/main" w="6350" cap="flat">
                  <a:solidFill>
                    <a:srgbClr val="24211D"/>
                  </a:solidFill>
                  <a:prstDash val="solid"/>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 name="Group 34">
              <a:extLst>
                <a:ext uri="{FF2B5EF4-FFF2-40B4-BE49-F238E27FC236}">
                  <a16:creationId xmlns:a16="http://schemas.microsoft.com/office/drawing/2014/main" id="{337842EB-563A-9376-4C1B-5D812DC49755}"/>
                </a:ext>
              </a:extLst>
            </p:cNvPr>
            <p:cNvGrpSpPr>
              <a:grpSpLocks/>
            </p:cNvGrpSpPr>
            <p:nvPr/>
          </p:nvGrpSpPr>
          <p:grpSpPr bwMode="auto">
            <a:xfrm>
              <a:off x="1925" y="2024"/>
              <a:ext cx="1633" cy="1633"/>
              <a:chOff x="1973" y="2024"/>
              <a:chExt cx="1633" cy="1633"/>
            </a:xfrm>
          </p:grpSpPr>
          <p:sp>
            <p:nvSpPr>
              <p:cNvPr id="33" name="Oval 30">
                <a:extLst>
                  <a:ext uri="{FF2B5EF4-FFF2-40B4-BE49-F238E27FC236}">
                    <a16:creationId xmlns:a16="http://schemas.microsoft.com/office/drawing/2014/main" id="{F79D169F-F2C9-5405-802A-09742834004B}"/>
                  </a:ext>
                </a:extLst>
              </p:cNvPr>
              <p:cNvSpPr>
                <a:spLocks noChangeArrowheads="1"/>
              </p:cNvSpPr>
              <p:nvPr/>
            </p:nvSpPr>
            <p:spPr bwMode="auto">
              <a:xfrm>
                <a:off x="1973" y="2024"/>
                <a:ext cx="1633" cy="1633"/>
              </a:xfrm>
              <a:prstGeom prst="ellipse">
                <a:avLst/>
              </a:prstGeom>
              <a:solidFill>
                <a:srgbClr val="DEDEDE"/>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34" name="Oval 31">
                <a:extLst>
                  <a:ext uri="{FF2B5EF4-FFF2-40B4-BE49-F238E27FC236}">
                    <a16:creationId xmlns:a16="http://schemas.microsoft.com/office/drawing/2014/main" id="{37FFED78-8B22-C4CB-9DE6-91D11C76F3D7}"/>
                  </a:ext>
                </a:extLst>
              </p:cNvPr>
              <p:cNvSpPr>
                <a:spLocks noChangeArrowheads="1"/>
              </p:cNvSpPr>
              <p:nvPr/>
            </p:nvSpPr>
            <p:spPr bwMode="auto">
              <a:xfrm>
                <a:off x="2018" y="2069"/>
                <a:ext cx="1542" cy="1542"/>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35" name="Oval 32">
                <a:extLst>
                  <a:ext uri="{FF2B5EF4-FFF2-40B4-BE49-F238E27FC236}">
                    <a16:creationId xmlns:a16="http://schemas.microsoft.com/office/drawing/2014/main" id="{A80DDE44-A57D-9BFF-FEBE-2E9C8CFE3ECF}"/>
                  </a:ext>
                </a:extLst>
              </p:cNvPr>
              <p:cNvSpPr>
                <a:spLocks noChangeArrowheads="1"/>
              </p:cNvSpPr>
              <p:nvPr/>
            </p:nvSpPr>
            <p:spPr bwMode="auto">
              <a:xfrm>
                <a:off x="2064" y="2115"/>
                <a:ext cx="1451" cy="1451"/>
              </a:xfrm>
              <a:prstGeom prst="ellipse">
                <a:avLst/>
              </a:prstGeom>
              <a:gradFill rotWithShape="1">
                <a:gsLst>
                  <a:gs pos="0">
                    <a:srgbClr val="6F6F6F"/>
                  </a:gs>
                  <a:gs pos="50000">
                    <a:srgbClr val="D3D3D3"/>
                  </a:gs>
                  <a:gs pos="100000">
                    <a:srgbClr val="6F6F6F"/>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sp>
            <p:nvSpPr>
              <p:cNvPr id="36" name="Oval 33">
                <a:extLst>
                  <a:ext uri="{FF2B5EF4-FFF2-40B4-BE49-F238E27FC236}">
                    <a16:creationId xmlns:a16="http://schemas.microsoft.com/office/drawing/2014/main" id="{A896C8F7-EA22-49ED-69CD-877614750964}"/>
                  </a:ext>
                </a:extLst>
              </p:cNvPr>
              <p:cNvSpPr>
                <a:spLocks noChangeArrowheads="1"/>
              </p:cNvSpPr>
              <p:nvPr/>
            </p:nvSpPr>
            <p:spPr bwMode="auto">
              <a:xfrm>
                <a:off x="2178" y="2136"/>
                <a:ext cx="1225" cy="977"/>
              </a:xfrm>
              <a:prstGeom prst="ellipse">
                <a:avLst/>
              </a:prstGeom>
              <a:gradFill rotWithShape="1">
                <a:gsLst>
                  <a:gs pos="0">
                    <a:schemeClr val="bg1">
                      <a:alpha val="48000"/>
                    </a:schemeClr>
                  </a:gs>
                  <a:gs pos="100000">
                    <a:schemeClr val="bg1">
                      <a:alpha val="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panose="020B0604020202020204" pitchFamily="34" charset="0"/>
                  <a:ea typeface="微软雅黑" panose="020B0503020204020204" pitchFamily="34" charset="-122"/>
                  <a:cs typeface="+mn-cs"/>
                </a:endParaRPr>
              </a:p>
            </p:txBody>
          </p:sp>
        </p:grpSp>
        <p:sp>
          <p:nvSpPr>
            <p:cNvPr id="14" name="Freeform 8">
              <a:extLst>
                <a:ext uri="{FF2B5EF4-FFF2-40B4-BE49-F238E27FC236}">
                  <a16:creationId xmlns:a16="http://schemas.microsoft.com/office/drawing/2014/main" id="{257A4526-F9A5-9ABE-5BC7-E7BBCAF554CF}"/>
                </a:ext>
              </a:extLst>
            </p:cNvPr>
            <p:cNvSpPr>
              <a:spLocks/>
            </p:cNvSpPr>
            <p:nvPr/>
          </p:nvSpPr>
          <p:spPr bwMode="auto">
            <a:xfrm>
              <a:off x="1964" y="3061"/>
              <a:ext cx="482" cy="561"/>
            </a:xfrm>
            <a:custGeom>
              <a:avLst/>
              <a:gdLst>
                <a:gd name="T0" fmla="*/ 426 w 482"/>
                <a:gd name="T1" fmla="*/ 530 h 561"/>
                <a:gd name="T2" fmla="*/ 176 w 482"/>
                <a:gd name="T3" fmla="*/ 550 h 561"/>
                <a:gd name="T4" fmla="*/ 3 w 482"/>
                <a:gd name="T5" fmla="*/ 464 h 561"/>
                <a:gd name="T6" fmla="*/ 5 w 482"/>
                <a:gd name="T7" fmla="*/ 455 h 561"/>
                <a:gd name="T8" fmla="*/ 151 w 482"/>
                <a:gd name="T9" fmla="*/ 1 h 561"/>
                <a:gd name="T10" fmla="*/ 162 w 482"/>
                <a:gd name="T11" fmla="*/ 9 h 561"/>
                <a:gd name="T12" fmla="*/ 55 w 482"/>
                <a:gd name="T13" fmla="*/ 322 h 561"/>
                <a:gd name="T14" fmla="*/ 420 w 482"/>
                <a:gd name="T15" fmla="*/ 514 h 561"/>
                <a:gd name="T16" fmla="*/ 426 w 482"/>
                <a:gd name="T17" fmla="*/ 530 h 5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2" h="561">
                  <a:moveTo>
                    <a:pt x="426" y="530"/>
                  </a:moveTo>
                  <a:cubicBezTo>
                    <a:pt x="385" y="536"/>
                    <a:pt x="246" y="561"/>
                    <a:pt x="176" y="550"/>
                  </a:cubicBezTo>
                  <a:cubicBezTo>
                    <a:pt x="99" y="544"/>
                    <a:pt x="39" y="511"/>
                    <a:pt x="3" y="464"/>
                  </a:cubicBezTo>
                  <a:cubicBezTo>
                    <a:pt x="0" y="461"/>
                    <a:pt x="6" y="459"/>
                    <a:pt x="5" y="455"/>
                  </a:cubicBezTo>
                  <a:cubicBezTo>
                    <a:pt x="3" y="267"/>
                    <a:pt x="150" y="0"/>
                    <a:pt x="151" y="1"/>
                  </a:cubicBezTo>
                  <a:lnTo>
                    <a:pt x="162" y="9"/>
                  </a:lnTo>
                  <a:cubicBezTo>
                    <a:pt x="162" y="9"/>
                    <a:pt x="56" y="206"/>
                    <a:pt x="55" y="322"/>
                  </a:cubicBezTo>
                  <a:cubicBezTo>
                    <a:pt x="98" y="406"/>
                    <a:pt x="357" y="480"/>
                    <a:pt x="420" y="514"/>
                  </a:cubicBezTo>
                  <a:cubicBezTo>
                    <a:pt x="482" y="549"/>
                    <a:pt x="467" y="524"/>
                    <a:pt x="426" y="530"/>
                  </a:cubicBezTo>
                  <a:close/>
                </a:path>
              </a:pathLst>
            </a:custGeom>
            <a:gradFill rotWithShape="1">
              <a:gsLst>
                <a:gs pos="0">
                  <a:schemeClr val="accent1">
                    <a:alpha val="89000"/>
                  </a:schemeClr>
                </a:gs>
                <a:gs pos="100000">
                  <a:schemeClr val="accent1">
                    <a:alpha val="62999"/>
                  </a:schemeClr>
                </a:gs>
              </a:gsLst>
              <a:lin ang="5400000" scaled="1"/>
            </a:gradFill>
            <a:ln>
              <a:noFill/>
            </a:ln>
            <a:extLst>
              <a:ext uri="{91240B29-F687-4F45-9708-019B960494DF}">
                <a14:hiddenLine xmlns:a14="http://schemas.microsoft.com/office/drawing/2010/main" w="6350" cap="flat">
                  <a:solidFill>
                    <a:srgbClr val="24211D"/>
                  </a:solidFill>
                  <a:prstDash val="solid"/>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7">
              <a:extLst>
                <a:ext uri="{FF2B5EF4-FFF2-40B4-BE49-F238E27FC236}">
                  <a16:creationId xmlns:a16="http://schemas.microsoft.com/office/drawing/2014/main" id="{7904CDD9-5323-F238-F1CC-094BE1BC83BB}"/>
                </a:ext>
              </a:extLst>
            </p:cNvPr>
            <p:cNvSpPr>
              <a:spLocks/>
            </p:cNvSpPr>
            <p:nvPr/>
          </p:nvSpPr>
          <p:spPr bwMode="auto">
            <a:xfrm rot="8118893">
              <a:off x="2840" y="2143"/>
              <a:ext cx="61" cy="526"/>
            </a:xfrm>
            <a:custGeom>
              <a:avLst/>
              <a:gdLst>
                <a:gd name="T0" fmla="*/ 0 w 238"/>
                <a:gd name="T1" fmla="*/ 0 h 2071"/>
                <a:gd name="T2" fmla="*/ 1 w 238"/>
                <a:gd name="T3" fmla="*/ 8 h 2071"/>
                <a:gd name="T4" fmla="*/ 1 w 238"/>
                <a:gd name="T5" fmla="*/ 8 h 2071"/>
                <a:gd name="T6" fmla="*/ 0 w 238"/>
                <a:gd name="T7" fmla="*/ 0 h 20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8" h="2071">
                  <a:moveTo>
                    <a:pt x="0" y="0"/>
                  </a:moveTo>
                  <a:cubicBezTo>
                    <a:pt x="0" y="0"/>
                    <a:pt x="238" y="1802"/>
                    <a:pt x="214" y="1937"/>
                  </a:cubicBezTo>
                  <a:cubicBezTo>
                    <a:pt x="189" y="2071"/>
                    <a:pt x="110" y="1992"/>
                    <a:pt x="110" y="1961"/>
                  </a:cubicBezTo>
                  <a:cubicBezTo>
                    <a:pt x="110" y="1930"/>
                    <a:pt x="0" y="0"/>
                    <a:pt x="0" y="0"/>
                  </a:cubicBezTo>
                  <a:close/>
                </a:path>
              </a:pathLst>
            </a:custGeom>
            <a:solidFill>
              <a:schemeClr val="bg1"/>
            </a:solidFill>
            <a:ln>
              <a:noFill/>
            </a:ln>
            <a:extLst>
              <a:ext uri="{91240B29-F687-4F45-9708-019B960494DF}">
                <a14:hiddenLine xmlns:a14="http://schemas.microsoft.com/office/drawing/2010/main" w="6350" cap="flat">
                  <a:solidFill>
                    <a:srgbClr val="24211D"/>
                  </a:solidFill>
                  <a:prstDash val="solid"/>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18">
              <a:extLst>
                <a:ext uri="{FF2B5EF4-FFF2-40B4-BE49-F238E27FC236}">
                  <a16:creationId xmlns:a16="http://schemas.microsoft.com/office/drawing/2014/main" id="{E8E1B5AA-ADFF-284E-FBFB-E0383868E4EF}"/>
                </a:ext>
              </a:extLst>
            </p:cNvPr>
            <p:cNvSpPr>
              <a:spLocks/>
            </p:cNvSpPr>
            <p:nvPr/>
          </p:nvSpPr>
          <p:spPr bwMode="auto">
            <a:xfrm rot="8118893">
              <a:off x="2841" y="2144"/>
              <a:ext cx="60" cy="526"/>
            </a:xfrm>
            <a:custGeom>
              <a:avLst/>
              <a:gdLst>
                <a:gd name="T0" fmla="*/ 0 w 238"/>
                <a:gd name="T1" fmla="*/ 0 h 2071"/>
                <a:gd name="T2" fmla="*/ 1 w 238"/>
                <a:gd name="T3" fmla="*/ 8 h 2071"/>
                <a:gd name="T4" fmla="*/ 1 w 238"/>
                <a:gd name="T5" fmla="*/ 8 h 2071"/>
                <a:gd name="T6" fmla="*/ 0 w 238"/>
                <a:gd name="T7" fmla="*/ 0 h 20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8" h="2071">
                  <a:moveTo>
                    <a:pt x="0" y="0"/>
                  </a:moveTo>
                  <a:cubicBezTo>
                    <a:pt x="0" y="0"/>
                    <a:pt x="238" y="1802"/>
                    <a:pt x="214" y="1937"/>
                  </a:cubicBezTo>
                  <a:cubicBezTo>
                    <a:pt x="189" y="2071"/>
                    <a:pt x="110" y="1992"/>
                    <a:pt x="110" y="1961"/>
                  </a:cubicBezTo>
                  <a:cubicBezTo>
                    <a:pt x="110" y="1930"/>
                    <a:pt x="0" y="0"/>
                    <a:pt x="0" y="0"/>
                  </a:cubicBezTo>
                  <a:close/>
                </a:path>
              </a:pathLst>
            </a:custGeom>
            <a:solidFill>
              <a:schemeClr val="accent1">
                <a:alpha val="83920"/>
              </a:schemeClr>
            </a:solidFill>
            <a:ln>
              <a:noFill/>
            </a:ln>
            <a:extLst>
              <a:ext uri="{91240B29-F687-4F45-9708-019B960494DF}">
                <a14:hiddenLine xmlns:a14="http://schemas.microsoft.com/office/drawing/2010/main" w="6350" cap="flat">
                  <a:solidFill>
                    <a:srgbClr val="24211D"/>
                  </a:solidFill>
                  <a:prstDash val="solid"/>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19">
              <a:extLst>
                <a:ext uri="{FF2B5EF4-FFF2-40B4-BE49-F238E27FC236}">
                  <a16:creationId xmlns:a16="http://schemas.microsoft.com/office/drawing/2014/main" id="{C3CB7E60-6DA2-0465-FD40-0DEC90C9CCA7}"/>
                </a:ext>
              </a:extLst>
            </p:cNvPr>
            <p:cNvSpPr>
              <a:spLocks/>
            </p:cNvSpPr>
            <p:nvPr/>
          </p:nvSpPr>
          <p:spPr bwMode="auto">
            <a:xfrm rot="8118893">
              <a:off x="2671" y="1634"/>
              <a:ext cx="535" cy="931"/>
            </a:xfrm>
            <a:custGeom>
              <a:avLst/>
              <a:gdLst>
                <a:gd name="T0" fmla="*/ 3 w 2103"/>
                <a:gd name="T1" fmla="*/ 5 h 3666"/>
                <a:gd name="T2" fmla="*/ 0 w 2103"/>
                <a:gd name="T3" fmla="*/ 3 h 3666"/>
                <a:gd name="T4" fmla="*/ 6 w 2103"/>
                <a:gd name="T5" fmla="*/ 1 h 3666"/>
                <a:gd name="T6" fmla="*/ 8 w 2103"/>
                <a:gd name="T7" fmla="*/ 0 h 3666"/>
                <a:gd name="T8" fmla="*/ 8 w 2103"/>
                <a:gd name="T9" fmla="*/ 2 h 3666"/>
                <a:gd name="T10" fmla="*/ 9 w 2103"/>
                <a:gd name="T11" fmla="*/ 9 h 3666"/>
                <a:gd name="T12" fmla="*/ 7 w 2103"/>
                <a:gd name="T13" fmla="*/ 8 h 3666"/>
                <a:gd name="T14" fmla="*/ 5 w 2103"/>
                <a:gd name="T15" fmla="*/ 15 h 3666"/>
                <a:gd name="T16" fmla="*/ 2 w 2103"/>
                <a:gd name="T17" fmla="*/ 12 h 3666"/>
                <a:gd name="T18" fmla="*/ 3 w 2103"/>
                <a:gd name="T19" fmla="*/ 5 h 36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3" h="3666">
                  <a:moveTo>
                    <a:pt x="599" y="1067"/>
                  </a:moveTo>
                  <a:lnTo>
                    <a:pt x="0" y="602"/>
                  </a:lnTo>
                  <a:lnTo>
                    <a:pt x="1443" y="113"/>
                  </a:lnTo>
                  <a:cubicBezTo>
                    <a:pt x="1615" y="55"/>
                    <a:pt x="1821" y="0"/>
                    <a:pt x="1923" y="65"/>
                  </a:cubicBezTo>
                  <a:cubicBezTo>
                    <a:pt x="1985" y="103"/>
                    <a:pt x="1995" y="184"/>
                    <a:pt x="1987" y="333"/>
                  </a:cubicBezTo>
                  <a:cubicBezTo>
                    <a:pt x="2036" y="896"/>
                    <a:pt x="2103" y="2119"/>
                    <a:pt x="2103" y="2119"/>
                  </a:cubicBezTo>
                  <a:lnTo>
                    <a:pt x="1651" y="1813"/>
                  </a:lnTo>
                  <a:cubicBezTo>
                    <a:pt x="1651" y="1813"/>
                    <a:pt x="1058" y="2834"/>
                    <a:pt x="1082" y="3654"/>
                  </a:cubicBezTo>
                  <a:cubicBezTo>
                    <a:pt x="1076" y="3666"/>
                    <a:pt x="732" y="3381"/>
                    <a:pt x="461" y="2907"/>
                  </a:cubicBezTo>
                  <a:cubicBezTo>
                    <a:pt x="230" y="2501"/>
                    <a:pt x="109" y="1930"/>
                    <a:pt x="599" y="1067"/>
                  </a:cubicBezTo>
                  <a:close/>
                </a:path>
              </a:pathLst>
            </a:custGeom>
            <a:solidFill>
              <a:schemeClr val="bg1"/>
            </a:solidFill>
            <a:ln>
              <a:noFill/>
            </a:ln>
            <a:extLst>
              <a:ext uri="{91240B29-F687-4F45-9708-019B960494DF}">
                <a14:hiddenLine xmlns:a14="http://schemas.microsoft.com/office/drawing/2010/main" w="6350" cap="flat">
                  <a:solidFill>
                    <a:srgbClr val="24211D"/>
                  </a:solidFill>
                  <a:prstDash val="solid"/>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20">
              <a:extLst>
                <a:ext uri="{FF2B5EF4-FFF2-40B4-BE49-F238E27FC236}">
                  <a16:creationId xmlns:a16="http://schemas.microsoft.com/office/drawing/2014/main" id="{4E755853-37B3-62C1-B8A5-96C831FDE533}"/>
                </a:ext>
              </a:extLst>
            </p:cNvPr>
            <p:cNvSpPr>
              <a:spLocks/>
            </p:cNvSpPr>
            <p:nvPr/>
          </p:nvSpPr>
          <p:spPr bwMode="auto">
            <a:xfrm rot="8118893">
              <a:off x="2671" y="1633"/>
              <a:ext cx="535" cy="932"/>
            </a:xfrm>
            <a:custGeom>
              <a:avLst/>
              <a:gdLst>
                <a:gd name="T0" fmla="*/ 3 w 2103"/>
                <a:gd name="T1" fmla="*/ 5 h 3666"/>
                <a:gd name="T2" fmla="*/ 0 w 2103"/>
                <a:gd name="T3" fmla="*/ 3 h 3666"/>
                <a:gd name="T4" fmla="*/ 6 w 2103"/>
                <a:gd name="T5" fmla="*/ 1 h 3666"/>
                <a:gd name="T6" fmla="*/ 8 w 2103"/>
                <a:gd name="T7" fmla="*/ 0 h 3666"/>
                <a:gd name="T8" fmla="*/ 8 w 2103"/>
                <a:gd name="T9" fmla="*/ 2 h 3666"/>
                <a:gd name="T10" fmla="*/ 9 w 2103"/>
                <a:gd name="T11" fmla="*/ 9 h 3666"/>
                <a:gd name="T12" fmla="*/ 7 w 2103"/>
                <a:gd name="T13" fmla="*/ 8 h 3666"/>
                <a:gd name="T14" fmla="*/ 5 w 2103"/>
                <a:gd name="T15" fmla="*/ 15 h 3666"/>
                <a:gd name="T16" fmla="*/ 2 w 2103"/>
                <a:gd name="T17" fmla="*/ 12 h 3666"/>
                <a:gd name="T18" fmla="*/ 3 w 2103"/>
                <a:gd name="T19" fmla="*/ 5 h 36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3" h="3666">
                  <a:moveTo>
                    <a:pt x="599" y="1067"/>
                  </a:moveTo>
                  <a:lnTo>
                    <a:pt x="0" y="602"/>
                  </a:lnTo>
                  <a:lnTo>
                    <a:pt x="1443" y="113"/>
                  </a:lnTo>
                  <a:cubicBezTo>
                    <a:pt x="1615" y="55"/>
                    <a:pt x="1821" y="0"/>
                    <a:pt x="1923" y="65"/>
                  </a:cubicBezTo>
                  <a:cubicBezTo>
                    <a:pt x="1985" y="103"/>
                    <a:pt x="1995" y="184"/>
                    <a:pt x="1987" y="333"/>
                  </a:cubicBezTo>
                  <a:cubicBezTo>
                    <a:pt x="2036" y="896"/>
                    <a:pt x="2103" y="2119"/>
                    <a:pt x="2103" y="2119"/>
                  </a:cubicBezTo>
                  <a:lnTo>
                    <a:pt x="1651" y="1813"/>
                  </a:lnTo>
                  <a:cubicBezTo>
                    <a:pt x="1651" y="1813"/>
                    <a:pt x="1058" y="2834"/>
                    <a:pt x="1082" y="3654"/>
                  </a:cubicBezTo>
                  <a:cubicBezTo>
                    <a:pt x="1076" y="3666"/>
                    <a:pt x="732" y="3381"/>
                    <a:pt x="461" y="2907"/>
                  </a:cubicBezTo>
                  <a:cubicBezTo>
                    <a:pt x="230" y="2501"/>
                    <a:pt x="109" y="1930"/>
                    <a:pt x="599" y="1067"/>
                  </a:cubicBezTo>
                  <a:close/>
                </a:path>
              </a:pathLst>
            </a:custGeom>
            <a:gradFill rotWithShape="1">
              <a:gsLst>
                <a:gs pos="0">
                  <a:schemeClr val="accent1">
                    <a:alpha val="78000"/>
                  </a:schemeClr>
                </a:gs>
                <a:gs pos="100000">
                  <a:schemeClr val="accent1">
                    <a:alpha val="39998"/>
                  </a:schemeClr>
                </a:gs>
              </a:gsLst>
              <a:lin ang="5400000" scaled="1"/>
            </a:gradFill>
            <a:ln>
              <a:noFill/>
            </a:ln>
            <a:extLst>
              <a:ext uri="{91240B29-F687-4F45-9708-019B960494DF}">
                <a14:hiddenLine xmlns:a14="http://schemas.microsoft.com/office/drawing/2010/main" w="6350" cap="flat">
                  <a:solidFill>
                    <a:srgbClr val="24211D"/>
                  </a:solidFill>
                  <a:prstDash val="solid"/>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25">
              <a:extLst>
                <a:ext uri="{FF2B5EF4-FFF2-40B4-BE49-F238E27FC236}">
                  <a16:creationId xmlns:a16="http://schemas.microsoft.com/office/drawing/2014/main" id="{F9F84CB3-2E7B-B168-E9A3-F4CF6E3442C1}"/>
                </a:ext>
              </a:extLst>
            </p:cNvPr>
            <p:cNvSpPr>
              <a:spLocks/>
            </p:cNvSpPr>
            <p:nvPr/>
          </p:nvSpPr>
          <p:spPr bwMode="auto">
            <a:xfrm rot="-6520444">
              <a:off x="3041" y="2919"/>
              <a:ext cx="61" cy="526"/>
            </a:xfrm>
            <a:custGeom>
              <a:avLst/>
              <a:gdLst>
                <a:gd name="T0" fmla="*/ 0 w 238"/>
                <a:gd name="T1" fmla="*/ 0 h 2071"/>
                <a:gd name="T2" fmla="*/ 1 w 238"/>
                <a:gd name="T3" fmla="*/ 8 h 2071"/>
                <a:gd name="T4" fmla="*/ 1 w 238"/>
                <a:gd name="T5" fmla="*/ 8 h 2071"/>
                <a:gd name="T6" fmla="*/ 0 w 238"/>
                <a:gd name="T7" fmla="*/ 0 h 20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8" h="2071">
                  <a:moveTo>
                    <a:pt x="0" y="0"/>
                  </a:moveTo>
                  <a:cubicBezTo>
                    <a:pt x="0" y="0"/>
                    <a:pt x="238" y="1802"/>
                    <a:pt x="214" y="1937"/>
                  </a:cubicBezTo>
                  <a:cubicBezTo>
                    <a:pt x="189" y="2071"/>
                    <a:pt x="110" y="1992"/>
                    <a:pt x="110" y="1961"/>
                  </a:cubicBezTo>
                  <a:cubicBezTo>
                    <a:pt x="110" y="1930"/>
                    <a:pt x="0" y="0"/>
                    <a:pt x="0" y="0"/>
                  </a:cubicBezTo>
                  <a:close/>
                </a:path>
              </a:pathLst>
            </a:custGeom>
            <a:solidFill>
              <a:schemeClr val="bg1"/>
            </a:solidFill>
            <a:ln>
              <a:noFill/>
            </a:ln>
            <a:extLst>
              <a:ext uri="{91240B29-F687-4F45-9708-019B960494DF}">
                <a14:hiddenLine xmlns:a14="http://schemas.microsoft.com/office/drawing/2010/main" w="6350" cap="flat">
                  <a:solidFill>
                    <a:srgbClr val="24211D"/>
                  </a:solidFill>
                  <a:prstDash val="solid"/>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26">
              <a:extLst>
                <a:ext uri="{FF2B5EF4-FFF2-40B4-BE49-F238E27FC236}">
                  <a16:creationId xmlns:a16="http://schemas.microsoft.com/office/drawing/2014/main" id="{BF4F69D1-5093-6AD2-159F-F6B58255232A}"/>
                </a:ext>
              </a:extLst>
            </p:cNvPr>
            <p:cNvSpPr>
              <a:spLocks/>
            </p:cNvSpPr>
            <p:nvPr/>
          </p:nvSpPr>
          <p:spPr bwMode="auto">
            <a:xfrm rot="-6520444">
              <a:off x="3042" y="2918"/>
              <a:ext cx="60" cy="526"/>
            </a:xfrm>
            <a:custGeom>
              <a:avLst/>
              <a:gdLst>
                <a:gd name="T0" fmla="*/ 0 w 238"/>
                <a:gd name="T1" fmla="*/ 0 h 2071"/>
                <a:gd name="T2" fmla="*/ 1 w 238"/>
                <a:gd name="T3" fmla="*/ 8 h 2071"/>
                <a:gd name="T4" fmla="*/ 1 w 238"/>
                <a:gd name="T5" fmla="*/ 8 h 2071"/>
                <a:gd name="T6" fmla="*/ 0 w 238"/>
                <a:gd name="T7" fmla="*/ 0 h 20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8" h="2071">
                  <a:moveTo>
                    <a:pt x="0" y="0"/>
                  </a:moveTo>
                  <a:cubicBezTo>
                    <a:pt x="0" y="0"/>
                    <a:pt x="238" y="1802"/>
                    <a:pt x="214" y="1937"/>
                  </a:cubicBezTo>
                  <a:cubicBezTo>
                    <a:pt x="189" y="2071"/>
                    <a:pt x="110" y="1992"/>
                    <a:pt x="110" y="1961"/>
                  </a:cubicBezTo>
                  <a:cubicBezTo>
                    <a:pt x="110" y="1930"/>
                    <a:pt x="0" y="0"/>
                    <a:pt x="0" y="0"/>
                  </a:cubicBezTo>
                  <a:close/>
                </a:path>
              </a:pathLst>
            </a:custGeom>
            <a:solidFill>
              <a:schemeClr val="accent1">
                <a:alpha val="83920"/>
              </a:schemeClr>
            </a:solidFill>
            <a:ln>
              <a:noFill/>
            </a:ln>
            <a:extLst>
              <a:ext uri="{91240B29-F687-4F45-9708-019B960494DF}">
                <a14:hiddenLine xmlns:a14="http://schemas.microsoft.com/office/drawing/2010/main" w="6350" cap="flat">
                  <a:solidFill>
                    <a:srgbClr val="24211D"/>
                  </a:solidFill>
                  <a:prstDash val="solid"/>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27">
              <a:extLst>
                <a:ext uri="{FF2B5EF4-FFF2-40B4-BE49-F238E27FC236}">
                  <a16:creationId xmlns:a16="http://schemas.microsoft.com/office/drawing/2014/main" id="{E3ED7195-6939-9CC9-02E2-AB76CAABCB6C}"/>
                </a:ext>
              </a:extLst>
            </p:cNvPr>
            <p:cNvSpPr>
              <a:spLocks/>
            </p:cNvSpPr>
            <p:nvPr/>
          </p:nvSpPr>
          <p:spPr bwMode="auto">
            <a:xfrm rot="-6520444">
              <a:off x="3050" y="2911"/>
              <a:ext cx="535" cy="931"/>
            </a:xfrm>
            <a:custGeom>
              <a:avLst/>
              <a:gdLst>
                <a:gd name="T0" fmla="*/ 3 w 2103"/>
                <a:gd name="T1" fmla="*/ 5 h 3666"/>
                <a:gd name="T2" fmla="*/ 0 w 2103"/>
                <a:gd name="T3" fmla="*/ 3 h 3666"/>
                <a:gd name="T4" fmla="*/ 6 w 2103"/>
                <a:gd name="T5" fmla="*/ 1 h 3666"/>
                <a:gd name="T6" fmla="*/ 8 w 2103"/>
                <a:gd name="T7" fmla="*/ 0 h 3666"/>
                <a:gd name="T8" fmla="*/ 8 w 2103"/>
                <a:gd name="T9" fmla="*/ 2 h 3666"/>
                <a:gd name="T10" fmla="*/ 9 w 2103"/>
                <a:gd name="T11" fmla="*/ 9 h 3666"/>
                <a:gd name="T12" fmla="*/ 7 w 2103"/>
                <a:gd name="T13" fmla="*/ 8 h 3666"/>
                <a:gd name="T14" fmla="*/ 5 w 2103"/>
                <a:gd name="T15" fmla="*/ 15 h 3666"/>
                <a:gd name="T16" fmla="*/ 2 w 2103"/>
                <a:gd name="T17" fmla="*/ 12 h 3666"/>
                <a:gd name="T18" fmla="*/ 3 w 2103"/>
                <a:gd name="T19" fmla="*/ 5 h 36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3" h="3666">
                  <a:moveTo>
                    <a:pt x="599" y="1067"/>
                  </a:moveTo>
                  <a:lnTo>
                    <a:pt x="0" y="602"/>
                  </a:lnTo>
                  <a:lnTo>
                    <a:pt x="1443" y="113"/>
                  </a:lnTo>
                  <a:cubicBezTo>
                    <a:pt x="1615" y="55"/>
                    <a:pt x="1821" y="0"/>
                    <a:pt x="1923" y="65"/>
                  </a:cubicBezTo>
                  <a:cubicBezTo>
                    <a:pt x="1985" y="103"/>
                    <a:pt x="1995" y="184"/>
                    <a:pt x="1987" y="333"/>
                  </a:cubicBezTo>
                  <a:cubicBezTo>
                    <a:pt x="2036" y="896"/>
                    <a:pt x="2103" y="2119"/>
                    <a:pt x="2103" y="2119"/>
                  </a:cubicBezTo>
                  <a:lnTo>
                    <a:pt x="1651" y="1813"/>
                  </a:lnTo>
                  <a:cubicBezTo>
                    <a:pt x="1651" y="1813"/>
                    <a:pt x="1058" y="2834"/>
                    <a:pt x="1082" y="3654"/>
                  </a:cubicBezTo>
                  <a:cubicBezTo>
                    <a:pt x="1076" y="3666"/>
                    <a:pt x="732" y="3381"/>
                    <a:pt x="461" y="2907"/>
                  </a:cubicBezTo>
                  <a:cubicBezTo>
                    <a:pt x="230" y="2501"/>
                    <a:pt x="109" y="1930"/>
                    <a:pt x="599" y="1067"/>
                  </a:cubicBezTo>
                  <a:close/>
                </a:path>
              </a:pathLst>
            </a:custGeom>
            <a:solidFill>
              <a:schemeClr val="bg1"/>
            </a:solidFill>
            <a:ln>
              <a:noFill/>
            </a:ln>
            <a:extLst>
              <a:ext uri="{91240B29-F687-4F45-9708-019B960494DF}">
                <a14:hiddenLine xmlns:a14="http://schemas.microsoft.com/office/drawing/2010/main" w="6350" cap="flat">
                  <a:solidFill>
                    <a:srgbClr val="24211D"/>
                  </a:solidFill>
                  <a:prstDash val="solid"/>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28">
              <a:extLst>
                <a:ext uri="{FF2B5EF4-FFF2-40B4-BE49-F238E27FC236}">
                  <a16:creationId xmlns:a16="http://schemas.microsoft.com/office/drawing/2014/main" id="{E6731934-37AB-DA3A-5436-F7F500FFAFB7}"/>
                </a:ext>
              </a:extLst>
            </p:cNvPr>
            <p:cNvSpPr>
              <a:spLocks/>
            </p:cNvSpPr>
            <p:nvPr/>
          </p:nvSpPr>
          <p:spPr bwMode="auto">
            <a:xfrm rot="-6520444">
              <a:off x="3051" y="2911"/>
              <a:ext cx="535" cy="932"/>
            </a:xfrm>
            <a:custGeom>
              <a:avLst/>
              <a:gdLst>
                <a:gd name="T0" fmla="*/ 3 w 2103"/>
                <a:gd name="T1" fmla="*/ 5 h 3666"/>
                <a:gd name="T2" fmla="*/ 0 w 2103"/>
                <a:gd name="T3" fmla="*/ 3 h 3666"/>
                <a:gd name="T4" fmla="*/ 6 w 2103"/>
                <a:gd name="T5" fmla="*/ 1 h 3666"/>
                <a:gd name="T6" fmla="*/ 8 w 2103"/>
                <a:gd name="T7" fmla="*/ 0 h 3666"/>
                <a:gd name="T8" fmla="*/ 8 w 2103"/>
                <a:gd name="T9" fmla="*/ 2 h 3666"/>
                <a:gd name="T10" fmla="*/ 9 w 2103"/>
                <a:gd name="T11" fmla="*/ 9 h 3666"/>
                <a:gd name="T12" fmla="*/ 7 w 2103"/>
                <a:gd name="T13" fmla="*/ 8 h 3666"/>
                <a:gd name="T14" fmla="*/ 5 w 2103"/>
                <a:gd name="T15" fmla="*/ 15 h 3666"/>
                <a:gd name="T16" fmla="*/ 2 w 2103"/>
                <a:gd name="T17" fmla="*/ 12 h 3666"/>
                <a:gd name="T18" fmla="*/ 3 w 2103"/>
                <a:gd name="T19" fmla="*/ 5 h 36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3" h="3666">
                  <a:moveTo>
                    <a:pt x="599" y="1067"/>
                  </a:moveTo>
                  <a:lnTo>
                    <a:pt x="0" y="602"/>
                  </a:lnTo>
                  <a:lnTo>
                    <a:pt x="1443" y="113"/>
                  </a:lnTo>
                  <a:cubicBezTo>
                    <a:pt x="1615" y="55"/>
                    <a:pt x="1821" y="0"/>
                    <a:pt x="1923" y="65"/>
                  </a:cubicBezTo>
                  <a:cubicBezTo>
                    <a:pt x="1985" y="103"/>
                    <a:pt x="1995" y="184"/>
                    <a:pt x="1987" y="333"/>
                  </a:cubicBezTo>
                  <a:cubicBezTo>
                    <a:pt x="2036" y="896"/>
                    <a:pt x="2103" y="2119"/>
                    <a:pt x="2103" y="2119"/>
                  </a:cubicBezTo>
                  <a:lnTo>
                    <a:pt x="1651" y="1813"/>
                  </a:lnTo>
                  <a:cubicBezTo>
                    <a:pt x="1651" y="1813"/>
                    <a:pt x="1058" y="2834"/>
                    <a:pt x="1082" y="3654"/>
                  </a:cubicBezTo>
                  <a:cubicBezTo>
                    <a:pt x="1076" y="3666"/>
                    <a:pt x="732" y="3381"/>
                    <a:pt x="461" y="2907"/>
                  </a:cubicBezTo>
                  <a:cubicBezTo>
                    <a:pt x="230" y="2501"/>
                    <a:pt x="109" y="1930"/>
                    <a:pt x="599" y="1067"/>
                  </a:cubicBezTo>
                  <a:close/>
                </a:path>
              </a:pathLst>
            </a:custGeom>
            <a:gradFill rotWithShape="1">
              <a:gsLst>
                <a:gs pos="0">
                  <a:schemeClr val="accent1">
                    <a:alpha val="78000"/>
                  </a:schemeClr>
                </a:gs>
                <a:gs pos="100000">
                  <a:schemeClr val="accent1">
                    <a:alpha val="39998"/>
                  </a:schemeClr>
                </a:gs>
              </a:gsLst>
              <a:lin ang="5400000" scaled="1"/>
            </a:gradFill>
            <a:ln>
              <a:noFill/>
            </a:ln>
            <a:extLst>
              <a:ext uri="{91240B29-F687-4F45-9708-019B960494DF}">
                <a14:hiddenLine xmlns:a14="http://schemas.microsoft.com/office/drawing/2010/main" w="6350" cap="flat">
                  <a:solidFill>
                    <a:srgbClr val="24211D"/>
                  </a:solidFill>
                  <a:prstDash val="solid"/>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9">
              <a:extLst>
                <a:ext uri="{FF2B5EF4-FFF2-40B4-BE49-F238E27FC236}">
                  <a16:creationId xmlns:a16="http://schemas.microsoft.com/office/drawing/2014/main" id="{017BC532-DAFB-4D02-513F-FB267F33A481}"/>
                </a:ext>
              </a:extLst>
            </p:cNvPr>
            <p:cNvSpPr>
              <a:spLocks/>
            </p:cNvSpPr>
            <p:nvPr/>
          </p:nvSpPr>
          <p:spPr bwMode="auto">
            <a:xfrm>
              <a:off x="2197" y="2639"/>
              <a:ext cx="61" cy="526"/>
            </a:xfrm>
            <a:custGeom>
              <a:avLst/>
              <a:gdLst>
                <a:gd name="T0" fmla="*/ 0 w 238"/>
                <a:gd name="T1" fmla="*/ 0 h 2071"/>
                <a:gd name="T2" fmla="*/ 1 w 238"/>
                <a:gd name="T3" fmla="*/ 8 h 2071"/>
                <a:gd name="T4" fmla="*/ 1 w 238"/>
                <a:gd name="T5" fmla="*/ 8 h 2071"/>
                <a:gd name="T6" fmla="*/ 0 w 238"/>
                <a:gd name="T7" fmla="*/ 0 h 20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8" h="2071">
                  <a:moveTo>
                    <a:pt x="0" y="0"/>
                  </a:moveTo>
                  <a:cubicBezTo>
                    <a:pt x="0" y="0"/>
                    <a:pt x="238" y="1802"/>
                    <a:pt x="214" y="1937"/>
                  </a:cubicBezTo>
                  <a:cubicBezTo>
                    <a:pt x="189" y="2071"/>
                    <a:pt x="110" y="1992"/>
                    <a:pt x="110" y="1961"/>
                  </a:cubicBezTo>
                  <a:cubicBezTo>
                    <a:pt x="110" y="1930"/>
                    <a:pt x="0" y="0"/>
                    <a:pt x="0" y="0"/>
                  </a:cubicBezTo>
                  <a:close/>
                </a:path>
              </a:pathLst>
            </a:custGeom>
            <a:solidFill>
              <a:schemeClr val="bg1"/>
            </a:solidFill>
            <a:ln>
              <a:noFill/>
            </a:ln>
            <a:extLst>
              <a:ext uri="{91240B29-F687-4F45-9708-019B960494DF}">
                <a14:hiddenLine xmlns:a14="http://schemas.microsoft.com/office/drawing/2010/main" w="6350" cap="flat">
                  <a:solidFill>
                    <a:srgbClr val="24211D"/>
                  </a:solidFill>
                  <a:prstDash val="solid"/>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10">
              <a:extLst>
                <a:ext uri="{FF2B5EF4-FFF2-40B4-BE49-F238E27FC236}">
                  <a16:creationId xmlns:a16="http://schemas.microsoft.com/office/drawing/2014/main" id="{5E47386F-E943-2D42-6846-B84D501B19AC}"/>
                </a:ext>
              </a:extLst>
            </p:cNvPr>
            <p:cNvSpPr>
              <a:spLocks/>
            </p:cNvSpPr>
            <p:nvPr/>
          </p:nvSpPr>
          <p:spPr bwMode="auto">
            <a:xfrm>
              <a:off x="2199" y="2639"/>
              <a:ext cx="60" cy="526"/>
            </a:xfrm>
            <a:custGeom>
              <a:avLst/>
              <a:gdLst>
                <a:gd name="T0" fmla="*/ 0 w 238"/>
                <a:gd name="T1" fmla="*/ 0 h 2071"/>
                <a:gd name="T2" fmla="*/ 1 w 238"/>
                <a:gd name="T3" fmla="*/ 8 h 2071"/>
                <a:gd name="T4" fmla="*/ 1 w 238"/>
                <a:gd name="T5" fmla="*/ 8 h 2071"/>
                <a:gd name="T6" fmla="*/ 0 w 238"/>
                <a:gd name="T7" fmla="*/ 0 h 207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8" h="2071">
                  <a:moveTo>
                    <a:pt x="0" y="0"/>
                  </a:moveTo>
                  <a:cubicBezTo>
                    <a:pt x="0" y="0"/>
                    <a:pt x="238" y="1802"/>
                    <a:pt x="214" y="1937"/>
                  </a:cubicBezTo>
                  <a:cubicBezTo>
                    <a:pt x="189" y="2071"/>
                    <a:pt x="110" y="1992"/>
                    <a:pt x="110" y="1961"/>
                  </a:cubicBezTo>
                  <a:cubicBezTo>
                    <a:pt x="110" y="1930"/>
                    <a:pt x="0" y="0"/>
                    <a:pt x="0" y="0"/>
                  </a:cubicBezTo>
                  <a:close/>
                </a:path>
              </a:pathLst>
            </a:custGeom>
            <a:solidFill>
              <a:schemeClr val="accent1">
                <a:alpha val="83920"/>
              </a:schemeClr>
            </a:solidFill>
            <a:ln>
              <a:noFill/>
            </a:ln>
            <a:extLst>
              <a:ext uri="{91240B29-F687-4F45-9708-019B960494DF}">
                <a14:hiddenLine xmlns:a14="http://schemas.microsoft.com/office/drawing/2010/main" w="6350" cap="flat">
                  <a:solidFill>
                    <a:srgbClr val="24211D"/>
                  </a:solidFill>
                  <a:prstDash val="solid"/>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11">
              <a:extLst>
                <a:ext uri="{FF2B5EF4-FFF2-40B4-BE49-F238E27FC236}">
                  <a16:creationId xmlns:a16="http://schemas.microsoft.com/office/drawing/2014/main" id="{30417AD3-E67B-4127-B4BA-F57294F29D8D}"/>
                </a:ext>
              </a:extLst>
            </p:cNvPr>
            <p:cNvSpPr>
              <a:spLocks/>
            </p:cNvSpPr>
            <p:nvPr/>
          </p:nvSpPr>
          <p:spPr bwMode="auto">
            <a:xfrm>
              <a:off x="1696" y="2606"/>
              <a:ext cx="535" cy="931"/>
            </a:xfrm>
            <a:custGeom>
              <a:avLst/>
              <a:gdLst>
                <a:gd name="T0" fmla="*/ 3 w 2103"/>
                <a:gd name="T1" fmla="*/ 5 h 3666"/>
                <a:gd name="T2" fmla="*/ 0 w 2103"/>
                <a:gd name="T3" fmla="*/ 3 h 3666"/>
                <a:gd name="T4" fmla="*/ 6 w 2103"/>
                <a:gd name="T5" fmla="*/ 1 h 3666"/>
                <a:gd name="T6" fmla="*/ 8 w 2103"/>
                <a:gd name="T7" fmla="*/ 0 h 3666"/>
                <a:gd name="T8" fmla="*/ 8 w 2103"/>
                <a:gd name="T9" fmla="*/ 2 h 3666"/>
                <a:gd name="T10" fmla="*/ 9 w 2103"/>
                <a:gd name="T11" fmla="*/ 9 h 3666"/>
                <a:gd name="T12" fmla="*/ 7 w 2103"/>
                <a:gd name="T13" fmla="*/ 8 h 3666"/>
                <a:gd name="T14" fmla="*/ 5 w 2103"/>
                <a:gd name="T15" fmla="*/ 15 h 3666"/>
                <a:gd name="T16" fmla="*/ 2 w 2103"/>
                <a:gd name="T17" fmla="*/ 12 h 3666"/>
                <a:gd name="T18" fmla="*/ 3 w 2103"/>
                <a:gd name="T19" fmla="*/ 5 h 36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3" h="3666">
                  <a:moveTo>
                    <a:pt x="599" y="1067"/>
                  </a:moveTo>
                  <a:lnTo>
                    <a:pt x="0" y="602"/>
                  </a:lnTo>
                  <a:lnTo>
                    <a:pt x="1443" y="113"/>
                  </a:lnTo>
                  <a:cubicBezTo>
                    <a:pt x="1615" y="55"/>
                    <a:pt x="1821" y="0"/>
                    <a:pt x="1923" y="65"/>
                  </a:cubicBezTo>
                  <a:cubicBezTo>
                    <a:pt x="1985" y="103"/>
                    <a:pt x="1995" y="184"/>
                    <a:pt x="1987" y="333"/>
                  </a:cubicBezTo>
                  <a:cubicBezTo>
                    <a:pt x="2036" y="896"/>
                    <a:pt x="2103" y="2119"/>
                    <a:pt x="2103" y="2119"/>
                  </a:cubicBezTo>
                  <a:lnTo>
                    <a:pt x="1651" y="1813"/>
                  </a:lnTo>
                  <a:cubicBezTo>
                    <a:pt x="1651" y="1813"/>
                    <a:pt x="1058" y="2834"/>
                    <a:pt x="1082" y="3654"/>
                  </a:cubicBezTo>
                  <a:cubicBezTo>
                    <a:pt x="1076" y="3666"/>
                    <a:pt x="732" y="3381"/>
                    <a:pt x="461" y="2907"/>
                  </a:cubicBezTo>
                  <a:cubicBezTo>
                    <a:pt x="230" y="2501"/>
                    <a:pt x="109" y="1930"/>
                    <a:pt x="599" y="1067"/>
                  </a:cubicBezTo>
                  <a:close/>
                </a:path>
              </a:pathLst>
            </a:custGeom>
            <a:solidFill>
              <a:schemeClr val="bg1"/>
            </a:solidFill>
            <a:ln>
              <a:noFill/>
            </a:ln>
            <a:extLst>
              <a:ext uri="{91240B29-F687-4F45-9708-019B960494DF}">
                <a14:hiddenLine xmlns:a14="http://schemas.microsoft.com/office/drawing/2010/main" w="6350" cap="flat">
                  <a:solidFill>
                    <a:srgbClr val="24211D"/>
                  </a:solidFill>
                  <a:prstDash val="solid"/>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12">
              <a:extLst>
                <a:ext uri="{FF2B5EF4-FFF2-40B4-BE49-F238E27FC236}">
                  <a16:creationId xmlns:a16="http://schemas.microsoft.com/office/drawing/2014/main" id="{F2EB5F16-443E-BAA7-2C75-1EDF696C4515}"/>
                </a:ext>
              </a:extLst>
            </p:cNvPr>
            <p:cNvSpPr>
              <a:spLocks/>
            </p:cNvSpPr>
            <p:nvPr/>
          </p:nvSpPr>
          <p:spPr bwMode="auto">
            <a:xfrm>
              <a:off x="1696" y="2607"/>
              <a:ext cx="535" cy="932"/>
            </a:xfrm>
            <a:custGeom>
              <a:avLst/>
              <a:gdLst>
                <a:gd name="T0" fmla="*/ 3 w 2103"/>
                <a:gd name="T1" fmla="*/ 5 h 3666"/>
                <a:gd name="T2" fmla="*/ 0 w 2103"/>
                <a:gd name="T3" fmla="*/ 3 h 3666"/>
                <a:gd name="T4" fmla="*/ 6 w 2103"/>
                <a:gd name="T5" fmla="*/ 1 h 3666"/>
                <a:gd name="T6" fmla="*/ 8 w 2103"/>
                <a:gd name="T7" fmla="*/ 0 h 3666"/>
                <a:gd name="T8" fmla="*/ 8 w 2103"/>
                <a:gd name="T9" fmla="*/ 2 h 3666"/>
                <a:gd name="T10" fmla="*/ 9 w 2103"/>
                <a:gd name="T11" fmla="*/ 9 h 3666"/>
                <a:gd name="T12" fmla="*/ 7 w 2103"/>
                <a:gd name="T13" fmla="*/ 8 h 3666"/>
                <a:gd name="T14" fmla="*/ 5 w 2103"/>
                <a:gd name="T15" fmla="*/ 15 h 3666"/>
                <a:gd name="T16" fmla="*/ 2 w 2103"/>
                <a:gd name="T17" fmla="*/ 12 h 3666"/>
                <a:gd name="T18" fmla="*/ 3 w 2103"/>
                <a:gd name="T19" fmla="*/ 5 h 366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103" h="3666">
                  <a:moveTo>
                    <a:pt x="599" y="1067"/>
                  </a:moveTo>
                  <a:lnTo>
                    <a:pt x="0" y="602"/>
                  </a:lnTo>
                  <a:lnTo>
                    <a:pt x="1443" y="113"/>
                  </a:lnTo>
                  <a:cubicBezTo>
                    <a:pt x="1615" y="55"/>
                    <a:pt x="1821" y="0"/>
                    <a:pt x="1923" y="65"/>
                  </a:cubicBezTo>
                  <a:cubicBezTo>
                    <a:pt x="1985" y="103"/>
                    <a:pt x="1995" y="184"/>
                    <a:pt x="1987" y="333"/>
                  </a:cubicBezTo>
                  <a:cubicBezTo>
                    <a:pt x="2036" y="896"/>
                    <a:pt x="2103" y="2119"/>
                    <a:pt x="2103" y="2119"/>
                  </a:cubicBezTo>
                  <a:lnTo>
                    <a:pt x="1651" y="1813"/>
                  </a:lnTo>
                  <a:cubicBezTo>
                    <a:pt x="1651" y="1813"/>
                    <a:pt x="1058" y="2834"/>
                    <a:pt x="1082" y="3654"/>
                  </a:cubicBezTo>
                  <a:cubicBezTo>
                    <a:pt x="1076" y="3666"/>
                    <a:pt x="732" y="3381"/>
                    <a:pt x="461" y="2907"/>
                  </a:cubicBezTo>
                  <a:cubicBezTo>
                    <a:pt x="230" y="2501"/>
                    <a:pt x="109" y="1930"/>
                    <a:pt x="599" y="1067"/>
                  </a:cubicBezTo>
                  <a:close/>
                </a:path>
              </a:pathLst>
            </a:custGeom>
            <a:gradFill rotWithShape="1">
              <a:gsLst>
                <a:gs pos="0">
                  <a:schemeClr val="accent1">
                    <a:alpha val="78000"/>
                  </a:schemeClr>
                </a:gs>
                <a:gs pos="100000">
                  <a:schemeClr val="accent1">
                    <a:alpha val="39998"/>
                  </a:schemeClr>
                </a:gs>
              </a:gsLst>
              <a:lin ang="5400000" scaled="1"/>
            </a:gradFill>
            <a:ln>
              <a:noFill/>
            </a:ln>
            <a:extLst>
              <a:ext uri="{91240B29-F687-4F45-9708-019B960494DF}">
                <a14:hiddenLine xmlns:a14="http://schemas.microsoft.com/office/drawing/2010/main" w="6350" cap="flat">
                  <a:solidFill>
                    <a:srgbClr val="24211D"/>
                  </a:solidFill>
                  <a:prstDash val="solid"/>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23">
              <a:extLst>
                <a:ext uri="{FF2B5EF4-FFF2-40B4-BE49-F238E27FC236}">
                  <a16:creationId xmlns:a16="http://schemas.microsoft.com/office/drawing/2014/main" id="{C3084E19-7D57-5520-6BD1-7A989D44AF18}"/>
                </a:ext>
              </a:extLst>
            </p:cNvPr>
            <p:cNvSpPr>
              <a:spLocks/>
            </p:cNvSpPr>
            <p:nvPr/>
          </p:nvSpPr>
          <p:spPr bwMode="auto">
            <a:xfrm>
              <a:off x="3259" y="2492"/>
              <a:ext cx="654" cy="801"/>
            </a:xfrm>
            <a:custGeom>
              <a:avLst/>
              <a:gdLst>
                <a:gd name="T0" fmla="*/ 195 w 654"/>
                <a:gd name="T1" fmla="*/ 0 h 801"/>
                <a:gd name="T2" fmla="*/ 256 w 654"/>
                <a:gd name="T3" fmla="*/ 87 h 801"/>
                <a:gd name="T4" fmla="*/ 513 w 654"/>
                <a:gd name="T5" fmla="*/ 546 h 801"/>
                <a:gd name="T6" fmla="*/ 487 w 654"/>
                <a:gd name="T7" fmla="*/ 738 h 801"/>
                <a:gd name="T8" fmla="*/ 478 w 654"/>
                <a:gd name="T9" fmla="*/ 739 h 801"/>
                <a:gd name="T10" fmla="*/ 1 w 654"/>
                <a:gd name="T11" fmla="*/ 746 h 801"/>
                <a:gd name="T12" fmla="*/ 5 w 654"/>
                <a:gd name="T13" fmla="*/ 733 h 801"/>
                <a:gd name="T14" fmla="*/ 336 w 654"/>
                <a:gd name="T15" fmla="*/ 734 h 801"/>
                <a:gd name="T16" fmla="*/ 195 w 654"/>
                <a:gd name="T17" fmla="*/ 0 h 8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4" h="801">
                  <a:moveTo>
                    <a:pt x="195" y="0"/>
                  </a:moveTo>
                  <a:cubicBezTo>
                    <a:pt x="195" y="0"/>
                    <a:pt x="250" y="81"/>
                    <a:pt x="256" y="87"/>
                  </a:cubicBezTo>
                  <a:cubicBezTo>
                    <a:pt x="296" y="140"/>
                    <a:pt x="460" y="332"/>
                    <a:pt x="513" y="546"/>
                  </a:cubicBezTo>
                  <a:cubicBezTo>
                    <a:pt x="532" y="621"/>
                    <a:pt x="520" y="688"/>
                    <a:pt x="487" y="738"/>
                  </a:cubicBezTo>
                  <a:cubicBezTo>
                    <a:pt x="485" y="741"/>
                    <a:pt x="481" y="736"/>
                    <a:pt x="478" y="739"/>
                  </a:cubicBezTo>
                  <a:cubicBezTo>
                    <a:pt x="300" y="801"/>
                    <a:pt x="0" y="747"/>
                    <a:pt x="1" y="746"/>
                  </a:cubicBezTo>
                  <a:lnTo>
                    <a:pt x="5" y="733"/>
                  </a:lnTo>
                  <a:cubicBezTo>
                    <a:pt x="5" y="733"/>
                    <a:pt x="225" y="770"/>
                    <a:pt x="336" y="734"/>
                  </a:cubicBezTo>
                  <a:cubicBezTo>
                    <a:pt x="447" y="698"/>
                    <a:pt x="654" y="646"/>
                    <a:pt x="195" y="0"/>
                  </a:cubicBezTo>
                  <a:close/>
                </a:path>
              </a:pathLst>
            </a:custGeom>
            <a:solidFill>
              <a:schemeClr val="bg1"/>
            </a:solidFill>
            <a:ln>
              <a:noFill/>
            </a:ln>
            <a:extLst>
              <a:ext uri="{91240B29-F687-4F45-9708-019B960494DF}">
                <a14:hiddenLine xmlns:a14="http://schemas.microsoft.com/office/drawing/2010/main" w="6350" cap="flat">
                  <a:solidFill>
                    <a:srgbClr val="24211D"/>
                  </a:solidFill>
                  <a:prstDash val="solid"/>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24">
              <a:extLst>
                <a:ext uri="{FF2B5EF4-FFF2-40B4-BE49-F238E27FC236}">
                  <a16:creationId xmlns:a16="http://schemas.microsoft.com/office/drawing/2014/main" id="{6EC0C606-6BE5-2A55-34E7-034D86722D4C}"/>
                </a:ext>
              </a:extLst>
            </p:cNvPr>
            <p:cNvSpPr>
              <a:spLocks/>
            </p:cNvSpPr>
            <p:nvPr/>
          </p:nvSpPr>
          <p:spPr bwMode="auto">
            <a:xfrm>
              <a:off x="3261" y="2585"/>
              <a:ext cx="705" cy="708"/>
            </a:xfrm>
            <a:custGeom>
              <a:avLst/>
              <a:gdLst>
                <a:gd name="T0" fmla="*/ 261 w 705"/>
                <a:gd name="T1" fmla="*/ 0 h 708"/>
                <a:gd name="T2" fmla="*/ 513 w 705"/>
                <a:gd name="T3" fmla="*/ 453 h 708"/>
                <a:gd name="T4" fmla="*/ 487 w 705"/>
                <a:gd name="T5" fmla="*/ 645 h 708"/>
                <a:gd name="T6" fmla="*/ 478 w 705"/>
                <a:gd name="T7" fmla="*/ 646 h 708"/>
                <a:gd name="T8" fmla="*/ 1 w 705"/>
                <a:gd name="T9" fmla="*/ 653 h 708"/>
                <a:gd name="T10" fmla="*/ 5 w 705"/>
                <a:gd name="T11" fmla="*/ 640 h 708"/>
                <a:gd name="T12" fmla="*/ 336 w 705"/>
                <a:gd name="T13" fmla="*/ 641 h 708"/>
                <a:gd name="T14" fmla="*/ 261 w 705"/>
                <a:gd name="T15" fmla="*/ 0 h 7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5" h="708">
                  <a:moveTo>
                    <a:pt x="261" y="0"/>
                  </a:moveTo>
                  <a:cubicBezTo>
                    <a:pt x="301" y="53"/>
                    <a:pt x="460" y="239"/>
                    <a:pt x="513" y="453"/>
                  </a:cubicBezTo>
                  <a:cubicBezTo>
                    <a:pt x="532" y="528"/>
                    <a:pt x="520" y="595"/>
                    <a:pt x="487" y="645"/>
                  </a:cubicBezTo>
                  <a:cubicBezTo>
                    <a:pt x="485" y="648"/>
                    <a:pt x="481" y="643"/>
                    <a:pt x="478" y="646"/>
                  </a:cubicBezTo>
                  <a:cubicBezTo>
                    <a:pt x="300" y="708"/>
                    <a:pt x="0" y="654"/>
                    <a:pt x="1" y="653"/>
                  </a:cubicBezTo>
                  <a:lnTo>
                    <a:pt x="5" y="640"/>
                  </a:lnTo>
                  <a:cubicBezTo>
                    <a:pt x="5" y="640"/>
                    <a:pt x="225" y="677"/>
                    <a:pt x="336" y="641"/>
                  </a:cubicBezTo>
                  <a:cubicBezTo>
                    <a:pt x="705" y="544"/>
                    <a:pt x="232" y="31"/>
                    <a:pt x="261" y="0"/>
                  </a:cubicBezTo>
                  <a:close/>
                </a:path>
              </a:pathLst>
            </a:custGeom>
            <a:gradFill rotWithShape="1">
              <a:gsLst>
                <a:gs pos="0">
                  <a:schemeClr val="accent1">
                    <a:alpha val="89000"/>
                  </a:schemeClr>
                </a:gs>
                <a:gs pos="100000">
                  <a:schemeClr val="accent1">
                    <a:alpha val="62999"/>
                  </a:schemeClr>
                </a:gs>
              </a:gsLst>
              <a:lin ang="5400000" scaled="1"/>
            </a:gradFill>
            <a:ln>
              <a:noFill/>
            </a:ln>
            <a:extLst>
              <a:ext uri="{91240B29-F687-4F45-9708-019B960494DF}">
                <a14:hiddenLine xmlns:a14="http://schemas.microsoft.com/office/drawing/2010/main" w="6350" cap="flat">
                  <a:solidFill>
                    <a:srgbClr val="24211D"/>
                  </a:solidFill>
                  <a:prstDash val="solid"/>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15">
              <a:extLst>
                <a:ext uri="{FF2B5EF4-FFF2-40B4-BE49-F238E27FC236}">
                  <a16:creationId xmlns:a16="http://schemas.microsoft.com/office/drawing/2014/main" id="{0CF18132-4149-DBC1-B4B1-DCAD80BD45D2}"/>
                </a:ext>
              </a:extLst>
            </p:cNvPr>
            <p:cNvSpPr>
              <a:spLocks/>
            </p:cNvSpPr>
            <p:nvPr/>
          </p:nvSpPr>
          <p:spPr bwMode="auto">
            <a:xfrm rot="8118893">
              <a:off x="2038" y="1829"/>
              <a:ext cx="795" cy="652"/>
            </a:xfrm>
            <a:custGeom>
              <a:avLst/>
              <a:gdLst>
                <a:gd name="T0" fmla="*/ 13 w 3125"/>
                <a:gd name="T1" fmla="*/ 7 h 2566"/>
                <a:gd name="T2" fmla="*/ 13 w 3125"/>
                <a:gd name="T3" fmla="*/ 7 h 2566"/>
                <a:gd name="T4" fmla="*/ 3 w 3125"/>
                <a:gd name="T5" fmla="*/ 9 h 2566"/>
                <a:gd name="T6" fmla="*/ 0 w 3125"/>
                <a:gd name="T7" fmla="*/ 8 h 2566"/>
                <a:gd name="T8" fmla="*/ 0 w 3125"/>
                <a:gd name="T9" fmla="*/ 7 h 2566"/>
                <a:gd name="T10" fmla="*/ 3 w 3125"/>
                <a:gd name="T11" fmla="*/ 0 h 2566"/>
                <a:gd name="T12" fmla="*/ 3 w 3125"/>
                <a:gd name="T13" fmla="*/ 0 h 2566"/>
                <a:gd name="T14" fmla="*/ 1 w 3125"/>
                <a:gd name="T15" fmla="*/ 5 h 2566"/>
                <a:gd name="T16" fmla="*/ 13 w 3125"/>
                <a:gd name="T17" fmla="*/ 7 h 25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25" h="2566">
                  <a:moveTo>
                    <a:pt x="3124" y="1669"/>
                  </a:moveTo>
                  <a:cubicBezTo>
                    <a:pt x="3125" y="1668"/>
                    <a:pt x="3110" y="1674"/>
                    <a:pt x="3082" y="1683"/>
                  </a:cubicBezTo>
                  <a:cubicBezTo>
                    <a:pt x="2835" y="1769"/>
                    <a:pt x="1555" y="2238"/>
                    <a:pt x="690" y="2164"/>
                  </a:cubicBezTo>
                  <a:cubicBezTo>
                    <a:pt x="390" y="2139"/>
                    <a:pt x="155" y="2010"/>
                    <a:pt x="10" y="1828"/>
                  </a:cubicBezTo>
                  <a:cubicBezTo>
                    <a:pt x="0" y="1816"/>
                    <a:pt x="25" y="1806"/>
                    <a:pt x="18" y="1791"/>
                  </a:cubicBezTo>
                  <a:cubicBezTo>
                    <a:pt x="10" y="1051"/>
                    <a:pt x="590" y="0"/>
                    <a:pt x="595" y="4"/>
                  </a:cubicBezTo>
                  <a:lnTo>
                    <a:pt x="638" y="34"/>
                  </a:lnTo>
                  <a:cubicBezTo>
                    <a:pt x="638" y="34"/>
                    <a:pt x="222" y="811"/>
                    <a:pt x="216" y="1269"/>
                  </a:cubicBezTo>
                  <a:cubicBezTo>
                    <a:pt x="210" y="1726"/>
                    <a:pt x="141" y="2566"/>
                    <a:pt x="3124" y="1669"/>
                  </a:cubicBezTo>
                  <a:close/>
                </a:path>
              </a:pathLst>
            </a:custGeom>
            <a:solidFill>
              <a:schemeClr val="bg1"/>
            </a:solidFill>
            <a:ln>
              <a:noFill/>
            </a:ln>
            <a:extLst>
              <a:ext uri="{91240B29-F687-4F45-9708-019B960494DF}">
                <a14:hiddenLine xmlns:a14="http://schemas.microsoft.com/office/drawing/2010/main" w="6350" cap="flat">
                  <a:solidFill>
                    <a:srgbClr val="24211D"/>
                  </a:solidFill>
                  <a:prstDash val="solid"/>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16">
              <a:extLst>
                <a:ext uri="{FF2B5EF4-FFF2-40B4-BE49-F238E27FC236}">
                  <a16:creationId xmlns:a16="http://schemas.microsoft.com/office/drawing/2014/main" id="{0489E124-C687-1ACC-FF29-6EA545F564CC}"/>
                </a:ext>
              </a:extLst>
            </p:cNvPr>
            <p:cNvSpPr>
              <a:spLocks/>
            </p:cNvSpPr>
            <p:nvPr/>
          </p:nvSpPr>
          <p:spPr bwMode="auto">
            <a:xfrm rot="8118893">
              <a:off x="2037" y="1830"/>
              <a:ext cx="795" cy="652"/>
            </a:xfrm>
            <a:custGeom>
              <a:avLst/>
              <a:gdLst>
                <a:gd name="T0" fmla="*/ 13 w 3125"/>
                <a:gd name="T1" fmla="*/ 7 h 2566"/>
                <a:gd name="T2" fmla="*/ 13 w 3125"/>
                <a:gd name="T3" fmla="*/ 7 h 2566"/>
                <a:gd name="T4" fmla="*/ 3 w 3125"/>
                <a:gd name="T5" fmla="*/ 9 h 2566"/>
                <a:gd name="T6" fmla="*/ 0 w 3125"/>
                <a:gd name="T7" fmla="*/ 8 h 2566"/>
                <a:gd name="T8" fmla="*/ 0 w 3125"/>
                <a:gd name="T9" fmla="*/ 7 h 2566"/>
                <a:gd name="T10" fmla="*/ 3 w 3125"/>
                <a:gd name="T11" fmla="*/ 0 h 2566"/>
                <a:gd name="T12" fmla="*/ 3 w 3125"/>
                <a:gd name="T13" fmla="*/ 0 h 2566"/>
                <a:gd name="T14" fmla="*/ 1 w 3125"/>
                <a:gd name="T15" fmla="*/ 5 h 2566"/>
                <a:gd name="T16" fmla="*/ 13 w 3125"/>
                <a:gd name="T17" fmla="*/ 7 h 25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25" h="2566">
                  <a:moveTo>
                    <a:pt x="3124" y="1669"/>
                  </a:moveTo>
                  <a:cubicBezTo>
                    <a:pt x="3125" y="1668"/>
                    <a:pt x="3110" y="1674"/>
                    <a:pt x="3082" y="1683"/>
                  </a:cubicBezTo>
                  <a:cubicBezTo>
                    <a:pt x="2835" y="1769"/>
                    <a:pt x="1555" y="2238"/>
                    <a:pt x="690" y="2164"/>
                  </a:cubicBezTo>
                  <a:cubicBezTo>
                    <a:pt x="390" y="2139"/>
                    <a:pt x="155" y="2010"/>
                    <a:pt x="10" y="1828"/>
                  </a:cubicBezTo>
                  <a:cubicBezTo>
                    <a:pt x="0" y="1816"/>
                    <a:pt x="25" y="1806"/>
                    <a:pt x="18" y="1791"/>
                  </a:cubicBezTo>
                  <a:cubicBezTo>
                    <a:pt x="10" y="1051"/>
                    <a:pt x="590" y="0"/>
                    <a:pt x="595" y="4"/>
                  </a:cubicBezTo>
                  <a:lnTo>
                    <a:pt x="638" y="34"/>
                  </a:lnTo>
                  <a:cubicBezTo>
                    <a:pt x="638" y="34"/>
                    <a:pt x="222" y="811"/>
                    <a:pt x="216" y="1269"/>
                  </a:cubicBezTo>
                  <a:cubicBezTo>
                    <a:pt x="210" y="1726"/>
                    <a:pt x="141" y="2566"/>
                    <a:pt x="3124" y="1669"/>
                  </a:cubicBezTo>
                  <a:close/>
                </a:path>
              </a:pathLst>
            </a:custGeom>
            <a:gradFill rotWithShape="1">
              <a:gsLst>
                <a:gs pos="0">
                  <a:schemeClr val="accent1">
                    <a:alpha val="89000"/>
                  </a:schemeClr>
                </a:gs>
                <a:gs pos="100000">
                  <a:schemeClr val="accent1">
                    <a:alpha val="62999"/>
                  </a:schemeClr>
                </a:gs>
              </a:gsLst>
              <a:lin ang="5400000" scaled="1"/>
            </a:gradFill>
            <a:ln>
              <a:noFill/>
            </a:ln>
            <a:extLst>
              <a:ext uri="{91240B29-F687-4F45-9708-019B960494DF}">
                <a14:hiddenLine xmlns:a14="http://schemas.microsoft.com/office/drawing/2010/main" w="6350" cap="flat">
                  <a:solidFill>
                    <a:srgbClr val="24211D"/>
                  </a:solidFill>
                  <a:prstDash val="solid"/>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7" name="Text Box 36">
            <a:extLst>
              <a:ext uri="{FF2B5EF4-FFF2-40B4-BE49-F238E27FC236}">
                <a16:creationId xmlns:a16="http://schemas.microsoft.com/office/drawing/2014/main" id="{631F410B-3E88-6ABA-70E2-E891F913AED9}"/>
              </a:ext>
            </a:extLst>
          </p:cNvPr>
          <p:cNvSpPr txBox="1">
            <a:spLocks noChangeArrowheads="1"/>
          </p:cNvSpPr>
          <p:nvPr/>
        </p:nvSpPr>
        <p:spPr bwMode="auto">
          <a:xfrm>
            <a:off x="4795900" y="3146472"/>
            <a:ext cx="176975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IP Ownership of Output Content</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 name="Line 37">
            <a:extLst>
              <a:ext uri="{FF2B5EF4-FFF2-40B4-BE49-F238E27FC236}">
                <a16:creationId xmlns:a16="http://schemas.microsoft.com/office/drawing/2014/main" id="{9EC01EB6-504D-5ACE-7CE5-E6D9094B66A0}"/>
              </a:ext>
            </a:extLst>
          </p:cNvPr>
          <p:cNvSpPr>
            <a:spLocks noChangeShapeType="1"/>
          </p:cNvSpPr>
          <p:nvPr/>
        </p:nvSpPr>
        <p:spPr bwMode="auto">
          <a:xfrm>
            <a:off x="5943479" y="1678719"/>
            <a:ext cx="3600450"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Text Box 41">
            <a:extLst>
              <a:ext uri="{FF2B5EF4-FFF2-40B4-BE49-F238E27FC236}">
                <a16:creationId xmlns:a16="http://schemas.microsoft.com/office/drawing/2014/main" id="{F1C02D56-533E-7CD1-E3A5-44C2DC073B3F}"/>
              </a:ext>
            </a:extLst>
          </p:cNvPr>
          <p:cNvSpPr txBox="1">
            <a:spLocks noChangeArrowheads="1"/>
          </p:cNvSpPr>
          <p:nvPr/>
        </p:nvSpPr>
        <p:spPr bwMode="auto">
          <a:xfrm>
            <a:off x="5943478" y="1109291"/>
            <a:ext cx="35213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just">
              <a:defRPr sz="1600" b="1">
                <a:latin typeface="+mn-ea"/>
              </a:defRPr>
            </a:lvl1pPr>
            <a:lvl2pPr marL="742950" indent="-285750">
              <a:defRPr>
                <a:latin typeface="Arial" panose="020B0604020202020204" pitchFamily="34" charset="0"/>
                <a:ea typeface="宋体" panose="02010600030101010101" pitchFamily="2" charset="-122"/>
              </a:defRPr>
            </a:lvl2pPr>
            <a:lvl3pPr marL="1143000" indent="-228600">
              <a:defRPr>
                <a:latin typeface="Arial" panose="020B0604020202020204" pitchFamily="34" charset="0"/>
                <a:ea typeface="宋体" panose="02010600030101010101" pitchFamily="2" charset="-122"/>
              </a:defRPr>
            </a:lvl3pPr>
            <a:lvl4pPr marL="1600200" indent="-228600">
              <a:defRPr>
                <a:latin typeface="Arial" panose="020B0604020202020204" pitchFamily="34" charset="0"/>
                <a:ea typeface="宋体" panose="02010600030101010101" pitchFamily="2" charset="-122"/>
              </a:defRPr>
            </a:lvl4pPr>
            <a:lvl5pPr marL="2057400" indent="-22860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Segoe UI"/>
                <a:ea typeface="+mn-ea"/>
                <a:cs typeface="+mn-cs"/>
              </a:rPr>
              <a:t>Output Content of AOAI (including images and text):</a:t>
            </a:r>
          </a:p>
        </p:txBody>
      </p:sp>
      <p:sp>
        <p:nvSpPr>
          <p:cNvPr id="40" name="Text Box 43">
            <a:extLst>
              <a:ext uri="{FF2B5EF4-FFF2-40B4-BE49-F238E27FC236}">
                <a16:creationId xmlns:a16="http://schemas.microsoft.com/office/drawing/2014/main" id="{2841706D-A952-BF50-7BCF-54C2CF007747}"/>
              </a:ext>
            </a:extLst>
          </p:cNvPr>
          <p:cNvSpPr txBox="1">
            <a:spLocks noChangeArrowheads="1"/>
          </p:cNvSpPr>
          <p:nvPr/>
        </p:nvSpPr>
        <p:spPr bwMode="auto">
          <a:xfrm>
            <a:off x="7196208" y="4006106"/>
            <a:ext cx="413525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nchor="t">
            <a:spAutoFit/>
          </a:bodyPr>
          <a:lstStyle>
            <a:defPPr>
              <a:defRPr lang="en-US"/>
            </a:defPPr>
            <a:lvl1pPr algn="just">
              <a:defRPr sz="1600" b="1">
                <a:latin typeface="+mn-ea"/>
              </a:defRPr>
            </a:lvl1pPr>
            <a:lvl2pPr marL="742950" indent="-285750">
              <a:defRPr>
                <a:latin typeface="Arial" panose="020B0604020202020204" pitchFamily="34" charset="0"/>
                <a:ea typeface="宋体" panose="02010600030101010101" pitchFamily="2" charset="-122"/>
              </a:defRPr>
            </a:lvl2pPr>
            <a:lvl3pPr marL="1143000" indent="-228600">
              <a:defRPr>
                <a:latin typeface="Arial" panose="020B0604020202020204" pitchFamily="34" charset="0"/>
                <a:ea typeface="宋体" panose="02010600030101010101" pitchFamily="2" charset="-122"/>
              </a:defRPr>
            </a:lvl3pPr>
            <a:lvl4pPr marL="1600200" indent="-228600">
              <a:defRPr>
                <a:latin typeface="Arial" panose="020B0604020202020204" pitchFamily="34" charset="0"/>
                <a:ea typeface="宋体" panose="02010600030101010101" pitchFamily="2" charset="-122"/>
              </a:defRPr>
            </a:lvl4pPr>
            <a:lvl5pPr marL="2057400" indent="-22860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mn-ea"/>
                <a:ea typeface="+mn-ea"/>
                <a:cs typeface="+mn-cs"/>
              </a:rPr>
              <a:t>Broader Products Scope (i.e. including other Microsoft first-party products generated using AOAI services and limited to image content) :</a:t>
            </a:r>
          </a:p>
        </p:txBody>
      </p:sp>
      <p:sp>
        <p:nvSpPr>
          <p:cNvPr id="41" name="Text Box 45">
            <a:extLst>
              <a:ext uri="{FF2B5EF4-FFF2-40B4-BE49-F238E27FC236}">
                <a16:creationId xmlns:a16="http://schemas.microsoft.com/office/drawing/2014/main" id="{ED5C5DF5-F6A3-02B1-45AB-7D40CAC1B37B}"/>
              </a:ext>
            </a:extLst>
          </p:cNvPr>
          <p:cNvSpPr txBox="1">
            <a:spLocks noChangeArrowheads="1"/>
          </p:cNvSpPr>
          <p:nvPr/>
        </p:nvSpPr>
        <p:spPr bwMode="auto">
          <a:xfrm>
            <a:off x="422221" y="2288234"/>
            <a:ext cx="3535514"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Segoe UI"/>
                <a:ea typeface="宋体" panose="02010600030101010101" pitchFamily="2" charset="-122"/>
                <a:cs typeface="+mn-cs"/>
              </a:rPr>
              <a:t>Who is responsible for third-party claims regarding the use of AOAI services under applicable law:</a:t>
            </a:r>
          </a:p>
        </p:txBody>
      </p:sp>
      <p:sp>
        <p:nvSpPr>
          <p:cNvPr id="43" name="TextBox 42">
            <a:extLst>
              <a:ext uri="{FF2B5EF4-FFF2-40B4-BE49-F238E27FC236}">
                <a16:creationId xmlns:a16="http://schemas.microsoft.com/office/drawing/2014/main" id="{BA706D0B-84CE-5792-9900-54D31310DDE1}"/>
              </a:ext>
            </a:extLst>
          </p:cNvPr>
          <p:cNvSpPr txBox="1"/>
          <p:nvPr/>
        </p:nvSpPr>
        <p:spPr>
          <a:xfrm>
            <a:off x="6925349" y="1781749"/>
            <a:ext cx="4675384" cy="1331134"/>
          </a:xfrm>
          <a:prstGeom prst="rect">
            <a:avLst/>
          </a:prstGeom>
          <a:noFill/>
        </p:spPr>
        <p:txBody>
          <a:bodyPr wrap="square" lIns="91440" tIns="45720" rIns="91440" bIns="45720" anchor="t">
            <a:spAutoFit/>
          </a:bodyPr>
          <a:lstStyle>
            <a:defPPr>
              <a:defRPr lang="en-US"/>
            </a:defPPr>
            <a:lvl1pPr>
              <a:defRPr sz="1200">
                <a:ea typeface="微软雅黑" panose="020B0503020204020204" pitchFamily="34" charset="-122"/>
              </a:defRPr>
            </a:lvl1pPr>
          </a:lstStyle>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150" b="0" i="0" u="none" strike="noStrike" kern="1200" cap="none" spc="0" normalizeH="0" baseline="0" noProof="0" dirty="0">
                <a:ln>
                  <a:noFill/>
                </a:ln>
                <a:solidFill>
                  <a:srgbClr val="000000"/>
                </a:solidFill>
                <a:effectLst/>
                <a:uLnTx/>
                <a:uFillTx/>
                <a:latin typeface="Segoe UI"/>
                <a:ea typeface="微软雅黑"/>
                <a:cs typeface="+mn-cs"/>
              </a:rPr>
              <a:t>The AOAI Service is governed by its service terms. Under these terms today, </a:t>
            </a:r>
            <a:r>
              <a:rPr kumimoji="0" lang="en-US" altLang="zh-CN" sz="1150" b="1" i="0" u="none" strike="noStrike" kern="1200" cap="none" spc="0" normalizeH="0" baseline="0" noProof="0" dirty="0">
                <a:ln>
                  <a:noFill/>
                </a:ln>
                <a:solidFill>
                  <a:schemeClr val="accent1"/>
                </a:solidFill>
                <a:effectLst/>
                <a:uLnTx/>
                <a:uFillTx/>
                <a:latin typeface="Segoe UI"/>
                <a:ea typeface="微软雅黑"/>
                <a:cs typeface="+mn-cs"/>
              </a:rPr>
              <a:t>Microsoft does not claim ownership of the output of the service</a:t>
            </a:r>
            <a:r>
              <a:rPr kumimoji="0" lang="en-US" altLang="zh-CN" sz="1150" b="0" i="0" u="none" strike="noStrike" kern="1200" cap="none" spc="0" normalizeH="0" baseline="0" noProof="0" dirty="0">
                <a:ln>
                  <a:noFill/>
                </a:ln>
                <a:solidFill>
                  <a:srgbClr val="000000"/>
                </a:solidFill>
                <a:effectLst/>
                <a:uLnTx/>
                <a:uFillTx/>
                <a:latin typeface="Segoe UI"/>
                <a:ea typeface="微软雅黑"/>
                <a:cs typeface="+mn-cs"/>
              </a:rPr>
              <a:t>. Except for our acceptable use policies, Microsoft’s terms do not restrict the commercialization of content generated by the service, although customers are ultimately responsible for making their own decisions about the commercial usability of content they generate.</a:t>
            </a:r>
            <a:endParaRPr kumimoji="0" lang="en-US" sz="1200" b="0" i="0" u="none" strike="noStrike" kern="1200" cap="none" spc="0" normalizeH="0" baseline="0" noProof="0" dirty="0">
              <a:ln>
                <a:noFill/>
              </a:ln>
              <a:solidFill>
                <a:srgbClr val="000000"/>
              </a:solidFill>
              <a:effectLst/>
              <a:uLnTx/>
              <a:uFillTx/>
              <a:latin typeface="Segoe UI"/>
              <a:ea typeface="微软雅黑" panose="020B0503020204020204" pitchFamily="34" charset="-122"/>
              <a:cs typeface="Segoe UI"/>
            </a:endParaRPr>
          </a:p>
        </p:txBody>
      </p:sp>
      <p:sp>
        <p:nvSpPr>
          <p:cNvPr id="47" name="TextBox 46">
            <a:extLst>
              <a:ext uri="{FF2B5EF4-FFF2-40B4-BE49-F238E27FC236}">
                <a16:creationId xmlns:a16="http://schemas.microsoft.com/office/drawing/2014/main" id="{D9AAC89B-5633-86A4-8691-2EB6CE4133E7}"/>
              </a:ext>
            </a:extLst>
          </p:cNvPr>
          <p:cNvSpPr txBox="1"/>
          <p:nvPr/>
        </p:nvSpPr>
        <p:spPr>
          <a:xfrm>
            <a:off x="436700" y="2964975"/>
            <a:ext cx="3476260" cy="2239074"/>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150" b="0" i="0" u="none" strike="noStrike" kern="1200" cap="none" spc="0" normalizeH="0" baseline="0" noProof="0" dirty="0">
              <a:ln>
                <a:noFill/>
              </a:ln>
              <a:solidFill>
                <a:srgbClr val="000000"/>
              </a:solidFill>
              <a:effectLst/>
              <a:uLnTx/>
              <a:uFillTx/>
              <a:latin typeface="Segoe UI"/>
              <a:ea typeface="微软雅黑" panose="020B0503020204020204" pitchFamily="34" charset="-122"/>
              <a:cs typeface="+mn-cs"/>
            </a:endParaRPr>
          </a:p>
          <a:p>
            <a:pPr marL="233045" marR="0" lvl="0" indent="-233045"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150" b="0" i="0" u="none" strike="noStrike" kern="1200" cap="none" spc="0" normalizeH="0" baseline="0" noProof="0" dirty="0">
                <a:ln>
                  <a:noFill/>
                </a:ln>
                <a:solidFill>
                  <a:srgbClr val="000000"/>
                </a:solidFill>
                <a:effectLst/>
                <a:uLnTx/>
                <a:uFillTx/>
                <a:latin typeface="Segoe UI"/>
                <a:ea typeface="微软雅黑" panose="020B0503020204020204" pitchFamily="34" charset="-122"/>
                <a:cs typeface="Segoe UI"/>
              </a:rPr>
              <a:t>The Product Terms for AOAI Service state “</a:t>
            </a:r>
            <a:r>
              <a:rPr kumimoji="0" lang="en-US" altLang="zh-CN" sz="1150" b="1" i="0" u="none" strike="noStrike" kern="1200" cap="none" spc="0" normalizeH="0" baseline="0" noProof="0" dirty="0">
                <a:ln>
                  <a:noFill/>
                </a:ln>
                <a:solidFill>
                  <a:schemeClr val="accent1"/>
                </a:solidFill>
                <a:effectLst/>
                <a:uLnTx/>
                <a:uFillTx/>
                <a:latin typeface="Segoe UI"/>
                <a:ea typeface="微软雅黑" panose="020B0503020204020204" pitchFamily="34" charset="-122"/>
                <a:cs typeface="Segoe UI"/>
              </a:rPr>
              <a:t>Microsoft will defend customers against third party intellectual property claims related to AOAI Output Content, provided, Customer Copyright Commitment conditions are satisfied </a:t>
            </a:r>
            <a:r>
              <a:rPr kumimoji="0" lang="en-US" altLang="zh-CN" sz="1150" b="0" i="0" u="none" strike="noStrike" kern="1200" cap="none" spc="0" normalizeH="0" baseline="0" noProof="0" dirty="0">
                <a:ln>
                  <a:noFill/>
                </a:ln>
                <a:solidFill>
                  <a:srgbClr val="000000"/>
                </a:solidFill>
                <a:effectLst/>
                <a:uLnTx/>
                <a:uFillTx/>
                <a:latin typeface="Segoe UI"/>
                <a:ea typeface="微软雅黑" panose="020B0503020204020204" pitchFamily="34" charset="-122"/>
                <a:cs typeface="Segoe UI"/>
              </a:rPr>
              <a:t>(for AOAI and other services with configurable </a:t>
            </a:r>
            <a:r>
              <a:rPr kumimoji="0" lang="en-US" altLang="zh-CN" sz="1150" b="0" i="0" u="none" strike="noStrike" kern="1200" cap="none" spc="0" normalizeH="0" baseline="0" noProof="0" dirty="0" err="1">
                <a:ln>
                  <a:noFill/>
                </a:ln>
                <a:solidFill>
                  <a:srgbClr val="000000"/>
                </a:solidFill>
                <a:effectLst/>
                <a:uLnTx/>
                <a:uFillTx/>
                <a:latin typeface="Segoe UI"/>
                <a:ea typeface="微软雅黑" panose="020B0503020204020204" pitchFamily="34" charset="-122"/>
                <a:cs typeface="Segoe UI"/>
              </a:rPr>
              <a:t>metaprompts</a:t>
            </a:r>
            <a:r>
              <a:rPr kumimoji="0" lang="en-US" altLang="zh-CN" sz="1150" b="0" i="0" u="none" strike="noStrike" kern="1200" cap="none" spc="0" normalizeH="0" baseline="0" noProof="0" dirty="0">
                <a:ln>
                  <a:noFill/>
                </a:ln>
                <a:solidFill>
                  <a:srgbClr val="000000"/>
                </a:solidFill>
                <a:effectLst/>
                <a:uLnTx/>
                <a:uFillTx/>
                <a:latin typeface="Segoe UI"/>
                <a:ea typeface="微软雅黑" panose="020B0503020204020204" pitchFamily="34" charset="-122"/>
                <a:cs typeface="Segoe UI"/>
              </a:rPr>
              <a:t>) which requires customers to implement the required mitigations</a:t>
            </a:r>
            <a:r>
              <a:rPr kumimoji="0" lang="en-US" sz="1200" b="0" i="0" u="none" strike="noStrike" kern="1200" cap="none" spc="0" normalizeH="0" baseline="0" noProof="0" dirty="0">
                <a:ln>
                  <a:noFill/>
                </a:ln>
                <a:solidFill>
                  <a:srgbClr val="000000"/>
                </a:solidFill>
                <a:effectLst/>
                <a:uLnTx/>
                <a:uFillTx/>
                <a:latin typeface="Segoe UI"/>
                <a:ea typeface="+mn-ea"/>
                <a:cs typeface="+mn-cs"/>
              </a:rPr>
              <a:t> </a:t>
            </a:r>
            <a:r>
              <a:rPr kumimoji="0" lang="en-US" sz="1200" b="0" i="0" u="none" strike="noStrike" kern="1200" cap="none" spc="0" normalizeH="0" baseline="0" noProof="0">
                <a:ln>
                  <a:noFill/>
                </a:ln>
                <a:solidFill>
                  <a:srgbClr val="000000"/>
                </a:solidFill>
                <a:effectLst/>
                <a:uLnTx/>
                <a:uFillTx/>
                <a:latin typeface="Segoe UI"/>
                <a:ea typeface="+mn-ea"/>
                <a:cs typeface="+mn-cs"/>
              </a:rPr>
              <a:t>at the website: </a:t>
            </a:r>
            <a:r>
              <a:rPr kumimoji="0" lang="en-US" sz="1200" b="0" i="0" u="none" strike="noStrike" kern="1200" cap="none" spc="0" normalizeH="0" baseline="0" noProof="0">
                <a:ln>
                  <a:noFill/>
                </a:ln>
                <a:solidFill>
                  <a:srgbClr val="000000"/>
                </a:solidFill>
                <a:effectLst/>
                <a:uLnTx/>
                <a:uFillTx/>
                <a:latin typeface="Segoe UI"/>
                <a:ea typeface="+mn-ea"/>
                <a:cs typeface="+mn-cs"/>
                <a:hlinkClick r:id="rId3" tooltip="https://learn.microsoft.com/en-us/legal/cognitive-services/openai/customer-copyright-commitment"/>
              </a:rPr>
              <a:t>Customer Copyright Commitment Required Mitigations | Microsoft Learn</a:t>
            </a:r>
            <a:r>
              <a:rPr kumimoji="0" lang="en-US" altLang="zh-CN" sz="1150" b="0" i="0" u="none" strike="noStrike" kern="1200" cap="none" spc="0" normalizeH="0" baseline="0" noProof="0">
                <a:ln>
                  <a:noFill/>
                </a:ln>
                <a:solidFill>
                  <a:srgbClr val="000000"/>
                </a:solidFill>
                <a:effectLst/>
                <a:uLnTx/>
                <a:uFillTx/>
                <a:latin typeface="Segoe UI"/>
                <a:ea typeface="微软雅黑" panose="020B0503020204020204" pitchFamily="34" charset="-122"/>
                <a:cs typeface="Segoe UI"/>
              </a:rPr>
              <a:t>”</a:t>
            </a:r>
            <a:endParaRPr kumimoji="0" lang="en-US" altLang="zh-CN" sz="1150" b="0" i="0" u="none" strike="noStrike" kern="1200" cap="none" spc="0" normalizeH="0" baseline="0" noProof="0" dirty="0">
              <a:ln>
                <a:noFill/>
              </a:ln>
              <a:solidFill>
                <a:srgbClr val="000000"/>
              </a:solidFill>
              <a:effectLst/>
              <a:uLnTx/>
              <a:uFillTx/>
              <a:latin typeface="Segoe UI"/>
              <a:ea typeface="微软雅黑" panose="020B0503020204020204" pitchFamily="34" charset="-122"/>
              <a:cs typeface="Segoe UI"/>
            </a:endParaRPr>
          </a:p>
        </p:txBody>
      </p:sp>
      <p:sp>
        <p:nvSpPr>
          <p:cNvPr id="12" name="TextBox 11">
            <a:extLst>
              <a:ext uri="{FF2B5EF4-FFF2-40B4-BE49-F238E27FC236}">
                <a16:creationId xmlns:a16="http://schemas.microsoft.com/office/drawing/2014/main" id="{47FAB3AB-B890-7105-AF8D-57CAEA5CB778}"/>
              </a:ext>
            </a:extLst>
          </p:cNvPr>
          <p:cNvSpPr txBox="1"/>
          <p:nvPr/>
        </p:nvSpPr>
        <p:spPr>
          <a:xfrm>
            <a:off x="6966622" y="5077600"/>
            <a:ext cx="4784241" cy="1508105"/>
          </a:xfrm>
          <a:prstGeom prst="rect">
            <a:avLst/>
          </a:prstGeom>
          <a:noFill/>
        </p:spPr>
        <p:txBody>
          <a:bodyPr wrap="square" lIns="91440" tIns="45720" rIns="91440" bIns="45720" anchor="t">
            <a:spAutoFit/>
          </a:bodyPr>
          <a:lstStyle>
            <a:defPPr>
              <a:defRPr lang="en-US"/>
            </a:defPPr>
            <a:lvl1pPr>
              <a:defRPr sz="1200">
                <a:ea typeface="微软雅黑" panose="020B0503020204020204" pitchFamily="34" charset="-122"/>
              </a:defRPr>
            </a:lvl1pPr>
          </a:lstStyle>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150" b="0" i="0" u="none" strike="noStrike" kern="1200" cap="none" spc="0" normalizeH="0" baseline="0" noProof="0" dirty="0">
                <a:ln>
                  <a:noFill/>
                </a:ln>
                <a:solidFill>
                  <a:srgbClr val="000000"/>
                </a:solidFill>
                <a:effectLst/>
                <a:uLnTx/>
                <a:uFillTx/>
                <a:latin typeface="Segoe UI"/>
                <a:ea typeface="微软雅黑"/>
                <a:cs typeface="+mn-cs"/>
              </a:rPr>
              <a:t>The AOAI Service, Designer app, and Image Creator are all governed by their respective service terms. Under these terms today, </a:t>
            </a:r>
            <a:r>
              <a:rPr kumimoji="0" lang="en-US" altLang="zh-CN" sz="1150" b="1" i="0" u="none" strike="noStrike" kern="1200" cap="none" spc="0" normalizeH="0" baseline="0" noProof="0" dirty="0">
                <a:ln>
                  <a:noFill/>
                </a:ln>
                <a:solidFill>
                  <a:schemeClr val="accent1"/>
                </a:solidFill>
                <a:effectLst/>
                <a:uLnTx/>
                <a:uFillTx/>
                <a:latin typeface="Segoe UI"/>
                <a:ea typeface="微软雅黑"/>
                <a:cs typeface="+mn-cs"/>
              </a:rPr>
              <a:t>Microsoft does not claim ownership of the output </a:t>
            </a:r>
            <a:r>
              <a:rPr kumimoji="0" lang="en-US" altLang="zh-CN" sz="1150" b="0" i="0" u="none" strike="noStrike" kern="1200" cap="none" spc="0" normalizeH="0" baseline="0" noProof="0" dirty="0">
                <a:ln>
                  <a:noFill/>
                </a:ln>
                <a:solidFill>
                  <a:srgbClr val="000000"/>
                </a:solidFill>
                <a:effectLst/>
                <a:uLnTx/>
                <a:uFillTx/>
                <a:latin typeface="Segoe UI"/>
                <a:ea typeface="微软雅黑"/>
                <a:cs typeface="+mn-cs"/>
              </a:rPr>
              <a:t>of these services. Except for our acceptable use policies, Microsoft’s terms do not restrict the commercialization of images generated by these services, although customers are ultimately responsible for making their own decisions about the commercial usability of images they generate.</a:t>
            </a:r>
            <a:endParaRPr kumimoji="0" lang="en-US" sz="1200" b="0" i="0" u="none" strike="noStrike" kern="1200" cap="none" spc="0" normalizeH="0" baseline="0" noProof="0" dirty="0">
              <a:ln>
                <a:noFill/>
              </a:ln>
              <a:solidFill>
                <a:srgbClr val="000000"/>
              </a:solidFill>
              <a:effectLst/>
              <a:uLnTx/>
              <a:uFillTx/>
              <a:latin typeface="Segoe UI"/>
              <a:ea typeface="微软雅黑"/>
              <a:cs typeface="Segoe UI"/>
            </a:endParaRPr>
          </a:p>
        </p:txBody>
      </p:sp>
      <p:sp>
        <p:nvSpPr>
          <p:cNvPr id="16" name="Footer Placeholder 2">
            <a:extLst>
              <a:ext uri="{FF2B5EF4-FFF2-40B4-BE49-F238E27FC236}">
                <a16:creationId xmlns:a16="http://schemas.microsoft.com/office/drawing/2014/main" id="{82E8044D-50C4-915A-07CA-57C23C8EA5C3}"/>
              </a:ext>
              <a:ext uri="{C183D7F6-B498-43B3-948B-1728B52AA6E4}">
                <adec:decorative xmlns:adec="http://schemas.microsoft.com/office/drawing/2017/decorative" val="1"/>
              </a:ext>
            </a:extLst>
          </p:cNvPr>
          <p:cNvSpPr txBox="1">
            <a:spLocks/>
          </p:cNvSpPr>
          <p:nvPr/>
        </p:nvSpPr>
        <p:spPr>
          <a:xfrm>
            <a:off x="3645742" y="6640643"/>
            <a:ext cx="4126706" cy="277892"/>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For Reference Only. Please Consult with Legal Advice.</a:t>
            </a:r>
          </a:p>
        </p:txBody>
      </p:sp>
    </p:spTree>
    <p:extLst>
      <p:ext uri="{BB962C8B-B14F-4D97-AF65-F5344CB8AC3E}">
        <p14:creationId xmlns:p14="http://schemas.microsoft.com/office/powerpoint/2010/main" val="25017643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3551C9-F595-432A-4AF5-3F3224633900}"/>
              </a:ext>
              <a:ext uri="{C183D7F6-B498-43B3-948B-1728B52AA6E4}">
                <adec:decorative xmlns:adec="http://schemas.microsoft.com/office/drawing/2017/decorative" val="1"/>
              </a:ext>
            </a:extLst>
          </p:cNvPr>
          <p:cNvPicPr>
            <a:picLocks noChangeAspect="1"/>
          </p:cNvPicPr>
          <p:nvPr/>
        </p:nvPicPr>
        <p:blipFill rotWithShape="1">
          <a:blip r:embed="rId3">
            <a:alphaModFix amt="29000"/>
            <a:extLst>
              <a:ext uri="{28A0092B-C50C-407E-A947-70E740481C1C}">
                <a14:useLocalDpi xmlns:a14="http://schemas.microsoft.com/office/drawing/2010/main" val="0"/>
              </a:ext>
            </a:extLst>
          </a:blip>
          <a:srcRect/>
          <a:stretch/>
        </p:blipFill>
        <p:spPr>
          <a:xfrm>
            <a:off x="21763" y="0"/>
            <a:ext cx="12192000" cy="6858000"/>
          </a:xfrm>
          <a:prstGeom prst="rect">
            <a:avLst/>
          </a:prstGeom>
        </p:spPr>
      </p:pic>
      <p:pic>
        <p:nvPicPr>
          <p:cNvPr id="12" name="Graphic 11">
            <a:extLst>
              <a:ext uri="{FF2B5EF4-FFF2-40B4-BE49-F238E27FC236}">
                <a16:creationId xmlns:a16="http://schemas.microsoft.com/office/drawing/2014/main" id="{1A7D5A56-1870-4902-ECB3-3A40FE769932}"/>
              </a:ext>
              <a:ext uri="{C183D7F6-B498-43B3-948B-1728B52AA6E4}">
                <adec:decorative xmlns:adec="http://schemas.microsoft.com/office/drawing/2017/decorative" val="1"/>
              </a:ext>
            </a:extLst>
          </p:cNvPr>
          <p:cNvPicPr>
            <a:picLocks noChangeAspect="1"/>
          </p:cNvPicPr>
          <p:nvPr/>
        </p:nvPicPr>
        <p:blipFill rotWithShape="1">
          <a:blip r:embed="rId4">
            <a:alphaModFix amt="4000"/>
            <a:extLst>
              <a:ext uri="{96DAC541-7B7A-43D3-8B79-37D633B846F1}">
                <asvg:svgBlip xmlns:asvg="http://schemas.microsoft.com/office/drawing/2016/SVG/main" r:embed="rId5"/>
              </a:ext>
            </a:extLst>
          </a:blip>
          <a:srcRect t="6538" b="10165"/>
          <a:stretch/>
        </p:blipFill>
        <p:spPr>
          <a:xfrm>
            <a:off x="1825054" y="0"/>
            <a:ext cx="8370506" cy="6858000"/>
          </a:xfrm>
          <a:prstGeom prst="rect">
            <a:avLst/>
          </a:prstGeom>
        </p:spPr>
      </p:pic>
      <p:sp>
        <p:nvSpPr>
          <p:cNvPr id="21" name="Title 20">
            <a:extLst>
              <a:ext uri="{FF2B5EF4-FFF2-40B4-BE49-F238E27FC236}">
                <a16:creationId xmlns:a16="http://schemas.microsoft.com/office/drawing/2014/main" id="{C7454011-11EB-3A80-DBFA-0625478377F8}"/>
              </a:ext>
            </a:extLst>
          </p:cNvPr>
          <p:cNvSpPr>
            <a:spLocks noGrp="1"/>
          </p:cNvSpPr>
          <p:nvPr>
            <p:ph type="title"/>
          </p:nvPr>
        </p:nvSpPr>
        <p:spPr>
          <a:xfrm>
            <a:off x="588263" y="457200"/>
            <a:ext cx="11018520" cy="553998"/>
          </a:xfrm>
        </p:spPr>
        <p:txBody>
          <a:bodyPr/>
          <a:lstStyle/>
          <a:p>
            <a:r>
              <a:rPr lang="en-US" dirty="0"/>
              <a:t>Customer Copyright Commitment (CCC) </a:t>
            </a:r>
          </a:p>
        </p:txBody>
      </p:sp>
      <p:pic>
        <p:nvPicPr>
          <p:cNvPr id="5" name="Content Placeholder 4">
            <a:extLst>
              <a:ext uri="{FF2B5EF4-FFF2-40B4-BE49-F238E27FC236}">
                <a16:creationId xmlns:a16="http://schemas.microsoft.com/office/drawing/2014/main" id="{DC787F1D-36A9-9E8B-8720-48D33473344B}"/>
              </a:ext>
            </a:extLst>
          </p:cNvPr>
          <p:cNvPicPr>
            <a:picLocks noGrp="1" noChangeAspect="1"/>
          </p:cNvPicPr>
          <p:nvPr>
            <p:ph sz="quarter" idx="4294967295"/>
          </p:nvPr>
        </p:nvPicPr>
        <p:blipFill>
          <a:blip r:embed="rId6"/>
          <a:stretch>
            <a:fillRect/>
          </a:stretch>
        </p:blipFill>
        <p:spPr>
          <a:xfrm>
            <a:off x="931187" y="1512888"/>
            <a:ext cx="5275263" cy="4887912"/>
          </a:xfrm>
          <a:prstGeom prst="roundRect">
            <a:avLst>
              <a:gd name="adj" fmla="val 4245"/>
            </a:avLst>
          </a:prstGeom>
          <a:ln w="34925">
            <a:gradFill>
              <a:gsLst>
                <a:gs pos="0">
                  <a:schemeClr val="bg1">
                    <a:lumMod val="95000"/>
                  </a:schemeClr>
                </a:gs>
                <a:gs pos="100000">
                  <a:schemeClr val="bg1"/>
                </a:gs>
              </a:gsLst>
              <a:lin ang="5400000" scaled="1"/>
            </a:gradFill>
          </a:ln>
          <a:effectLst>
            <a:outerShdw blurRad="406400" dist="381000" dir="5400000" sx="94000" sy="94000" algn="t" rotWithShape="0">
              <a:schemeClr val="accent1">
                <a:alpha val="32000"/>
              </a:schemeClr>
            </a:outerShdw>
          </a:effectLst>
        </p:spPr>
      </p:pic>
      <p:pic>
        <p:nvPicPr>
          <p:cNvPr id="3" name="Picture 2">
            <a:extLst>
              <a:ext uri="{FF2B5EF4-FFF2-40B4-BE49-F238E27FC236}">
                <a16:creationId xmlns:a16="http://schemas.microsoft.com/office/drawing/2014/main" id="{72EE6404-293B-FD7E-4ADC-1E2660E53C5F}"/>
              </a:ext>
            </a:extLst>
          </p:cNvPr>
          <p:cNvPicPr>
            <a:picLocks noChangeAspect="1"/>
          </p:cNvPicPr>
          <p:nvPr/>
        </p:nvPicPr>
        <p:blipFill>
          <a:blip r:embed="rId7"/>
          <a:stretch>
            <a:fillRect/>
          </a:stretch>
        </p:blipFill>
        <p:spPr>
          <a:xfrm>
            <a:off x="6653176" y="1544676"/>
            <a:ext cx="3989110" cy="4648726"/>
          </a:xfrm>
          <a:prstGeom prst="roundRect">
            <a:avLst>
              <a:gd name="adj" fmla="val 1994"/>
            </a:avLst>
          </a:prstGeom>
          <a:ln w="34925">
            <a:gradFill>
              <a:gsLst>
                <a:gs pos="0">
                  <a:schemeClr val="bg1">
                    <a:lumMod val="95000"/>
                  </a:schemeClr>
                </a:gs>
                <a:gs pos="100000">
                  <a:schemeClr val="bg1"/>
                </a:gs>
              </a:gsLst>
              <a:lin ang="5400000" scaled="1"/>
            </a:gradFill>
          </a:ln>
          <a:effectLst>
            <a:outerShdw blurRad="406400" dist="381000" dir="5400000" sx="94000" sy="94000" algn="t" rotWithShape="0">
              <a:schemeClr val="accent1">
                <a:alpha val="32000"/>
              </a:schemeClr>
            </a:outerShdw>
          </a:effectLst>
        </p:spPr>
      </p:pic>
    </p:spTree>
    <p:extLst>
      <p:ext uri="{BB962C8B-B14F-4D97-AF65-F5344CB8AC3E}">
        <p14:creationId xmlns:p14="http://schemas.microsoft.com/office/powerpoint/2010/main" val="28005841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064D5-1A27-3B10-2577-6544D9D898D4}"/>
              </a:ext>
            </a:extLst>
          </p:cNvPr>
          <p:cNvSpPr>
            <a:spLocks noGrp="1"/>
          </p:cNvSpPr>
          <p:nvPr>
            <p:ph type="title"/>
          </p:nvPr>
        </p:nvSpPr>
        <p:spPr/>
        <p:txBody>
          <a:bodyPr/>
          <a:lstStyle/>
          <a:p>
            <a:r>
              <a:rPr lang="en-US" dirty="0"/>
              <a:t>Customer Copyright Commitment</a:t>
            </a:r>
          </a:p>
        </p:txBody>
      </p:sp>
      <p:graphicFrame>
        <p:nvGraphicFramePr>
          <p:cNvPr id="4" name="Content Placeholder 3">
            <a:extLst>
              <a:ext uri="{FF2B5EF4-FFF2-40B4-BE49-F238E27FC236}">
                <a16:creationId xmlns:a16="http://schemas.microsoft.com/office/drawing/2014/main" id="{E6E35379-D196-D800-0496-343062862E93}"/>
              </a:ext>
            </a:extLst>
          </p:cNvPr>
          <p:cNvGraphicFramePr>
            <a:graphicFrameLocks noGrp="1"/>
          </p:cNvGraphicFramePr>
          <p:nvPr>
            <p:ph sz="quarter" idx="10"/>
            <p:extLst>
              <p:ext uri="{D42A27DB-BD31-4B8C-83A1-F6EECF244321}">
                <p14:modId xmlns:p14="http://schemas.microsoft.com/office/powerpoint/2010/main" val="1638945176"/>
              </p:ext>
            </p:extLst>
          </p:nvPr>
        </p:nvGraphicFramePr>
        <p:xfrm>
          <a:off x="584200" y="1435100"/>
          <a:ext cx="11018836" cy="2510960"/>
        </p:xfrm>
        <a:graphic>
          <a:graphicData uri="http://schemas.openxmlformats.org/drawingml/2006/table">
            <a:tbl>
              <a:tblPr firstRow="1" bandRow="1">
                <a:tableStyleId>{5C22544A-7EE6-4342-B048-85BDC9FD1C3A}</a:tableStyleId>
              </a:tblPr>
              <a:tblGrid>
                <a:gridCol w="1630086">
                  <a:extLst>
                    <a:ext uri="{9D8B030D-6E8A-4147-A177-3AD203B41FA5}">
                      <a16:colId xmlns:a16="http://schemas.microsoft.com/office/drawing/2014/main" val="65477318"/>
                    </a:ext>
                  </a:extLst>
                </a:gridCol>
                <a:gridCol w="8060460">
                  <a:extLst>
                    <a:ext uri="{9D8B030D-6E8A-4147-A177-3AD203B41FA5}">
                      <a16:colId xmlns:a16="http://schemas.microsoft.com/office/drawing/2014/main" val="1569351516"/>
                    </a:ext>
                  </a:extLst>
                </a:gridCol>
                <a:gridCol w="1328290">
                  <a:extLst>
                    <a:ext uri="{9D8B030D-6E8A-4147-A177-3AD203B41FA5}">
                      <a16:colId xmlns:a16="http://schemas.microsoft.com/office/drawing/2014/main" val="359129600"/>
                    </a:ext>
                  </a:extLst>
                </a:gridCol>
              </a:tblGrid>
              <a:tr h="301315">
                <a:tc>
                  <a:txBody>
                    <a:bodyPr/>
                    <a:lstStyle/>
                    <a:p>
                      <a:pPr algn="l" fontAlgn="t"/>
                      <a:r>
                        <a:rPr lang="en-US" sz="1200" b="1">
                          <a:effectLst/>
                        </a:rPr>
                        <a:t>Category</a:t>
                      </a:r>
                      <a:endParaRPr lang="en-US" sz="1200">
                        <a:effectLst/>
                      </a:endParaRPr>
                    </a:p>
                  </a:txBody>
                  <a:tcPr/>
                </a:tc>
                <a:tc>
                  <a:txBody>
                    <a:bodyPr/>
                    <a:lstStyle/>
                    <a:p>
                      <a:pPr algn="l" fontAlgn="t"/>
                      <a:r>
                        <a:rPr lang="en-US" sz="1200" b="1">
                          <a:effectLst/>
                        </a:rPr>
                        <a:t>Required Mitigation</a:t>
                      </a:r>
                      <a:endParaRPr lang="en-US" sz="1200">
                        <a:effectLst/>
                      </a:endParaRPr>
                    </a:p>
                  </a:txBody>
                  <a:tcPr/>
                </a:tc>
                <a:tc>
                  <a:txBody>
                    <a:bodyPr/>
                    <a:lstStyle/>
                    <a:p>
                      <a:pPr algn="l" fontAlgn="t"/>
                      <a:r>
                        <a:rPr lang="en-US" sz="1200" b="1">
                          <a:effectLst/>
                        </a:rPr>
                        <a:t>Effective Date</a:t>
                      </a:r>
                      <a:endParaRPr lang="en-US" sz="1200">
                        <a:effectLst/>
                      </a:endParaRPr>
                    </a:p>
                  </a:txBody>
                  <a:tcPr/>
                </a:tc>
                <a:extLst>
                  <a:ext uri="{0D108BD9-81ED-4DB2-BD59-A6C34878D82A}">
                    <a16:rowId xmlns:a16="http://schemas.microsoft.com/office/drawing/2014/main" val="2073746710"/>
                  </a:ext>
                </a:extLst>
              </a:tr>
              <a:tr h="703069">
                <a:tc>
                  <a:txBody>
                    <a:bodyPr/>
                    <a:lstStyle/>
                    <a:p>
                      <a:pPr algn="l" fontAlgn="t"/>
                      <a:r>
                        <a:rPr lang="en-US" sz="1200">
                          <a:effectLst/>
                        </a:rPr>
                        <a:t>Metaprompt</a:t>
                      </a:r>
                      <a:endParaRPr lang="en-US" sz="1200" dirty="0">
                        <a:effectLst/>
                      </a:endParaRPr>
                    </a:p>
                  </a:txBody>
                  <a:tcPr/>
                </a:tc>
                <a:tc>
                  <a:txBody>
                    <a:bodyPr/>
                    <a:lstStyle/>
                    <a:p>
                      <a:pPr algn="l" fontAlgn="t"/>
                      <a:r>
                        <a:rPr lang="en-US" sz="1200" dirty="0">
                          <a:effectLst/>
                        </a:rPr>
                        <a:t>The customer offering must include a </a:t>
                      </a:r>
                      <a:r>
                        <a:rPr lang="en-US" sz="1200" dirty="0" err="1">
                          <a:effectLst/>
                        </a:rPr>
                        <a:t>metaprompt</a:t>
                      </a:r>
                      <a:r>
                        <a:rPr lang="en-US" sz="1200" dirty="0">
                          <a:effectLst/>
                        </a:rPr>
                        <a:t> directing the model to prevent copyright infringement in its output, for example, the sample </a:t>
                      </a:r>
                      <a:r>
                        <a:rPr lang="en-US" sz="1200" dirty="0" err="1">
                          <a:effectLst/>
                        </a:rPr>
                        <a:t>metaprompt</a:t>
                      </a:r>
                      <a:r>
                        <a:rPr lang="en-US" sz="1200" dirty="0">
                          <a:effectLst/>
                        </a:rPr>
                        <a:t>, "To Avoid Copyright Infringements" at: </a:t>
                      </a:r>
                      <a:r>
                        <a:rPr lang="en-US" sz="1200" u="none" strike="noStrike" dirty="0">
                          <a:effectLst/>
                          <a:hlinkClick r:id="rId2"/>
                        </a:rPr>
                        <a:t>System message framework and template recommendations for Large Language Models(LLMs)</a:t>
                      </a:r>
                      <a:endParaRPr lang="en-US" sz="1200" dirty="0">
                        <a:effectLst/>
                      </a:endParaRPr>
                    </a:p>
                  </a:txBody>
                  <a:tcPr/>
                </a:tc>
                <a:tc>
                  <a:txBody>
                    <a:bodyPr/>
                    <a:lstStyle/>
                    <a:p>
                      <a:pPr algn="l" fontAlgn="t"/>
                      <a:r>
                        <a:rPr lang="en-US" sz="1200">
                          <a:effectLst/>
                        </a:rPr>
                        <a:t>December 1, 2023</a:t>
                      </a:r>
                    </a:p>
                  </a:txBody>
                  <a:tcPr/>
                </a:tc>
                <a:extLst>
                  <a:ext uri="{0D108BD9-81ED-4DB2-BD59-A6C34878D82A}">
                    <a16:rowId xmlns:a16="http://schemas.microsoft.com/office/drawing/2014/main" val="45838837"/>
                  </a:ext>
                </a:extLst>
              </a:tr>
              <a:tr h="1506576">
                <a:tc>
                  <a:txBody>
                    <a:bodyPr/>
                    <a:lstStyle/>
                    <a:p>
                      <a:pPr algn="l" fontAlgn="t"/>
                      <a:r>
                        <a:rPr lang="en-US" sz="1200" dirty="0">
                          <a:effectLst/>
                        </a:rPr>
                        <a:t>Testing and Evaluation Report</a:t>
                      </a:r>
                    </a:p>
                  </a:txBody>
                  <a:tcPr/>
                </a:tc>
                <a:tc>
                  <a:txBody>
                    <a:bodyPr/>
                    <a:lstStyle/>
                    <a:p>
                      <a:pPr algn="l" fontAlgn="t"/>
                      <a:r>
                        <a:rPr lang="en-US" sz="1200" dirty="0">
                          <a:effectLst/>
                        </a:rPr>
                        <a:t>The customer offering must have been subjected to evaluations (e.g., guided red teaming, systematic measurement, or other equivalent approach) by the customer using tests designed to detect the output of third-party content. Significant ongoing reproduction of third-party content determined through evaluation must be addressed. The report of results and mitigations must be retained by the customer and provided to Microsoft in the event of a claim. More information on guided red teaming is at: </a:t>
                      </a:r>
                      <a:r>
                        <a:rPr lang="en-US" sz="1200" u="none" strike="noStrike" dirty="0">
                          <a:effectLst/>
                          <a:hlinkClick r:id="rId3"/>
                        </a:rPr>
                        <a:t>Red teaming large language models (LLMs)</a:t>
                      </a:r>
                      <a:r>
                        <a:rPr lang="en-US" sz="1200" dirty="0">
                          <a:effectLst/>
                        </a:rPr>
                        <a:t>. More information on systematic measurement is at: </a:t>
                      </a:r>
                      <a:r>
                        <a:rPr lang="en-US" sz="1200" u="none" strike="noStrike" dirty="0">
                          <a:effectLst/>
                          <a:hlinkClick r:id="rId4"/>
                        </a:rPr>
                        <a:t>Overview of Responsible AI practices for Azure OpenAI models - Azure AI services - Microsoft Learn.</a:t>
                      </a:r>
                      <a:endParaRPr lang="en-US" sz="1200" dirty="0">
                        <a:effectLst/>
                      </a:endParaRPr>
                    </a:p>
                  </a:txBody>
                  <a:tcPr/>
                </a:tc>
                <a:tc>
                  <a:txBody>
                    <a:bodyPr/>
                    <a:lstStyle/>
                    <a:p>
                      <a:pPr algn="l" fontAlgn="t"/>
                      <a:r>
                        <a:rPr lang="en-US" sz="1200" dirty="0">
                          <a:effectLst/>
                        </a:rPr>
                        <a:t>December 1, 2023</a:t>
                      </a:r>
                    </a:p>
                  </a:txBody>
                  <a:tcPr/>
                </a:tc>
                <a:extLst>
                  <a:ext uri="{0D108BD9-81ED-4DB2-BD59-A6C34878D82A}">
                    <a16:rowId xmlns:a16="http://schemas.microsoft.com/office/drawing/2014/main" val="2383888833"/>
                  </a:ext>
                </a:extLst>
              </a:tr>
            </a:tbl>
          </a:graphicData>
        </a:graphic>
      </p:graphicFrame>
      <p:sp>
        <p:nvSpPr>
          <p:cNvPr id="8" name="TextBox 7">
            <a:extLst>
              <a:ext uri="{FF2B5EF4-FFF2-40B4-BE49-F238E27FC236}">
                <a16:creationId xmlns:a16="http://schemas.microsoft.com/office/drawing/2014/main" id="{932192E0-D5E8-42B1-0DD2-AA6F03A08E4C}"/>
              </a:ext>
            </a:extLst>
          </p:cNvPr>
          <p:cNvSpPr txBox="1"/>
          <p:nvPr/>
        </p:nvSpPr>
        <p:spPr>
          <a:xfrm>
            <a:off x="532852" y="1014131"/>
            <a:ext cx="6762612" cy="369332"/>
          </a:xfrm>
          <a:prstGeom prst="rect">
            <a:avLst/>
          </a:prstGeom>
          <a:noFill/>
        </p:spPr>
        <p:txBody>
          <a:bodyPr wrap="square">
            <a:spAutoFit/>
          </a:bodyPr>
          <a:lstStyle/>
          <a:p>
            <a:r>
              <a:rPr lang="en-US" b="1" i="0" dirty="0">
                <a:solidFill>
                  <a:srgbClr val="161616"/>
                </a:solidFill>
                <a:effectLst/>
                <a:latin typeface="Segoe UI" panose="020B0502040204020203" pitchFamily="34" charset="0"/>
              </a:rPr>
              <a:t>Universal Required Mitigations:</a:t>
            </a:r>
            <a:endParaRPr lang="en-US" dirty="0"/>
          </a:p>
        </p:txBody>
      </p:sp>
      <p:graphicFrame>
        <p:nvGraphicFramePr>
          <p:cNvPr id="11" name="Table 10">
            <a:extLst>
              <a:ext uri="{FF2B5EF4-FFF2-40B4-BE49-F238E27FC236}">
                <a16:creationId xmlns:a16="http://schemas.microsoft.com/office/drawing/2014/main" id="{CE56C920-1533-6292-3480-A5AAA98518C2}"/>
              </a:ext>
            </a:extLst>
          </p:cNvPr>
          <p:cNvGraphicFramePr>
            <a:graphicFrameLocks noGrp="1"/>
          </p:cNvGraphicFramePr>
          <p:nvPr>
            <p:extLst>
              <p:ext uri="{D42A27DB-BD31-4B8C-83A1-F6EECF244321}">
                <p14:modId xmlns:p14="http://schemas.microsoft.com/office/powerpoint/2010/main" val="3520009604"/>
              </p:ext>
            </p:extLst>
          </p:nvPr>
        </p:nvGraphicFramePr>
        <p:xfrm>
          <a:off x="588261" y="4331537"/>
          <a:ext cx="11187105" cy="2107734"/>
        </p:xfrm>
        <a:graphic>
          <a:graphicData uri="http://schemas.openxmlformats.org/drawingml/2006/table">
            <a:tbl>
              <a:tblPr firstRow="1" bandRow="1">
                <a:tableStyleId>{5C22544A-7EE6-4342-B048-85BDC9FD1C3A}</a:tableStyleId>
              </a:tblPr>
              <a:tblGrid>
                <a:gridCol w="1641822">
                  <a:extLst>
                    <a:ext uri="{9D8B030D-6E8A-4147-A177-3AD203B41FA5}">
                      <a16:colId xmlns:a16="http://schemas.microsoft.com/office/drawing/2014/main" val="3188026616"/>
                    </a:ext>
                  </a:extLst>
                </a:gridCol>
                <a:gridCol w="2210349">
                  <a:extLst>
                    <a:ext uri="{9D8B030D-6E8A-4147-A177-3AD203B41FA5}">
                      <a16:colId xmlns:a16="http://schemas.microsoft.com/office/drawing/2014/main" val="878200872"/>
                    </a:ext>
                  </a:extLst>
                </a:gridCol>
                <a:gridCol w="1197272">
                  <a:extLst>
                    <a:ext uri="{9D8B030D-6E8A-4147-A177-3AD203B41FA5}">
                      <a16:colId xmlns:a16="http://schemas.microsoft.com/office/drawing/2014/main" val="983877863"/>
                    </a:ext>
                  </a:extLst>
                </a:gridCol>
                <a:gridCol w="4815401">
                  <a:extLst>
                    <a:ext uri="{9D8B030D-6E8A-4147-A177-3AD203B41FA5}">
                      <a16:colId xmlns:a16="http://schemas.microsoft.com/office/drawing/2014/main" val="843578902"/>
                    </a:ext>
                  </a:extLst>
                </a:gridCol>
                <a:gridCol w="1322261">
                  <a:extLst>
                    <a:ext uri="{9D8B030D-6E8A-4147-A177-3AD203B41FA5}">
                      <a16:colId xmlns:a16="http://schemas.microsoft.com/office/drawing/2014/main" val="3536009074"/>
                    </a:ext>
                  </a:extLst>
                </a:gridCol>
              </a:tblGrid>
              <a:tr h="204656">
                <a:tc>
                  <a:txBody>
                    <a:bodyPr/>
                    <a:lstStyle/>
                    <a:p>
                      <a:pPr algn="l" fontAlgn="t"/>
                      <a:r>
                        <a:rPr lang="en-US" sz="1200" b="1">
                          <a:effectLst/>
                        </a:rPr>
                        <a:t>Content type</a:t>
                      </a:r>
                      <a:endParaRPr lang="en-US" sz="1200">
                        <a:effectLst/>
                      </a:endParaRPr>
                    </a:p>
                  </a:txBody>
                  <a:tcPr/>
                </a:tc>
                <a:tc>
                  <a:txBody>
                    <a:bodyPr/>
                    <a:lstStyle/>
                    <a:p>
                      <a:pPr algn="l" fontAlgn="t"/>
                      <a:r>
                        <a:rPr lang="en-US" sz="1200" b="1" dirty="0">
                          <a:effectLst/>
                        </a:rPr>
                        <a:t>Use Case</a:t>
                      </a:r>
                      <a:endParaRPr lang="en-US" sz="1200" dirty="0">
                        <a:effectLst/>
                      </a:endParaRPr>
                    </a:p>
                  </a:txBody>
                  <a:tcPr/>
                </a:tc>
                <a:tc>
                  <a:txBody>
                    <a:bodyPr/>
                    <a:lstStyle/>
                    <a:p>
                      <a:pPr algn="l" fontAlgn="t"/>
                      <a:r>
                        <a:rPr lang="en-US" sz="1200" b="1">
                          <a:effectLst/>
                        </a:rPr>
                        <a:t>Category</a:t>
                      </a:r>
                      <a:endParaRPr lang="en-US" sz="1200">
                        <a:effectLst/>
                      </a:endParaRPr>
                    </a:p>
                  </a:txBody>
                  <a:tcPr/>
                </a:tc>
                <a:tc>
                  <a:txBody>
                    <a:bodyPr/>
                    <a:lstStyle/>
                    <a:p>
                      <a:pPr algn="l" fontAlgn="t"/>
                      <a:r>
                        <a:rPr lang="en-US" sz="1200" b="1">
                          <a:effectLst/>
                        </a:rPr>
                        <a:t>Required Mitigation</a:t>
                      </a:r>
                      <a:endParaRPr lang="en-US" sz="1200">
                        <a:effectLst/>
                      </a:endParaRPr>
                    </a:p>
                  </a:txBody>
                  <a:tcPr/>
                </a:tc>
                <a:tc>
                  <a:txBody>
                    <a:bodyPr/>
                    <a:lstStyle/>
                    <a:p>
                      <a:pPr algn="l" fontAlgn="t"/>
                      <a:r>
                        <a:rPr lang="en-US" sz="1200" b="1">
                          <a:effectLst/>
                        </a:rPr>
                        <a:t>Effective Date</a:t>
                      </a:r>
                      <a:endParaRPr lang="en-US" sz="1200">
                        <a:effectLst/>
                      </a:endParaRPr>
                    </a:p>
                  </a:txBody>
                  <a:tcPr/>
                </a:tc>
                <a:extLst>
                  <a:ext uri="{0D108BD9-81ED-4DB2-BD59-A6C34878D82A}">
                    <a16:rowId xmlns:a16="http://schemas.microsoft.com/office/drawing/2014/main" val="2682686743"/>
                  </a:ext>
                </a:extLst>
              </a:tr>
              <a:tr h="1193334">
                <a:tc>
                  <a:txBody>
                    <a:bodyPr/>
                    <a:lstStyle/>
                    <a:p>
                      <a:pPr algn="l" fontAlgn="t"/>
                      <a:r>
                        <a:rPr lang="en-US" sz="1200" dirty="0">
                          <a:effectLst/>
                        </a:rPr>
                        <a:t>Code generation</a:t>
                      </a:r>
                    </a:p>
                  </a:txBody>
                  <a:tcPr/>
                </a:tc>
                <a:tc>
                  <a:txBody>
                    <a:bodyPr/>
                    <a:lstStyle/>
                    <a:p>
                      <a:pPr algn="l" fontAlgn="t"/>
                      <a:r>
                        <a:rPr lang="en-US" sz="1200" dirty="0">
                          <a:effectLst/>
                        </a:rPr>
                        <a:t>Code generation or transformation scenarios, or other open code generation scenarios</a:t>
                      </a:r>
                    </a:p>
                  </a:txBody>
                  <a:tcPr/>
                </a:tc>
                <a:tc>
                  <a:txBody>
                    <a:bodyPr/>
                    <a:lstStyle/>
                    <a:p>
                      <a:pPr algn="l" fontAlgn="t"/>
                      <a:r>
                        <a:rPr lang="en-US" sz="1200">
                          <a:effectLst/>
                        </a:rPr>
                        <a:t>Content filters</a:t>
                      </a:r>
                    </a:p>
                  </a:txBody>
                  <a:tcPr/>
                </a:tc>
                <a:tc>
                  <a:txBody>
                    <a:bodyPr/>
                    <a:lstStyle/>
                    <a:p>
                      <a:pPr algn="l" fontAlgn="t"/>
                      <a:r>
                        <a:rPr lang="en-US" sz="1200" dirty="0">
                          <a:effectLst/>
                        </a:rPr>
                        <a:t>The protected material code model must be configured on in either annotate or filter mode. If choosing to use annotate mode, customer must comply with any cited license provided for Output Content that is the subject of the claim.</a:t>
                      </a:r>
                      <a:br>
                        <a:rPr lang="en-US" sz="1200" dirty="0">
                          <a:effectLst/>
                        </a:rPr>
                      </a:br>
                      <a:br>
                        <a:rPr lang="en-US" sz="1200" dirty="0">
                          <a:effectLst/>
                        </a:rPr>
                      </a:br>
                      <a:r>
                        <a:rPr lang="en-US" sz="1200" dirty="0">
                          <a:effectLst/>
                        </a:rPr>
                        <a:t>The jailbreak model must be configured on in filter mode.</a:t>
                      </a:r>
                    </a:p>
                  </a:txBody>
                  <a:tcPr/>
                </a:tc>
                <a:tc>
                  <a:txBody>
                    <a:bodyPr/>
                    <a:lstStyle/>
                    <a:p>
                      <a:pPr algn="l" fontAlgn="t"/>
                      <a:r>
                        <a:rPr lang="en-US" sz="1200" dirty="0">
                          <a:effectLst/>
                        </a:rPr>
                        <a:t>December 1, 2023</a:t>
                      </a:r>
                    </a:p>
                  </a:txBody>
                  <a:tcPr/>
                </a:tc>
                <a:extLst>
                  <a:ext uri="{0D108BD9-81ED-4DB2-BD59-A6C34878D82A}">
                    <a16:rowId xmlns:a16="http://schemas.microsoft.com/office/drawing/2014/main" val="778701489"/>
                  </a:ext>
                </a:extLst>
              </a:tr>
              <a:tr h="600127">
                <a:tc>
                  <a:txBody>
                    <a:bodyPr/>
                    <a:lstStyle/>
                    <a:p>
                      <a:pPr algn="l" fontAlgn="t"/>
                      <a:r>
                        <a:rPr lang="en-US" sz="1200" dirty="0">
                          <a:effectLst/>
                        </a:rPr>
                        <a:t>Text generation</a:t>
                      </a:r>
                    </a:p>
                  </a:txBody>
                  <a:tcPr/>
                </a:tc>
                <a:tc>
                  <a:txBody>
                    <a:bodyPr/>
                    <a:lstStyle/>
                    <a:p>
                      <a:pPr algn="l" fontAlgn="t"/>
                      <a:r>
                        <a:rPr lang="en-US" sz="1200">
                          <a:effectLst/>
                        </a:rPr>
                        <a:t>Journalistic content, writing assistance, or other open text generation scenarios</a:t>
                      </a:r>
                    </a:p>
                  </a:txBody>
                  <a:tcPr/>
                </a:tc>
                <a:tc>
                  <a:txBody>
                    <a:bodyPr/>
                    <a:lstStyle/>
                    <a:p>
                      <a:pPr algn="l" fontAlgn="t"/>
                      <a:r>
                        <a:rPr lang="en-US" sz="1200">
                          <a:effectLst/>
                        </a:rPr>
                        <a:t>Content filters</a:t>
                      </a:r>
                    </a:p>
                  </a:txBody>
                  <a:tcPr/>
                </a:tc>
                <a:tc>
                  <a:txBody>
                    <a:bodyPr/>
                    <a:lstStyle/>
                    <a:p>
                      <a:pPr algn="l" fontAlgn="t"/>
                      <a:r>
                        <a:rPr lang="en-US" sz="1200" dirty="0">
                          <a:effectLst/>
                        </a:rPr>
                        <a:t>The protected material text model must be configured on in filter mode. The jailbreak model must be configured on in filter mode.</a:t>
                      </a:r>
                    </a:p>
                  </a:txBody>
                  <a:tcPr/>
                </a:tc>
                <a:tc>
                  <a:txBody>
                    <a:bodyPr/>
                    <a:lstStyle/>
                    <a:p>
                      <a:pPr algn="l" fontAlgn="t"/>
                      <a:r>
                        <a:rPr lang="en-US" sz="1200" dirty="0">
                          <a:effectLst/>
                        </a:rPr>
                        <a:t>December 1, 2023</a:t>
                      </a:r>
                    </a:p>
                  </a:txBody>
                  <a:tcPr/>
                </a:tc>
                <a:extLst>
                  <a:ext uri="{0D108BD9-81ED-4DB2-BD59-A6C34878D82A}">
                    <a16:rowId xmlns:a16="http://schemas.microsoft.com/office/drawing/2014/main" val="3200355560"/>
                  </a:ext>
                </a:extLst>
              </a:tr>
            </a:tbl>
          </a:graphicData>
        </a:graphic>
      </p:graphicFrame>
      <p:sp>
        <p:nvSpPr>
          <p:cNvPr id="13" name="TextBox 12">
            <a:extLst>
              <a:ext uri="{FF2B5EF4-FFF2-40B4-BE49-F238E27FC236}">
                <a16:creationId xmlns:a16="http://schemas.microsoft.com/office/drawing/2014/main" id="{1F2F818E-B971-629C-331A-B352DD8F00E9}"/>
              </a:ext>
            </a:extLst>
          </p:cNvPr>
          <p:cNvSpPr txBox="1"/>
          <p:nvPr/>
        </p:nvSpPr>
        <p:spPr>
          <a:xfrm>
            <a:off x="532852" y="3977771"/>
            <a:ext cx="9621443" cy="646331"/>
          </a:xfrm>
          <a:prstGeom prst="rect">
            <a:avLst/>
          </a:prstGeom>
          <a:noFill/>
        </p:spPr>
        <p:txBody>
          <a:bodyPr wrap="square">
            <a:spAutoFit/>
          </a:bodyPr>
          <a:lstStyle/>
          <a:p>
            <a:pPr algn="l"/>
            <a:r>
              <a:rPr lang="en-US" b="1" i="0" dirty="0">
                <a:solidFill>
                  <a:srgbClr val="161616"/>
                </a:solidFill>
                <a:effectLst/>
                <a:highlight>
                  <a:srgbClr val="FFFFFF"/>
                </a:highlight>
                <a:latin typeface="Segoe UI" panose="020B0502040204020203" pitchFamily="34" charset="0"/>
              </a:rPr>
              <a:t>Azure OpenAI Service Only - Additional Required Mitigations</a:t>
            </a:r>
            <a:r>
              <a:rPr lang="en-US" b="1" dirty="0">
                <a:solidFill>
                  <a:srgbClr val="161616"/>
                </a:solidFill>
                <a:highlight>
                  <a:srgbClr val="FFFFFF"/>
                </a:highlight>
                <a:latin typeface="Segoe UI" panose="020B0502040204020203" pitchFamily="34" charset="0"/>
              </a:rPr>
              <a:t> </a:t>
            </a:r>
            <a:r>
              <a:rPr lang="en-US" b="1" i="0" dirty="0">
                <a:solidFill>
                  <a:srgbClr val="161616"/>
                </a:solidFill>
                <a:effectLst/>
                <a:highlight>
                  <a:srgbClr val="FFFFFF"/>
                </a:highlight>
                <a:latin typeface="Segoe UI" panose="020B0502040204020203" pitchFamily="34" charset="0"/>
              </a:rPr>
              <a:t>Per Use Case</a:t>
            </a:r>
          </a:p>
          <a:p>
            <a:pPr algn="l"/>
            <a:endParaRPr lang="en-US" b="0" i="0" dirty="0">
              <a:solidFill>
                <a:srgbClr val="161616"/>
              </a:solidFill>
              <a:effectLst/>
              <a:highlight>
                <a:srgbClr val="FFFFFF"/>
              </a:highlight>
              <a:latin typeface="Segoe UI" panose="020B0502040204020203" pitchFamily="34" charset="0"/>
            </a:endParaRPr>
          </a:p>
        </p:txBody>
      </p:sp>
      <p:sp>
        <p:nvSpPr>
          <p:cNvPr id="15" name="TextBox 14">
            <a:extLst>
              <a:ext uri="{FF2B5EF4-FFF2-40B4-BE49-F238E27FC236}">
                <a16:creationId xmlns:a16="http://schemas.microsoft.com/office/drawing/2014/main" id="{B79D7470-ED8B-FA00-5435-ECB1EE3E0DFC}"/>
              </a:ext>
            </a:extLst>
          </p:cNvPr>
          <p:cNvSpPr txBox="1"/>
          <p:nvPr/>
        </p:nvSpPr>
        <p:spPr>
          <a:xfrm>
            <a:off x="588260" y="6400800"/>
            <a:ext cx="6762612" cy="276999"/>
          </a:xfrm>
          <a:prstGeom prst="rect">
            <a:avLst/>
          </a:prstGeom>
          <a:noFill/>
        </p:spPr>
        <p:txBody>
          <a:bodyPr wrap="square">
            <a:spAutoFit/>
          </a:bodyPr>
          <a:lstStyle/>
          <a:p>
            <a:r>
              <a:rPr lang="en-US" sz="1200" dirty="0"/>
              <a:t>*Use cases are related to what the customer has requested in the </a:t>
            </a:r>
            <a:r>
              <a:rPr lang="en-US" sz="1200" dirty="0">
                <a:hlinkClick r:id="rId5"/>
              </a:rPr>
              <a:t>Limited Access Form</a:t>
            </a:r>
            <a:endParaRPr lang="en-US" sz="1200" dirty="0"/>
          </a:p>
        </p:txBody>
      </p:sp>
      <p:sp>
        <p:nvSpPr>
          <p:cNvPr id="17" name="TextBox 16">
            <a:extLst>
              <a:ext uri="{FF2B5EF4-FFF2-40B4-BE49-F238E27FC236}">
                <a16:creationId xmlns:a16="http://schemas.microsoft.com/office/drawing/2014/main" id="{6108E703-3CAB-B6FF-8A5B-DE003C86EC2E}"/>
              </a:ext>
            </a:extLst>
          </p:cNvPr>
          <p:cNvSpPr txBox="1"/>
          <p:nvPr/>
        </p:nvSpPr>
        <p:spPr>
          <a:xfrm>
            <a:off x="7986198" y="6630164"/>
            <a:ext cx="5190371" cy="246221"/>
          </a:xfrm>
          <a:prstGeom prst="rect">
            <a:avLst/>
          </a:prstGeom>
          <a:noFill/>
        </p:spPr>
        <p:txBody>
          <a:bodyPr wrap="square">
            <a:spAutoFit/>
          </a:bodyPr>
          <a:lstStyle/>
          <a:p>
            <a:r>
              <a:rPr lang="en-US" sz="1000" dirty="0">
                <a:hlinkClick r:id="rId6"/>
              </a:rPr>
              <a:t>Customer Copyright Commitment Required Mitigations | Microsoft Learn</a:t>
            </a:r>
            <a:endParaRPr lang="en-US" sz="1000" dirty="0"/>
          </a:p>
        </p:txBody>
      </p:sp>
    </p:spTree>
    <p:extLst>
      <p:ext uri="{BB962C8B-B14F-4D97-AF65-F5344CB8AC3E}">
        <p14:creationId xmlns:p14="http://schemas.microsoft.com/office/powerpoint/2010/main" val="62552574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1A9D26-43DF-BDAE-B025-E45010FD5DD1}"/>
              </a:ext>
            </a:extLst>
          </p:cNvPr>
          <p:cNvPicPr>
            <a:picLocks noChangeAspect="1"/>
          </p:cNvPicPr>
          <p:nvPr/>
        </p:nvPicPr>
        <p:blipFill>
          <a:blip r:embed="rId2"/>
          <a:stretch>
            <a:fillRect/>
          </a:stretch>
        </p:blipFill>
        <p:spPr>
          <a:xfrm>
            <a:off x="2138394" y="1036365"/>
            <a:ext cx="6751407" cy="5568632"/>
          </a:xfrm>
          <a:prstGeom prst="rect">
            <a:avLst/>
          </a:prstGeom>
        </p:spPr>
      </p:pic>
      <p:sp>
        <p:nvSpPr>
          <p:cNvPr id="15" name="Title 14">
            <a:extLst>
              <a:ext uri="{FF2B5EF4-FFF2-40B4-BE49-F238E27FC236}">
                <a16:creationId xmlns:a16="http://schemas.microsoft.com/office/drawing/2014/main" id="{9F83356F-DE9A-5D1D-8F42-4E9EF00A8712}"/>
              </a:ext>
            </a:extLst>
          </p:cNvPr>
          <p:cNvSpPr>
            <a:spLocks noGrp="1"/>
          </p:cNvSpPr>
          <p:nvPr>
            <p:ph type="title"/>
          </p:nvPr>
        </p:nvSpPr>
        <p:spPr/>
        <p:txBody>
          <a:bodyPr/>
          <a:lstStyle/>
          <a:p>
            <a:r>
              <a:rPr lang="en-US" dirty="0"/>
              <a:t>Customer Copyright Commitment</a:t>
            </a:r>
          </a:p>
        </p:txBody>
      </p:sp>
      <p:sp>
        <p:nvSpPr>
          <p:cNvPr id="18" name="TextBox 17">
            <a:extLst>
              <a:ext uri="{FF2B5EF4-FFF2-40B4-BE49-F238E27FC236}">
                <a16:creationId xmlns:a16="http://schemas.microsoft.com/office/drawing/2014/main" id="{EAB90C09-B36A-AE87-CCE9-79AD9C2F67DD}"/>
              </a:ext>
            </a:extLst>
          </p:cNvPr>
          <p:cNvSpPr txBox="1"/>
          <p:nvPr/>
        </p:nvSpPr>
        <p:spPr>
          <a:xfrm>
            <a:off x="7986198" y="6630164"/>
            <a:ext cx="5190371" cy="246221"/>
          </a:xfrm>
          <a:prstGeom prst="rect">
            <a:avLst/>
          </a:prstGeom>
          <a:noFill/>
        </p:spPr>
        <p:txBody>
          <a:bodyPr wrap="square">
            <a:spAutoFit/>
          </a:bodyPr>
          <a:lstStyle/>
          <a:p>
            <a:r>
              <a:rPr lang="en-US" sz="1000" dirty="0">
                <a:hlinkClick r:id="rId3"/>
              </a:rPr>
              <a:t>Customer Copyright Commitment Required Mitigations | Microsoft Learn</a:t>
            </a:r>
            <a:endParaRPr lang="en-US" sz="1000" dirty="0"/>
          </a:p>
        </p:txBody>
      </p:sp>
    </p:spTree>
    <p:extLst>
      <p:ext uri="{BB962C8B-B14F-4D97-AF65-F5344CB8AC3E}">
        <p14:creationId xmlns:p14="http://schemas.microsoft.com/office/powerpoint/2010/main" val="19841794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2C8A-5771-3092-7450-EF92A599C7D7}"/>
              </a:ext>
            </a:extLst>
          </p:cNvPr>
          <p:cNvSpPr>
            <a:spLocks noGrp="1"/>
          </p:cNvSpPr>
          <p:nvPr>
            <p:ph type="title"/>
          </p:nvPr>
        </p:nvSpPr>
        <p:spPr/>
        <p:txBody>
          <a:bodyPr/>
          <a:lstStyle/>
          <a:p>
            <a:r>
              <a:rPr lang="en-HK" dirty="0"/>
              <a:t>AOAI Quota and Key concept</a:t>
            </a:r>
            <a:endParaRPr lang="en-US"/>
          </a:p>
        </p:txBody>
      </p:sp>
      <p:sp>
        <p:nvSpPr>
          <p:cNvPr id="5" name="TextBox 4">
            <a:extLst>
              <a:ext uri="{FF2B5EF4-FFF2-40B4-BE49-F238E27FC236}">
                <a16:creationId xmlns:a16="http://schemas.microsoft.com/office/drawing/2014/main" id="{D0B20BA2-68B0-4D71-09DD-26174C0FB150}"/>
              </a:ext>
            </a:extLst>
          </p:cNvPr>
          <p:cNvSpPr txBox="1"/>
          <p:nvPr/>
        </p:nvSpPr>
        <p:spPr>
          <a:xfrm>
            <a:off x="588263" y="1426128"/>
            <a:ext cx="10685826" cy="646331"/>
          </a:xfrm>
          <a:prstGeom prst="rect">
            <a:avLst/>
          </a:prstGeom>
          <a:noFill/>
        </p:spPr>
        <p:txBody>
          <a:bodyPr wrap="square">
            <a:spAutoFit/>
          </a:bodyPr>
          <a:lstStyle/>
          <a:p>
            <a:r>
              <a:rPr lang="en-US" dirty="0">
                <a:solidFill>
                  <a:srgbClr val="000000"/>
                </a:solidFill>
                <a:latin typeface="Segoe UI"/>
                <a:cs typeface="Segoe UI"/>
              </a:rPr>
              <a:t>Quota is assigned to your subscription on a </a:t>
            </a:r>
            <a:r>
              <a:rPr lang="en-US" b="1" dirty="0">
                <a:solidFill>
                  <a:srgbClr val="000000"/>
                </a:solidFill>
                <a:latin typeface="Segoe UI"/>
                <a:cs typeface="Segoe UI"/>
              </a:rPr>
              <a:t>per-region, per-model basis </a:t>
            </a:r>
            <a:r>
              <a:rPr lang="en-US" dirty="0">
                <a:solidFill>
                  <a:srgbClr val="000000"/>
                </a:solidFill>
                <a:latin typeface="Segoe UI"/>
                <a:cs typeface="Segoe UI"/>
              </a:rPr>
              <a:t>in units of Tokens-per-Minute (</a:t>
            </a:r>
            <a:r>
              <a:rPr lang="en-US" b="1" dirty="0">
                <a:solidFill>
                  <a:srgbClr val="000000"/>
                </a:solidFill>
                <a:latin typeface="Segoe UI"/>
                <a:cs typeface="Segoe UI"/>
              </a:rPr>
              <a:t>TPM</a:t>
            </a:r>
            <a:r>
              <a:rPr lang="en-US" dirty="0">
                <a:solidFill>
                  <a:srgbClr val="000000"/>
                </a:solidFill>
                <a:latin typeface="Segoe UI"/>
                <a:cs typeface="Segoe UI"/>
              </a:rPr>
              <a:t>). Your subscription is onboarded with a default quota for most models.</a:t>
            </a:r>
          </a:p>
        </p:txBody>
      </p:sp>
      <p:sp>
        <p:nvSpPr>
          <p:cNvPr id="7" name="TextBox 6">
            <a:extLst>
              <a:ext uri="{FF2B5EF4-FFF2-40B4-BE49-F238E27FC236}">
                <a16:creationId xmlns:a16="http://schemas.microsoft.com/office/drawing/2014/main" id="{7A9B5EE8-4B03-24F7-1A3C-F8EDA6932B36}"/>
              </a:ext>
            </a:extLst>
          </p:cNvPr>
          <p:cNvSpPr txBox="1"/>
          <p:nvPr/>
        </p:nvSpPr>
        <p:spPr>
          <a:xfrm>
            <a:off x="588263" y="2574800"/>
            <a:ext cx="5832202" cy="2400657"/>
          </a:xfrm>
          <a:prstGeom prst="rect">
            <a:avLst/>
          </a:prstGeom>
          <a:noFill/>
        </p:spPr>
        <p:txBody>
          <a:bodyPr wrap="square">
            <a:spAutoFit/>
          </a:bodyPr>
          <a:lstStyle/>
          <a:p>
            <a:pPr marL="0" marR="0">
              <a:spcBef>
                <a:spcPts val="0"/>
              </a:spcBef>
              <a:spcAft>
                <a:spcPts val="0"/>
              </a:spcAft>
            </a:pPr>
            <a:r>
              <a:rPr lang="en-US" dirty="0">
                <a:solidFill>
                  <a:srgbClr val="000000"/>
                </a:solidFill>
                <a:latin typeface="Segoe UI"/>
                <a:cs typeface="Segoe UI"/>
              </a:rPr>
              <a:t>For example, with a 240k TPM quota for GPT-35-Turbo in East US, you could create </a:t>
            </a:r>
          </a:p>
          <a:p>
            <a:pPr marL="342900" marR="0" indent="-342900">
              <a:spcBef>
                <a:spcPts val="0"/>
              </a:spcBef>
              <a:spcAft>
                <a:spcPts val="0"/>
              </a:spcAft>
              <a:buAutoNum type="alphaLcParenR"/>
            </a:pPr>
            <a:r>
              <a:rPr lang="en-US" dirty="0">
                <a:solidFill>
                  <a:srgbClr val="000000"/>
                </a:solidFill>
                <a:latin typeface="Segoe UI"/>
                <a:cs typeface="Segoe UI"/>
              </a:rPr>
              <a:t>one deployment of 240K TPM</a:t>
            </a:r>
          </a:p>
          <a:p>
            <a:pPr marL="342900" marR="0" indent="-342900">
              <a:spcBef>
                <a:spcPts val="0"/>
              </a:spcBef>
              <a:spcAft>
                <a:spcPts val="0"/>
              </a:spcAft>
              <a:buAutoNum type="alphaLcParenR"/>
            </a:pPr>
            <a:r>
              <a:rPr lang="en-US" dirty="0">
                <a:solidFill>
                  <a:srgbClr val="000000"/>
                </a:solidFill>
                <a:latin typeface="Segoe UI"/>
                <a:cs typeface="Segoe UI"/>
              </a:rPr>
              <a:t>two of 120K TPM each, </a:t>
            </a:r>
          </a:p>
          <a:p>
            <a:pPr marL="342900" marR="0" indent="-342900">
              <a:spcBef>
                <a:spcPts val="0"/>
              </a:spcBef>
              <a:spcAft>
                <a:spcPts val="0"/>
              </a:spcAft>
              <a:buAutoNum type="alphaLcParenR"/>
            </a:pPr>
            <a:r>
              <a:rPr lang="en-US" dirty="0">
                <a:solidFill>
                  <a:srgbClr val="000000"/>
                </a:solidFill>
                <a:latin typeface="Segoe UI"/>
                <a:cs typeface="Segoe UI"/>
              </a:rPr>
              <a:t>or multiple deployments adding up to less than 240K TPM </a:t>
            </a:r>
          </a:p>
          <a:p>
            <a:pPr marR="0">
              <a:spcBef>
                <a:spcPts val="0"/>
              </a:spcBef>
              <a:spcAft>
                <a:spcPts val="0"/>
              </a:spcAft>
            </a:pPr>
            <a:r>
              <a:rPr lang="en-US" b="1" dirty="0">
                <a:solidFill>
                  <a:srgbClr val="000000"/>
                </a:solidFill>
                <a:latin typeface="Segoe UI"/>
                <a:cs typeface="Segoe UI"/>
              </a:rPr>
              <a:t>in that region</a:t>
            </a:r>
            <a:r>
              <a:rPr lang="en-US" dirty="0">
                <a:solidFill>
                  <a:srgbClr val="000000"/>
                </a:solidFill>
                <a:latin typeface="Segoe UI"/>
                <a:cs typeface="Segoe UI"/>
              </a:rPr>
              <a:t>.</a:t>
            </a:r>
          </a:p>
          <a:p>
            <a:pPr marL="0" marR="0">
              <a:spcBef>
                <a:spcPts val="0"/>
              </a:spcBef>
              <a:spcAft>
                <a:spcPts val="0"/>
              </a:spcAft>
            </a:pPr>
            <a:r>
              <a:rPr lang="en-US" sz="2400" dirty="0">
                <a:effectLst/>
                <a:latin typeface="Aptos" panose="020B0004020202020204" pitchFamily="34" charset="0"/>
                <a:ea typeface="DengXian" panose="02010600030101010101" pitchFamily="2" charset="-122"/>
              </a:rPr>
              <a:t> </a:t>
            </a:r>
            <a:endParaRPr lang="en-US" sz="2000" dirty="0">
              <a:effectLst/>
              <a:latin typeface="Calibri" panose="020F0502020204030204" pitchFamily="34" charset="0"/>
              <a:ea typeface="DengXian" panose="02010600030101010101" pitchFamily="2" charset="-122"/>
            </a:endParaRPr>
          </a:p>
        </p:txBody>
      </p:sp>
      <p:sp>
        <p:nvSpPr>
          <p:cNvPr id="9" name="TextBox 8">
            <a:extLst>
              <a:ext uri="{FF2B5EF4-FFF2-40B4-BE49-F238E27FC236}">
                <a16:creationId xmlns:a16="http://schemas.microsoft.com/office/drawing/2014/main" id="{6BF32547-6B0E-8C60-0757-D1284019DE84}"/>
              </a:ext>
            </a:extLst>
          </p:cNvPr>
          <p:cNvSpPr txBox="1"/>
          <p:nvPr/>
        </p:nvSpPr>
        <p:spPr>
          <a:xfrm>
            <a:off x="588263" y="5860406"/>
            <a:ext cx="6779342" cy="369332"/>
          </a:xfrm>
          <a:prstGeom prst="rect">
            <a:avLst/>
          </a:prstGeom>
          <a:noFill/>
        </p:spPr>
        <p:txBody>
          <a:bodyPr wrap="square">
            <a:spAutoFit/>
          </a:bodyPr>
          <a:lstStyle/>
          <a:p>
            <a:r>
              <a:rPr lang="en-US" b="0" i="0" dirty="0">
                <a:solidFill>
                  <a:srgbClr val="333333"/>
                </a:solidFill>
                <a:effectLst/>
                <a:highlight>
                  <a:srgbClr val="FFFFFF"/>
                </a:highlight>
                <a:latin typeface="SegoeUI"/>
              </a:rPr>
              <a:t>Refer to </a:t>
            </a:r>
            <a:r>
              <a:rPr lang="en-US" b="0" i="0" u="sng" dirty="0">
                <a:solidFill>
                  <a:srgbClr val="146CAC"/>
                </a:solidFill>
                <a:effectLst/>
                <a:highlight>
                  <a:srgbClr val="FFFFFF"/>
                </a:highlight>
                <a:latin typeface="SegoeUI"/>
                <a:hlinkClick r:id="rId2"/>
              </a:rPr>
              <a:t>this document</a:t>
            </a:r>
            <a:r>
              <a:rPr lang="en-US" b="0" i="0" dirty="0">
                <a:solidFill>
                  <a:srgbClr val="333333"/>
                </a:solidFill>
                <a:effectLst/>
                <a:highlight>
                  <a:srgbClr val="FFFFFF"/>
                </a:highlight>
                <a:latin typeface="SegoeUI"/>
              </a:rPr>
              <a:t> for default TPM values.</a:t>
            </a:r>
            <a:endParaRPr lang="en-US" dirty="0"/>
          </a:p>
        </p:txBody>
      </p:sp>
      <p:pic>
        <p:nvPicPr>
          <p:cNvPr id="11" name="Picture 10">
            <a:extLst>
              <a:ext uri="{FF2B5EF4-FFF2-40B4-BE49-F238E27FC236}">
                <a16:creationId xmlns:a16="http://schemas.microsoft.com/office/drawing/2014/main" id="{099295C1-F46F-A308-F9D9-A904EC37268C}"/>
              </a:ext>
            </a:extLst>
          </p:cNvPr>
          <p:cNvPicPr>
            <a:picLocks noChangeAspect="1"/>
          </p:cNvPicPr>
          <p:nvPr/>
        </p:nvPicPr>
        <p:blipFill>
          <a:blip r:embed="rId3"/>
          <a:stretch>
            <a:fillRect/>
          </a:stretch>
        </p:blipFill>
        <p:spPr>
          <a:xfrm>
            <a:off x="7116396" y="2574800"/>
            <a:ext cx="4157693" cy="3048022"/>
          </a:xfrm>
          <a:prstGeom prst="rect">
            <a:avLst/>
          </a:prstGeom>
        </p:spPr>
      </p:pic>
    </p:spTree>
    <p:extLst>
      <p:ext uri="{BB962C8B-B14F-4D97-AF65-F5344CB8AC3E}">
        <p14:creationId xmlns:p14="http://schemas.microsoft.com/office/powerpoint/2010/main" val="8684523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07DF-BFBF-DB73-61B3-4A954B74F12F}"/>
              </a:ext>
            </a:extLst>
          </p:cNvPr>
          <p:cNvSpPr>
            <a:spLocks noGrp="1"/>
          </p:cNvSpPr>
          <p:nvPr>
            <p:ph type="title"/>
          </p:nvPr>
        </p:nvSpPr>
        <p:spPr/>
        <p:txBody>
          <a:bodyPr/>
          <a:lstStyle/>
          <a:p>
            <a:r>
              <a:rPr lang="en-HK"/>
              <a:t>How about TPM rate limits?</a:t>
            </a:r>
            <a:endParaRPr lang="en-US" dirty="0"/>
          </a:p>
        </p:txBody>
      </p:sp>
      <p:sp>
        <p:nvSpPr>
          <p:cNvPr id="4" name="TextBox 3">
            <a:extLst>
              <a:ext uri="{FF2B5EF4-FFF2-40B4-BE49-F238E27FC236}">
                <a16:creationId xmlns:a16="http://schemas.microsoft.com/office/drawing/2014/main" id="{7E29F44C-93B5-948E-68C9-ECA31F0B6F4F}"/>
              </a:ext>
            </a:extLst>
          </p:cNvPr>
          <p:cNvSpPr txBox="1"/>
          <p:nvPr/>
        </p:nvSpPr>
        <p:spPr>
          <a:xfrm>
            <a:off x="588262" y="1431127"/>
            <a:ext cx="10935143" cy="1754326"/>
          </a:xfrm>
          <a:prstGeom prst="rect">
            <a:avLst/>
          </a:prstGeom>
          <a:noFill/>
        </p:spPr>
        <p:txBody>
          <a:bodyPr wrap="square">
            <a:spAutoFit/>
          </a:bodyPr>
          <a:lstStyle/>
          <a:p>
            <a:pPr algn="l"/>
            <a:r>
              <a:rPr lang="en-US" b="0" i="0" dirty="0">
                <a:solidFill>
                  <a:srgbClr val="333333"/>
                </a:solidFill>
                <a:effectLst/>
                <a:highlight>
                  <a:srgbClr val="FFFFFF"/>
                </a:highlight>
                <a:latin typeface="SegoeUI"/>
              </a:rPr>
              <a:t>TPM rate limits are based on the maximum tokens </a:t>
            </a:r>
            <a:r>
              <a:rPr lang="en-US" b="1" i="0" dirty="0">
                <a:solidFill>
                  <a:srgbClr val="333333"/>
                </a:solidFill>
                <a:effectLst/>
                <a:highlight>
                  <a:srgbClr val="FFFFFF"/>
                </a:highlight>
                <a:latin typeface="SegoeUI"/>
              </a:rPr>
              <a:t>**estimated** </a:t>
            </a:r>
            <a:r>
              <a:rPr lang="en-US" b="0" i="0" dirty="0">
                <a:solidFill>
                  <a:srgbClr val="333333"/>
                </a:solidFill>
                <a:effectLst/>
                <a:highlight>
                  <a:srgbClr val="FFFFFF"/>
                </a:highlight>
                <a:latin typeface="SegoeUI"/>
              </a:rPr>
              <a:t>to be processed when the request is received. It is different than the token count used for billing, which is computed after all processing is completed. Azure OpenAI calculates a max processed-token count per request using:</a:t>
            </a:r>
          </a:p>
          <a:p>
            <a:pPr algn="l"/>
            <a:r>
              <a:rPr lang="en-US" b="0" i="0" dirty="0">
                <a:solidFill>
                  <a:srgbClr val="333333"/>
                </a:solidFill>
                <a:effectLst/>
                <a:highlight>
                  <a:srgbClr val="FFFFFF"/>
                </a:highlight>
                <a:latin typeface="SegoeUI"/>
              </a:rPr>
              <a:t>- Prompt text and count</a:t>
            </a:r>
            <a:br>
              <a:rPr lang="en-US" b="0" i="0" dirty="0">
                <a:solidFill>
                  <a:srgbClr val="333333"/>
                </a:solidFill>
                <a:effectLst/>
                <a:highlight>
                  <a:srgbClr val="FFFFFF"/>
                </a:highlight>
                <a:latin typeface="SegoeUI"/>
              </a:rPr>
            </a:br>
            <a:r>
              <a:rPr lang="en-US" b="0" i="0" dirty="0">
                <a:solidFill>
                  <a:srgbClr val="333333"/>
                </a:solidFill>
                <a:effectLst/>
                <a:highlight>
                  <a:srgbClr val="FFFFFF"/>
                </a:highlight>
                <a:latin typeface="SegoeUI"/>
              </a:rPr>
              <a:t>- The </a:t>
            </a:r>
            <a:r>
              <a:rPr lang="en-US" b="0" i="0" dirty="0" err="1">
                <a:solidFill>
                  <a:srgbClr val="333333"/>
                </a:solidFill>
                <a:effectLst/>
                <a:highlight>
                  <a:srgbClr val="FFFFFF"/>
                </a:highlight>
                <a:latin typeface="SegoeUI"/>
              </a:rPr>
              <a:t>max_tokens</a:t>
            </a:r>
            <a:r>
              <a:rPr lang="en-US" b="0" i="0" dirty="0">
                <a:solidFill>
                  <a:srgbClr val="333333"/>
                </a:solidFill>
                <a:effectLst/>
                <a:highlight>
                  <a:srgbClr val="FFFFFF"/>
                </a:highlight>
                <a:latin typeface="SegoeUI"/>
              </a:rPr>
              <a:t> setting</a:t>
            </a:r>
            <a:br>
              <a:rPr lang="en-US" b="0" i="0" dirty="0">
                <a:solidFill>
                  <a:srgbClr val="333333"/>
                </a:solidFill>
                <a:effectLst/>
                <a:highlight>
                  <a:srgbClr val="FFFFFF"/>
                </a:highlight>
                <a:latin typeface="SegoeUI"/>
              </a:rPr>
            </a:br>
            <a:r>
              <a:rPr lang="en-US" b="0" i="0" dirty="0">
                <a:solidFill>
                  <a:srgbClr val="333333"/>
                </a:solidFill>
                <a:effectLst/>
                <a:highlight>
                  <a:srgbClr val="FFFFFF"/>
                </a:highlight>
                <a:latin typeface="SegoeUI"/>
              </a:rPr>
              <a:t>- The </a:t>
            </a:r>
            <a:r>
              <a:rPr lang="en-US" b="0" i="0" dirty="0" err="1">
                <a:solidFill>
                  <a:srgbClr val="333333"/>
                </a:solidFill>
                <a:effectLst/>
                <a:highlight>
                  <a:srgbClr val="FFFFFF"/>
                </a:highlight>
                <a:latin typeface="SegoeUI"/>
              </a:rPr>
              <a:t>best_of</a:t>
            </a:r>
            <a:r>
              <a:rPr lang="en-US" b="0" i="0" dirty="0">
                <a:solidFill>
                  <a:srgbClr val="333333"/>
                </a:solidFill>
                <a:effectLst/>
                <a:highlight>
                  <a:srgbClr val="FFFFFF"/>
                </a:highlight>
                <a:latin typeface="SegoeUI"/>
              </a:rPr>
              <a:t> setting</a:t>
            </a:r>
          </a:p>
        </p:txBody>
      </p:sp>
      <p:sp>
        <p:nvSpPr>
          <p:cNvPr id="6" name="TextBox 5">
            <a:extLst>
              <a:ext uri="{FF2B5EF4-FFF2-40B4-BE49-F238E27FC236}">
                <a16:creationId xmlns:a16="http://schemas.microsoft.com/office/drawing/2014/main" id="{376B5AD1-4336-3C37-03DE-F26FA2431644}"/>
              </a:ext>
            </a:extLst>
          </p:cNvPr>
          <p:cNvSpPr txBox="1"/>
          <p:nvPr/>
        </p:nvSpPr>
        <p:spPr>
          <a:xfrm>
            <a:off x="588262" y="3605382"/>
            <a:ext cx="10443532" cy="646331"/>
          </a:xfrm>
          <a:prstGeom prst="rect">
            <a:avLst/>
          </a:prstGeom>
          <a:noFill/>
        </p:spPr>
        <p:txBody>
          <a:bodyPr wrap="square">
            <a:spAutoFit/>
          </a:bodyPr>
          <a:lstStyle/>
          <a:p>
            <a:r>
              <a:rPr lang="en-US" b="0" i="0">
                <a:solidFill>
                  <a:srgbClr val="333333"/>
                </a:solidFill>
                <a:effectLst/>
                <a:highlight>
                  <a:srgbClr val="FFFFFF"/>
                </a:highlight>
                <a:latin typeface="SegoeUI"/>
              </a:rPr>
              <a:t>This estimated count is added to a running token count of all requests, which resets every minute. A </a:t>
            </a:r>
            <a:r>
              <a:rPr lang="en-US" b="1" i="0">
                <a:solidFill>
                  <a:srgbClr val="333333"/>
                </a:solidFill>
                <a:effectLst/>
                <a:highlight>
                  <a:srgbClr val="FFFFFF"/>
                </a:highlight>
                <a:latin typeface="SegoeUI"/>
              </a:rPr>
              <a:t>429 response code </a:t>
            </a:r>
            <a:r>
              <a:rPr lang="en-US" b="0" i="0">
                <a:solidFill>
                  <a:srgbClr val="333333"/>
                </a:solidFill>
                <a:effectLst/>
                <a:highlight>
                  <a:srgbClr val="FFFFFF"/>
                </a:highlight>
                <a:latin typeface="SegoeUI"/>
              </a:rPr>
              <a:t>is returned once the TPM rate limit is reached within the minute.</a:t>
            </a:r>
            <a:endParaRPr lang="en-US" dirty="0"/>
          </a:p>
        </p:txBody>
      </p:sp>
      <p:sp>
        <p:nvSpPr>
          <p:cNvPr id="8" name="TextBox 7">
            <a:extLst>
              <a:ext uri="{FF2B5EF4-FFF2-40B4-BE49-F238E27FC236}">
                <a16:creationId xmlns:a16="http://schemas.microsoft.com/office/drawing/2014/main" id="{265BDBCB-8C9C-578F-4212-4757EEFBAC09}"/>
              </a:ext>
            </a:extLst>
          </p:cNvPr>
          <p:cNvSpPr txBox="1"/>
          <p:nvPr/>
        </p:nvSpPr>
        <p:spPr>
          <a:xfrm>
            <a:off x="588261" y="4769096"/>
            <a:ext cx="10443531" cy="646331"/>
          </a:xfrm>
          <a:prstGeom prst="rect">
            <a:avLst/>
          </a:prstGeom>
          <a:noFill/>
        </p:spPr>
        <p:txBody>
          <a:bodyPr wrap="square">
            <a:spAutoFit/>
          </a:bodyPr>
          <a:lstStyle/>
          <a:p>
            <a:r>
              <a:rPr lang="en-US" b="0" i="0">
                <a:solidFill>
                  <a:srgbClr val="333333"/>
                </a:solidFill>
                <a:effectLst/>
                <a:highlight>
                  <a:srgbClr val="FFFFFF"/>
                </a:highlight>
                <a:latin typeface="SegoeUI"/>
              </a:rPr>
              <a:t>A **Requests-Per-Minute** (</a:t>
            </a:r>
            <a:r>
              <a:rPr lang="en-US" b="1" i="0">
                <a:solidFill>
                  <a:srgbClr val="333333"/>
                </a:solidFill>
                <a:effectLst/>
                <a:highlight>
                  <a:srgbClr val="FFFFFF"/>
                </a:highlight>
                <a:latin typeface="SegoeUI"/>
              </a:rPr>
              <a:t>RPM</a:t>
            </a:r>
            <a:r>
              <a:rPr lang="en-US" b="0" i="0">
                <a:solidFill>
                  <a:srgbClr val="333333"/>
                </a:solidFill>
                <a:effectLst/>
                <a:highlight>
                  <a:srgbClr val="FFFFFF"/>
                </a:highlight>
                <a:latin typeface="SegoeUI"/>
              </a:rPr>
              <a:t>) rate limit is also enforced. It is set proportionally to the TPM assignment at a ratio of 6 RPM per 1000 TPM.</a:t>
            </a:r>
            <a:endParaRPr lang="en-US" dirty="0"/>
          </a:p>
        </p:txBody>
      </p:sp>
    </p:spTree>
    <p:extLst>
      <p:ext uri="{BB962C8B-B14F-4D97-AF65-F5344CB8AC3E}">
        <p14:creationId xmlns:p14="http://schemas.microsoft.com/office/powerpoint/2010/main" val="22582308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C81F485-316F-B5F4-D3FC-97FBB1664E9D}"/>
              </a:ext>
            </a:extLst>
          </p:cNvPr>
          <p:cNvSpPr>
            <a:spLocks noGrp="1"/>
          </p:cNvSpPr>
          <p:nvPr>
            <p:ph type="title"/>
          </p:nvPr>
        </p:nvSpPr>
        <p:spPr>
          <a:xfrm>
            <a:off x="588263" y="3150414"/>
            <a:ext cx="3182027" cy="553998"/>
          </a:xfrm>
        </p:spPr>
        <p:txBody>
          <a:bodyPr/>
          <a:lstStyle/>
          <a:p>
            <a:r>
              <a:rPr lang="en-US" dirty="0"/>
              <a:t>Agenda</a:t>
            </a:r>
          </a:p>
        </p:txBody>
      </p:sp>
      <p:sp>
        <p:nvSpPr>
          <p:cNvPr id="14" name="Text Placeholder 13">
            <a:extLst>
              <a:ext uri="{FF2B5EF4-FFF2-40B4-BE49-F238E27FC236}">
                <a16:creationId xmlns:a16="http://schemas.microsoft.com/office/drawing/2014/main" id="{482B8C31-922E-0369-14C5-DF4DF245FAA8}"/>
              </a:ext>
            </a:extLst>
          </p:cNvPr>
          <p:cNvSpPr>
            <a:spLocks noGrp="1"/>
          </p:cNvSpPr>
          <p:nvPr>
            <p:ph type="body" sz="quarter" idx="11"/>
          </p:nvPr>
        </p:nvSpPr>
        <p:spPr>
          <a:xfrm>
            <a:off x="4941888" y="2134752"/>
            <a:ext cx="5609893" cy="2585323"/>
          </a:xfrm>
        </p:spPr>
        <p:txBody>
          <a:bodyPr/>
          <a:lstStyle/>
          <a:p>
            <a:pPr rtl="0" fontAlgn="ctr">
              <a:spcBef>
                <a:spcPts val="0"/>
              </a:spcBef>
              <a:spcAft>
                <a:spcPts val="0"/>
              </a:spcAft>
              <a:buFont typeface="Arial" panose="020B0604020202020204" pitchFamily="34" charset="0"/>
              <a:buChar char="•"/>
            </a:pPr>
            <a:r>
              <a:rPr lang="en-US" sz="2400" dirty="0">
                <a:solidFill>
                  <a:srgbClr val="000000"/>
                </a:solidFill>
                <a:effectLst/>
                <a:latin typeface="Aptos" panose="020B0004020202020204" pitchFamily="34" charset="0"/>
              </a:rPr>
              <a:t>Overview of Microsoft AI Ecosystem</a:t>
            </a:r>
          </a:p>
          <a:p>
            <a:pPr marL="0" indent="0" rtl="0" fontAlgn="ctr">
              <a:spcBef>
                <a:spcPts val="0"/>
              </a:spcBef>
              <a:spcAft>
                <a:spcPts val="0"/>
              </a:spcAft>
              <a:buNone/>
            </a:pPr>
            <a:r>
              <a:rPr lang="en-US" sz="2400" dirty="0">
                <a:solidFill>
                  <a:srgbClr val="000000"/>
                </a:solidFill>
                <a:effectLst/>
                <a:latin typeface="Aptos" panose="020B0004020202020204" pitchFamily="34" charset="0"/>
              </a:rPr>
              <a:t> </a:t>
            </a:r>
            <a:endParaRPr lang="en-US" sz="2400" dirty="0">
              <a:solidFill>
                <a:srgbClr val="000000"/>
              </a:solidFill>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it-IT" sz="2400" dirty="0">
                <a:solidFill>
                  <a:srgbClr val="000000"/>
                </a:solidFill>
                <a:effectLst/>
                <a:latin typeface="Aptos" panose="020B0004020202020204" pitchFamily="34" charset="0"/>
              </a:rPr>
              <a:t>Azure AI service latest update </a:t>
            </a:r>
          </a:p>
          <a:p>
            <a:pPr marL="0" indent="0" rtl="0" fontAlgn="ctr">
              <a:spcBef>
                <a:spcPts val="0"/>
              </a:spcBef>
              <a:spcAft>
                <a:spcPts val="0"/>
              </a:spcAft>
              <a:buNone/>
            </a:pPr>
            <a:endParaRPr lang="it-IT" sz="2400" dirty="0">
              <a:solidFill>
                <a:srgbClr val="000000"/>
              </a:solidFill>
              <a:effectLst/>
              <a:latin typeface="Calibri" panose="020F0502020204030204" pitchFamily="34" charset="0"/>
            </a:endParaRPr>
          </a:p>
          <a:p>
            <a:pPr rtl="0" fontAlgn="ctr">
              <a:spcBef>
                <a:spcPts val="0"/>
              </a:spcBef>
              <a:spcAft>
                <a:spcPts val="0"/>
              </a:spcAft>
              <a:buFont typeface="Arial" panose="020B0604020202020204" pitchFamily="34" charset="0"/>
              <a:buChar char="•"/>
            </a:pPr>
            <a:r>
              <a:rPr lang="en-US" sz="2400" dirty="0">
                <a:solidFill>
                  <a:srgbClr val="000000"/>
                </a:solidFill>
                <a:effectLst/>
                <a:latin typeface="Aptos" panose="020B0004020202020204" pitchFamily="34" charset="0"/>
              </a:rPr>
              <a:t>AI Orchestration tools</a:t>
            </a:r>
          </a:p>
          <a:p>
            <a:pPr marL="0" indent="0" rtl="0" fontAlgn="ctr">
              <a:spcBef>
                <a:spcPts val="0"/>
              </a:spcBef>
              <a:spcAft>
                <a:spcPts val="0"/>
              </a:spcAft>
              <a:buNone/>
            </a:pPr>
            <a:endParaRPr lang="en-US" sz="2400" dirty="0">
              <a:solidFill>
                <a:srgbClr val="000000"/>
              </a:solidFill>
              <a:effectLst/>
              <a:latin typeface="Aptos" panose="020B0004020202020204" pitchFamily="34" charset="0"/>
            </a:endParaRPr>
          </a:p>
          <a:p>
            <a:pPr rtl="0" fontAlgn="ctr">
              <a:spcBef>
                <a:spcPts val="0"/>
              </a:spcBef>
              <a:spcAft>
                <a:spcPts val="0"/>
              </a:spcAft>
              <a:buFont typeface="Arial" panose="020B0604020202020204" pitchFamily="34" charset="0"/>
              <a:buChar char="•"/>
            </a:pPr>
            <a:r>
              <a:rPr lang="en-US" sz="2400" dirty="0">
                <a:solidFill>
                  <a:srgbClr val="000000"/>
                </a:solidFill>
                <a:effectLst/>
                <a:latin typeface="Aptos" panose="020B0004020202020204" pitchFamily="34" charset="0"/>
              </a:rPr>
              <a:t>Q&amp;A  </a:t>
            </a:r>
            <a:endParaRPr lang="en-US" sz="240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42505837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extBox 3">
            <a:extLst>
              <a:ext uri="{FF2B5EF4-FFF2-40B4-BE49-F238E27FC236}">
                <a16:creationId xmlns:a16="http://schemas.microsoft.com/office/drawing/2014/main" id="{FA654B25-B36E-D91F-F02C-8AE8F807E767}"/>
              </a:ext>
            </a:extLst>
          </p:cNvPr>
          <p:cNvGraphicFramePr/>
          <p:nvPr>
            <p:extLst>
              <p:ext uri="{D42A27DB-BD31-4B8C-83A1-F6EECF244321}">
                <p14:modId xmlns:p14="http://schemas.microsoft.com/office/powerpoint/2010/main" val="4062121682"/>
              </p:ext>
            </p:extLst>
          </p:nvPr>
        </p:nvGraphicFramePr>
        <p:xfrm>
          <a:off x="5919097" y="783771"/>
          <a:ext cx="5901306" cy="5465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extLst>
              <a:ext uri="{FF2B5EF4-FFF2-40B4-BE49-F238E27FC236}">
                <a16:creationId xmlns:a16="http://schemas.microsoft.com/office/drawing/2014/main" id="{D360E8DB-9264-B607-3D41-636463D05900}"/>
              </a:ext>
            </a:extLst>
          </p:cNvPr>
          <p:cNvPicPr>
            <a:picLocks noChangeAspect="1"/>
          </p:cNvPicPr>
          <p:nvPr/>
        </p:nvPicPr>
        <p:blipFill>
          <a:blip r:embed="rId7"/>
          <a:stretch>
            <a:fillRect/>
          </a:stretch>
        </p:blipFill>
        <p:spPr>
          <a:xfrm>
            <a:off x="239815" y="1746476"/>
            <a:ext cx="5562498" cy="3365048"/>
          </a:xfrm>
          <a:prstGeom prst="rect">
            <a:avLst/>
          </a:prstGeom>
        </p:spPr>
      </p:pic>
      <p:sp>
        <p:nvSpPr>
          <p:cNvPr id="14" name="TextBox 13">
            <a:extLst>
              <a:ext uri="{FF2B5EF4-FFF2-40B4-BE49-F238E27FC236}">
                <a16:creationId xmlns:a16="http://schemas.microsoft.com/office/drawing/2014/main" id="{CC347AB3-AC9B-02C5-ECEE-4FD27FE078E3}"/>
              </a:ext>
            </a:extLst>
          </p:cNvPr>
          <p:cNvSpPr txBox="1"/>
          <p:nvPr/>
        </p:nvSpPr>
        <p:spPr>
          <a:xfrm>
            <a:off x="239815" y="5787276"/>
            <a:ext cx="5562498" cy="646331"/>
          </a:xfrm>
          <a:prstGeom prst="rect">
            <a:avLst/>
          </a:prstGeom>
          <a:noFill/>
        </p:spPr>
        <p:txBody>
          <a:bodyPr wrap="square">
            <a:spAutoFit/>
          </a:bodyPr>
          <a:lstStyle/>
          <a:p>
            <a:r>
              <a:rPr lang="en-US" dirty="0">
                <a:hlinkClick r:id="rId8"/>
              </a:rPr>
              <a:t>Optimizing Azure OpenAI: A Guide to Limits, Quotas, and Best Practices - Microsoft Community Hub</a:t>
            </a:r>
            <a:endParaRPr lang="en-US" dirty="0"/>
          </a:p>
        </p:txBody>
      </p:sp>
    </p:spTree>
    <p:extLst>
      <p:ext uri="{BB962C8B-B14F-4D97-AF65-F5344CB8AC3E}">
        <p14:creationId xmlns:p14="http://schemas.microsoft.com/office/powerpoint/2010/main" val="40707975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357C4-B878-1291-D267-D1EB3883D6EB}"/>
              </a:ext>
            </a:extLst>
          </p:cNvPr>
          <p:cNvSpPr>
            <a:spLocks noGrp="1"/>
          </p:cNvSpPr>
          <p:nvPr>
            <p:ph type="title"/>
          </p:nvPr>
        </p:nvSpPr>
        <p:spPr/>
        <p:txBody>
          <a:bodyPr/>
          <a:lstStyle/>
          <a:p>
            <a:r>
              <a:rPr lang="en-US" dirty="0"/>
              <a:t>Azure OpenAI | Procurement Options</a:t>
            </a:r>
          </a:p>
        </p:txBody>
      </p:sp>
      <p:pic>
        <p:nvPicPr>
          <p:cNvPr id="3" name="Picture 8" descr="SCYNETT | Modern Workplace Solutions. #1 Inexpensive solution">
            <a:extLst>
              <a:ext uri="{FF2B5EF4-FFF2-40B4-BE49-F238E27FC236}">
                <a16:creationId xmlns:a16="http://schemas.microsoft.com/office/drawing/2014/main" id="{4555D5F7-5A06-6C8B-3975-A20B7D98FC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118" y="4083641"/>
            <a:ext cx="3050377" cy="18701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2E623CB-D146-03C7-CC1A-FFD573BC5C61}"/>
              </a:ext>
            </a:extLst>
          </p:cNvPr>
          <p:cNvSpPr/>
          <p:nvPr/>
        </p:nvSpPr>
        <p:spPr bwMode="auto">
          <a:xfrm>
            <a:off x="6629758" y="5055252"/>
            <a:ext cx="1582953" cy="962527"/>
          </a:xfrm>
          <a:prstGeom prst="rect">
            <a:avLst/>
          </a:prstGeom>
          <a:solidFill>
            <a:srgbClr val="008575"/>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 name="Picture 6" descr="Chip, gpu, hardware, processor icon - Download on Iconfinder">
            <a:extLst>
              <a:ext uri="{FF2B5EF4-FFF2-40B4-BE49-F238E27FC236}">
                <a16:creationId xmlns:a16="http://schemas.microsoft.com/office/drawing/2014/main" id="{7CE20D7E-8EB5-E92E-CCCF-57EE34050F58}"/>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184751" y="4600953"/>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hip, gpu, hardware, processor icon - Download on Iconfinder">
            <a:extLst>
              <a:ext uri="{FF2B5EF4-FFF2-40B4-BE49-F238E27FC236}">
                <a16:creationId xmlns:a16="http://schemas.microsoft.com/office/drawing/2014/main" id="{1137716E-3E2C-826E-E97C-BC68852B6D03}"/>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893411" y="4425295"/>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hip, gpu, hardware, processor icon - Download on Iconfinder">
            <a:extLst>
              <a:ext uri="{FF2B5EF4-FFF2-40B4-BE49-F238E27FC236}">
                <a16:creationId xmlns:a16="http://schemas.microsoft.com/office/drawing/2014/main" id="{7EE484B1-CDDE-7FF1-47BD-C2C25B1DA340}"/>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546722" y="4952535"/>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hip, gpu, hardware, processor icon - Download on Iconfinder">
            <a:extLst>
              <a:ext uri="{FF2B5EF4-FFF2-40B4-BE49-F238E27FC236}">
                <a16:creationId xmlns:a16="http://schemas.microsoft.com/office/drawing/2014/main" id="{93AEA5AA-3C02-EAF3-AD8B-4CCBC9590160}"/>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255961" y="4592133"/>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hip, gpu, hardware, processor icon - Download on Iconfinder">
            <a:extLst>
              <a:ext uri="{FF2B5EF4-FFF2-40B4-BE49-F238E27FC236}">
                <a16:creationId xmlns:a16="http://schemas.microsoft.com/office/drawing/2014/main" id="{9245C14C-CB11-9811-E07C-C50514B2171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927903" y="4726486"/>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Chip, gpu, hardware, processor icon - Download on Iconfinder">
            <a:extLst>
              <a:ext uri="{FF2B5EF4-FFF2-40B4-BE49-F238E27FC236}">
                <a16:creationId xmlns:a16="http://schemas.microsoft.com/office/drawing/2014/main" id="{25AA4992-057B-4D07-38D9-627CA14677D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979011" y="4865650"/>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Chip, gpu, hardware, processor icon - Download on Iconfinder">
            <a:extLst>
              <a:ext uri="{FF2B5EF4-FFF2-40B4-BE49-F238E27FC236}">
                <a16:creationId xmlns:a16="http://schemas.microsoft.com/office/drawing/2014/main" id="{BCC50AD9-9091-FA40-783F-89C2EF05EC48}"/>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244508" y="4945856"/>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Chip, gpu, hardware, processor icon - Download on Iconfinder">
            <a:extLst>
              <a:ext uri="{FF2B5EF4-FFF2-40B4-BE49-F238E27FC236}">
                <a16:creationId xmlns:a16="http://schemas.microsoft.com/office/drawing/2014/main" id="{CB94709D-F59F-D617-06DA-1C69D642CAC7}"/>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284435" y="5022462"/>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Chip, gpu, hardware, processor icon - Download on Iconfinder">
            <a:extLst>
              <a:ext uri="{FF2B5EF4-FFF2-40B4-BE49-F238E27FC236}">
                <a16:creationId xmlns:a16="http://schemas.microsoft.com/office/drawing/2014/main" id="{37A9AEF2-C83D-9CFB-788B-A43B29D9B5DF}"/>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164124" y="4323427"/>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Chip, gpu, hardware, processor icon - Download on Iconfinder">
            <a:extLst>
              <a:ext uri="{FF2B5EF4-FFF2-40B4-BE49-F238E27FC236}">
                <a16:creationId xmlns:a16="http://schemas.microsoft.com/office/drawing/2014/main" id="{AD8365D9-0461-31CF-7E16-3D6C4D76B7B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562139" y="4340262"/>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hip, gpu, hardware, processor icon - Download on Iconfinder">
            <a:extLst>
              <a:ext uri="{FF2B5EF4-FFF2-40B4-BE49-F238E27FC236}">
                <a16:creationId xmlns:a16="http://schemas.microsoft.com/office/drawing/2014/main" id="{3922366C-D64A-A97E-94A9-2A3B323C7B0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835656" y="5076716"/>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Chip, gpu, hardware, processor icon - Download on Iconfinder">
            <a:extLst>
              <a:ext uri="{FF2B5EF4-FFF2-40B4-BE49-F238E27FC236}">
                <a16:creationId xmlns:a16="http://schemas.microsoft.com/office/drawing/2014/main" id="{FC0805F7-F378-4AD1-BCB0-F46820F73C7A}"/>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2597830" y="4777012"/>
            <a:ext cx="268706" cy="268706"/>
          </a:xfrm>
          <a:prstGeom prst="rect">
            <a:avLst/>
          </a:prstGeom>
          <a:noFill/>
          <a:extLst>
            <a:ext uri="{909E8E84-426E-40DD-AFC4-6F175D3DCCD1}">
              <a14:hiddenFill xmlns:a14="http://schemas.microsoft.com/office/drawing/2010/main">
                <a:solidFill>
                  <a:srgbClr val="FFFFFF"/>
                </a:solidFill>
              </a14:hiddenFill>
            </a:ext>
          </a:extLst>
        </p:spPr>
      </p:pic>
      <p:sp>
        <p:nvSpPr>
          <p:cNvPr id="17" name="Callout: Line 16">
            <a:extLst>
              <a:ext uri="{FF2B5EF4-FFF2-40B4-BE49-F238E27FC236}">
                <a16:creationId xmlns:a16="http://schemas.microsoft.com/office/drawing/2014/main" id="{B1C535AC-8346-ACB9-E4D6-7F1DD74D9D6F}"/>
              </a:ext>
            </a:extLst>
          </p:cNvPr>
          <p:cNvSpPr/>
          <p:nvPr/>
        </p:nvSpPr>
        <p:spPr bwMode="auto">
          <a:xfrm>
            <a:off x="1854683" y="4559648"/>
            <a:ext cx="718686" cy="731520"/>
          </a:xfrm>
          <a:prstGeom prst="borderCallout1">
            <a:avLst>
              <a:gd name="adj1" fmla="val 9539"/>
              <a:gd name="adj2" fmla="val -119494"/>
              <a:gd name="adj3" fmla="val 51974"/>
              <a:gd name="adj4" fmla="val -2172"/>
            </a:avLst>
          </a:prstGeom>
          <a:noFill/>
          <a:ln w="6350" cap="flat" cmpd="sng" algn="ctr">
            <a:solidFill>
              <a:srgbClr val="107C1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Callout: Line 17">
            <a:extLst>
              <a:ext uri="{FF2B5EF4-FFF2-40B4-BE49-F238E27FC236}">
                <a16:creationId xmlns:a16="http://schemas.microsoft.com/office/drawing/2014/main" id="{E5BE9A69-18CC-3202-0523-B4EE1D280B80}"/>
              </a:ext>
            </a:extLst>
          </p:cNvPr>
          <p:cNvSpPr/>
          <p:nvPr/>
        </p:nvSpPr>
        <p:spPr bwMode="auto">
          <a:xfrm>
            <a:off x="2855306" y="4279677"/>
            <a:ext cx="669361" cy="711787"/>
          </a:xfrm>
          <a:prstGeom prst="borderCallout1">
            <a:avLst>
              <a:gd name="adj1" fmla="val -3984"/>
              <a:gd name="adj2" fmla="val 225621"/>
              <a:gd name="adj3" fmla="val 50622"/>
              <a:gd name="adj4" fmla="val 105676"/>
            </a:avLst>
          </a:prstGeom>
          <a:noFill/>
          <a:ln w="6350" cap="flat" cmpd="sng" algn="ctr">
            <a:solidFill>
              <a:srgbClr val="107C1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Callout: Line 18">
            <a:extLst>
              <a:ext uri="{FF2B5EF4-FFF2-40B4-BE49-F238E27FC236}">
                <a16:creationId xmlns:a16="http://schemas.microsoft.com/office/drawing/2014/main" id="{707F545A-DCD8-41CD-4877-766A0EE1DB5E}"/>
              </a:ext>
            </a:extLst>
          </p:cNvPr>
          <p:cNvSpPr/>
          <p:nvPr/>
        </p:nvSpPr>
        <p:spPr bwMode="auto">
          <a:xfrm>
            <a:off x="3251150" y="4904588"/>
            <a:ext cx="718686" cy="447277"/>
          </a:xfrm>
          <a:prstGeom prst="borderCallout1">
            <a:avLst>
              <a:gd name="adj1" fmla="val 151569"/>
              <a:gd name="adj2" fmla="val 244792"/>
              <a:gd name="adj3" fmla="val 62734"/>
              <a:gd name="adj4" fmla="val 102292"/>
            </a:avLst>
          </a:prstGeom>
          <a:noFill/>
          <a:ln w="6350" cap="flat" cmpd="sng" algn="ctr">
            <a:solidFill>
              <a:srgbClr val="107C1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4FFC23AB-5607-CADF-EFED-1F1DA2EE8596}"/>
              </a:ext>
            </a:extLst>
          </p:cNvPr>
          <p:cNvSpPr txBox="1"/>
          <p:nvPr/>
        </p:nvSpPr>
        <p:spPr>
          <a:xfrm>
            <a:off x="2184751" y="5631665"/>
            <a:ext cx="1710488"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err="1">
                <a:ln>
                  <a:noFill/>
                </a:ln>
                <a:solidFill>
                  <a:srgbClr val="FFFFFF"/>
                </a:solidFill>
                <a:effectLst/>
                <a:uLnTx/>
                <a:uFillTx/>
                <a:latin typeface="Segoe UI"/>
                <a:ea typeface="+mn-ea"/>
                <a:cs typeface="+mn-cs"/>
              </a:rPr>
              <a:t>EastUS</a:t>
            </a:r>
            <a:r>
              <a:rPr kumimoji="0" lang="en-US" sz="2000" b="0" i="0" u="none" strike="noStrike" kern="0" cap="none" spc="0" normalizeH="0" baseline="0" noProof="0">
                <a:ln>
                  <a:noFill/>
                </a:ln>
                <a:solidFill>
                  <a:srgbClr val="FFFFFF"/>
                </a:solidFill>
                <a:effectLst/>
                <a:uLnTx/>
                <a:uFillTx/>
                <a:latin typeface="Segoe UI"/>
                <a:ea typeface="+mn-ea"/>
                <a:cs typeface="+mn-cs"/>
              </a:rPr>
              <a:t> Region</a:t>
            </a:r>
          </a:p>
        </p:txBody>
      </p:sp>
      <p:sp>
        <p:nvSpPr>
          <p:cNvPr id="21" name="TextBox 20">
            <a:extLst>
              <a:ext uri="{FF2B5EF4-FFF2-40B4-BE49-F238E27FC236}">
                <a16:creationId xmlns:a16="http://schemas.microsoft.com/office/drawing/2014/main" id="{958855D1-E966-F520-5798-B966C0B21E8B}"/>
              </a:ext>
            </a:extLst>
          </p:cNvPr>
          <p:cNvSpPr txBox="1"/>
          <p:nvPr/>
        </p:nvSpPr>
        <p:spPr>
          <a:xfrm>
            <a:off x="4459521" y="5606478"/>
            <a:ext cx="1235642"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You</a:t>
            </a:r>
          </a:p>
        </p:txBody>
      </p:sp>
      <p:sp>
        <p:nvSpPr>
          <p:cNvPr id="22" name="TextBox 21">
            <a:extLst>
              <a:ext uri="{FF2B5EF4-FFF2-40B4-BE49-F238E27FC236}">
                <a16:creationId xmlns:a16="http://schemas.microsoft.com/office/drawing/2014/main" id="{67BF46E0-0645-3C42-7DEF-41F815B5CB91}"/>
              </a:ext>
            </a:extLst>
          </p:cNvPr>
          <p:cNvSpPr txBox="1"/>
          <p:nvPr/>
        </p:nvSpPr>
        <p:spPr>
          <a:xfrm>
            <a:off x="361565" y="4351504"/>
            <a:ext cx="123564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a:ea typeface="+mn-ea"/>
                <a:cs typeface="+mn-cs"/>
              </a:rPr>
              <a:t>Customer A</a:t>
            </a:r>
          </a:p>
        </p:txBody>
      </p:sp>
      <p:sp>
        <p:nvSpPr>
          <p:cNvPr id="23" name="TextBox 22">
            <a:extLst>
              <a:ext uri="{FF2B5EF4-FFF2-40B4-BE49-F238E27FC236}">
                <a16:creationId xmlns:a16="http://schemas.microsoft.com/office/drawing/2014/main" id="{CD5B2FDD-D8F5-9538-C2FC-FBEE39C66460}"/>
              </a:ext>
            </a:extLst>
          </p:cNvPr>
          <p:cNvSpPr txBox="1"/>
          <p:nvPr/>
        </p:nvSpPr>
        <p:spPr>
          <a:xfrm>
            <a:off x="3969836" y="3961861"/>
            <a:ext cx="123564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E6FF"/>
                </a:solidFill>
                <a:effectLst/>
                <a:uLnTx/>
                <a:uFillTx/>
                <a:latin typeface="Segoe UI"/>
                <a:ea typeface="+mn-ea"/>
                <a:cs typeface="+mn-cs"/>
              </a:rPr>
              <a:t>Customer B</a:t>
            </a:r>
          </a:p>
        </p:txBody>
      </p:sp>
      <p:sp>
        <p:nvSpPr>
          <p:cNvPr id="24" name="TextBox 23">
            <a:extLst>
              <a:ext uri="{FF2B5EF4-FFF2-40B4-BE49-F238E27FC236}">
                <a16:creationId xmlns:a16="http://schemas.microsoft.com/office/drawing/2014/main" id="{27B15F22-B4F9-BB8B-8EF9-891DD1DCC1DA}"/>
              </a:ext>
            </a:extLst>
          </p:cNvPr>
          <p:cNvSpPr txBox="1"/>
          <p:nvPr/>
        </p:nvSpPr>
        <p:spPr>
          <a:xfrm>
            <a:off x="6803414" y="5126731"/>
            <a:ext cx="123564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Customer A</a:t>
            </a:r>
          </a:p>
        </p:txBody>
      </p:sp>
      <p:pic>
        <p:nvPicPr>
          <p:cNvPr id="25" name="Picture 6" descr="Chip, gpu, hardware, processor icon - Download on Iconfinder">
            <a:extLst>
              <a:ext uri="{FF2B5EF4-FFF2-40B4-BE49-F238E27FC236}">
                <a16:creationId xmlns:a16="http://schemas.microsoft.com/office/drawing/2014/main" id="{6E517FD5-309E-1F0F-D316-693529D89EA2}"/>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6869190" y="5596752"/>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Chip, gpu, hardware, processor icon - Download on Iconfinder">
            <a:extLst>
              <a:ext uri="{FF2B5EF4-FFF2-40B4-BE49-F238E27FC236}">
                <a16:creationId xmlns:a16="http://schemas.microsoft.com/office/drawing/2014/main" id="{36D7664A-104C-8C2B-7568-0AD1E8B75A2F}"/>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152528" y="5596752"/>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hip, gpu, hardware, processor icon - Download on Iconfinder">
            <a:extLst>
              <a:ext uri="{FF2B5EF4-FFF2-40B4-BE49-F238E27FC236}">
                <a16:creationId xmlns:a16="http://schemas.microsoft.com/office/drawing/2014/main" id="{881138C3-95B4-2614-DED4-CA9CFA9B7A2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436670" y="5596752"/>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Chip, gpu, hardware, processor icon - Download on Iconfinder">
            <a:extLst>
              <a:ext uri="{FF2B5EF4-FFF2-40B4-BE49-F238E27FC236}">
                <a16:creationId xmlns:a16="http://schemas.microsoft.com/office/drawing/2014/main" id="{9F89AD92-61C5-3D73-F89D-D65D8147A87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708972" y="5598435"/>
            <a:ext cx="268706" cy="268706"/>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A55CE66F-4838-FB93-4FC9-C70EEFA17D3A}"/>
              </a:ext>
            </a:extLst>
          </p:cNvPr>
          <p:cNvCxnSpPr>
            <a:cxnSpLocks/>
            <a:stCxn id="4" idx="0"/>
          </p:cNvCxnSpPr>
          <p:nvPr/>
        </p:nvCxnSpPr>
        <p:spPr>
          <a:xfrm flipV="1">
            <a:off x="7421235" y="4821000"/>
            <a:ext cx="1698940" cy="234252"/>
          </a:xfrm>
          <a:prstGeom prst="line">
            <a:avLst/>
          </a:prstGeom>
          <a:noFill/>
          <a:ln w="6350" cap="flat" cmpd="sng" algn="ctr">
            <a:solidFill>
              <a:srgbClr val="107C10"/>
            </a:solidFill>
            <a:prstDash val="solid"/>
            <a:miter lim="800000"/>
            <a:headEnd type="none" w="lg" len="med"/>
            <a:tailEnd type="none" w="lg" len="med"/>
          </a:ln>
          <a:effectLst/>
        </p:spPr>
      </p:cxnSp>
      <p:sp>
        <p:nvSpPr>
          <p:cNvPr id="30" name="Rectangle 29">
            <a:extLst>
              <a:ext uri="{FF2B5EF4-FFF2-40B4-BE49-F238E27FC236}">
                <a16:creationId xmlns:a16="http://schemas.microsoft.com/office/drawing/2014/main" id="{D8983440-E4E2-1740-5485-D2C0E9ACB908}"/>
              </a:ext>
            </a:extLst>
          </p:cNvPr>
          <p:cNvSpPr/>
          <p:nvPr/>
        </p:nvSpPr>
        <p:spPr bwMode="auto">
          <a:xfrm>
            <a:off x="8326794" y="5037685"/>
            <a:ext cx="1582953" cy="962527"/>
          </a:xfrm>
          <a:prstGeom prst="rect">
            <a:avLst/>
          </a:prstGeom>
          <a:solidFill>
            <a:srgbClr val="008575"/>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1A238C43-80FF-BADC-6A39-6BD6F4839009}"/>
              </a:ext>
            </a:extLst>
          </p:cNvPr>
          <p:cNvSpPr txBox="1"/>
          <p:nvPr/>
        </p:nvSpPr>
        <p:spPr>
          <a:xfrm>
            <a:off x="8500450" y="5109164"/>
            <a:ext cx="123564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Customer B</a:t>
            </a:r>
          </a:p>
        </p:txBody>
      </p:sp>
      <p:pic>
        <p:nvPicPr>
          <p:cNvPr id="32" name="Picture 6" descr="Chip, gpu, hardware, processor icon - Download on Iconfinder">
            <a:extLst>
              <a:ext uri="{FF2B5EF4-FFF2-40B4-BE49-F238E27FC236}">
                <a16:creationId xmlns:a16="http://schemas.microsoft.com/office/drawing/2014/main" id="{5E5EBF4B-023F-5F55-1414-6982ABAE00B4}"/>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8566226" y="5579185"/>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Chip, gpu, hardware, processor icon - Download on Iconfinder">
            <a:extLst>
              <a:ext uri="{FF2B5EF4-FFF2-40B4-BE49-F238E27FC236}">
                <a16:creationId xmlns:a16="http://schemas.microsoft.com/office/drawing/2014/main" id="{1B007498-DE9A-A7E6-4EFD-0A6F36B7785F}"/>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8849564" y="5579185"/>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hip, gpu, hardware, processor icon - Download on Iconfinder">
            <a:extLst>
              <a:ext uri="{FF2B5EF4-FFF2-40B4-BE49-F238E27FC236}">
                <a16:creationId xmlns:a16="http://schemas.microsoft.com/office/drawing/2014/main" id="{3F199D0F-1D5E-56E4-DAAD-C1BBEF47FB3C}"/>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133706" y="5579185"/>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hip, gpu, hardware, processor icon - Download on Iconfinder">
            <a:extLst>
              <a:ext uri="{FF2B5EF4-FFF2-40B4-BE49-F238E27FC236}">
                <a16:creationId xmlns:a16="http://schemas.microsoft.com/office/drawing/2014/main" id="{0F8172BD-2533-8F15-8284-F65DC1996B1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406008" y="5580868"/>
            <a:ext cx="268706" cy="268706"/>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a:extLst>
              <a:ext uri="{FF2B5EF4-FFF2-40B4-BE49-F238E27FC236}">
                <a16:creationId xmlns:a16="http://schemas.microsoft.com/office/drawing/2014/main" id="{41545772-43BC-1F3C-EA7D-D2C4D2E24FF0}"/>
              </a:ext>
            </a:extLst>
          </p:cNvPr>
          <p:cNvCxnSpPr>
            <a:cxnSpLocks/>
            <a:stCxn id="30" idx="0"/>
          </p:cNvCxnSpPr>
          <p:nvPr/>
        </p:nvCxnSpPr>
        <p:spPr>
          <a:xfrm flipV="1">
            <a:off x="9118271" y="4821000"/>
            <a:ext cx="1904" cy="216685"/>
          </a:xfrm>
          <a:prstGeom prst="line">
            <a:avLst/>
          </a:prstGeom>
          <a:noFill/>
          <a:ln w="6350" cap="flat" cmpd="sng" algn="ctr">
            <a:solidFill>
              <a:srgbClr val="107C10"/>
            </a:solidFill>
            <a:prstDash val="solid"/>
            <a:miter lim="800000"/>
            <a:headEnd type="none" w="lg" len="med"/>
            <a:tailEnd type="none" w="lg" len="med"/>
          </a:ln>
          <a:effectLst/>
        </p:spPr>
      </p:cxnSp>
      <p:sp>
        <p:nvSpPr>
          <p:cNvPr id="37" name="Rectangle 36">
            <a:extLst>
              <a:ext uri="{FF2B5EF4-FFF2-40B4-BE49-F238E27FC236}">
                <a16:creationId xmlns:a16="http://schemas.microsoft.com/office/drawing/2014/main" id="{1B18C50A-16CC-6CDF-1598-ADFCF214EED0}"/>
              </a:ext>
            </a:extLst>
          </p:cNvPr>
          <p:cNvSpPr/>
          <p:nvPr/>
        </p:nvSpPr>
        <p:spPr bwMode="auto">
          <a:xfrm>
            <a:off x="10023830" y="5018727"/>
            <a:ext cx="1582953" cy="962527"/>
          </a:xfrm>
          <a:prstGeom prst="rect">
            <a:avLst/>
          </a:prstGeom>
          <a:solidFill>
            <a:srgbClr val="008575"/>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TextBox 37">
            <a:extLst>
              <a:ext uri="{FF2B5EF4-FFF2-40B4-BE49-F238E27FC236}">
                <a16:creationId xmlns:a16="http://schemas.microsoft.com/office/drawing/2014/main" id="{4533E331-D25F-95C4-C4FA-EDD876069750}"/>
              </a:ext>
            </a:extLst>
          </p:cNvPr>
          <p:cNvSpPr txBox="1"/>
          <p:nvPr/>
        </p:nvSpPr>
        <p:spPr>
          <a:xfrm>
            <a:off x="10197486" y="5090206"/>
            <a:ext cx="1235642"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You</a:t>
            </a:r>
          </a:p>
        </p:txBody>
      </p:sp>
      <p:pic>
        <p:nvPicPr>
          <p:cNvPr id="39" name="Picture 6" descr="Chip, gpu, hardware, processor icon - Download on Iconfinder">
            <a:extLst>
              <a:ext uri="{FF2B5EF4-FFF2-40B4-BE49-F238E27FC236}">
                <a16:creationId xmlns:a16="http://schemas.microsoft.com/office/drawing/2014/main" id="{4DD5108A-4F42-201D-B37E-DA6BC2443566}"/>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0263262" y="5560227"/>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Chip, gpu, hardware, processor icon - Download on Iconfinder">
            <a:extLst>
              <a:ext uri="{FF2B5EF4-FFF2-40B4-BE49-F238E27FC236}">
                <a16:creationId xmlns:a16="http://schemas.microsoft.com/office/drawing/2014/main" id="{3C625F92-0A4D-8EB6-BF1C-06DC44199245}"/>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0546600" y="5560227"/>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Chip, gpu, hardware, processor icon - Download on Iconfinder">
            <a:extLst>
              <a:ext uri="{FF2B5EF4-FFF2-40B4-BE49-F238E27FC236}">
                <a16:creationId xmlns:a16="http://schemas.microsoft.com/office/drawing/2014/main" id="{2E47C05A-59E3-6533-FB0A-BECAFA24545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0830742" y="5560227"/>
            <a:ext cx="268706" cy="2687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Chip, gpu, hardware, processor icon - Download on Iconfinder">
            <a:extLst>
              <a:ext uri="{FF2B5EF4-FFF2-40B4-BE49-F238E27FC236}">
                <a16:creationId xmlns:a16="http://schemas.microsoft.com/office/drawing/2014/main" id="{96706287-AB00-FD71-E337-4D76C75B165D}"/>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1103044" y="5561910"/>
            <a:ext cx="268706" cy="268706"/>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652EC34A-D080-0E8F-5513-53A503C9B839}"/>
              </a:ext>
            </a:extLst>
          </p:cNvPr>
          <p:cNvCxnSpPr>
            <a:cxnSpLocks/>
            <a:stCxn id="37" idx="0"/>
          </p:cNvCxnSpPr>
          <p:nvPr/>
        </p:nvCxnSpPr>
        <p:spPr>
          <a:xfrm flipH="1" flipV="1">
            <a:off x="9120175" y="4821000"/>
            <a:ext cx="1695132" cy="197727"/>
          </a:xfrm>
          <a:prstGeom prst="line">
            <a:avLst/>
          </a:prstGeom>
          <a:noFill/>
          <a:ln w="6350" cap="flat" cmpd="sng" algn="ctr">
            <a:solidFill>
              <a:srgbClr val="107C10"/>
            </a:solidFill>
            <a:prstDash val="solid"/>
            <a:miter lim="800000"/>
            <a:headEnd type="none" w="lg" len="med"/>
            <a:tailEnd type="none" w="lg" len="med"/>
          </a:ln>
          <a:effectLst/>
        </p:spPr>
      </p:cxnSp>
      <p:sp>
        <p:nvSpPr>
          <p:cNvPr id="44" name="TextBox 43">
            <a:extLst>
              <a:ext uri="{FF2B5EF4-FFF2-40B4-BE49-F238E27FC236}">
                <a16:creationId xmlns:a16="http://schemas.microsoft.com/office/drawing/2014/main" id="{C23557DB-9631-91A1-4622-02C7ECB894D1}"/>
              </a:ext>
            </a:extLst>
          </p:cNvPr>
          <p:cNvSpPr txBox="1"/>
          <p:nvPr/>
        </p:nvSpPr>
        <p:spPr>
          <a:xfrm>
            <a:off x="588263" y="1261608"/>
            <a:ext cx="5422804" cy="193899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78D4">
                    <a:lumMod val="60000"/>
                    <a:lumOff val="40000"/>
                  </a:srgbClr>
                </a:solidFill>
                <a:effectLst/>
                <a:uLnTx/>
                <a:uFillTx/>
                <a:latin typeface="Segoe UI"/>
                <a:ea typeface="+mn-ea"/>
                <a:cs typeface="+mn-cs"/>
              </a:rPr>
              <a:t>Pay as you go (</a:t>
            </a:r>
            <a:r>
              <a:rPr kumimoji="0" lang="en-US" sz="1800" b="1" i="0" u="none" strike="noStrike" kern="0" cap="none" spc="0" normalizeH="0" baseline="0" noProof="0" err="1">
                <a:ln>
                  <a:noFill/>
                </a:ln>
                <a:solidFill>
                  <a:srgbClr val="0078D4">
                    <a:lumMod val="60000"/>
                    <a:lumOff val="40000"/>
                  </a:srgbClr>
                </a:solidFill>
                <a:effectLst/>
                <a:uLnTx/>
                <a:uFillTx/>
                <a:latin typeface="Segoe UI"/>
                <a:ea typeface="+mn-ea"/>
                <a:cs typeface="+mn-cs"/>
              </a:rPr>
              <a:t>PayGo</a:t>
            </a:r>
            <a:r>
              <a:rPr kumimoji="0" lang="en-US" sz="1800" b="1" i="0" u="none" strike="noStrike" kern="0" cap="none" spc="0" normalizeH="0" baseline="0" noProof="0">
                <a:ln>
                  <a:noFill/>
                </a:ln>
                <a:solidFill>
                  <a:srgbClr val="0078D4">
                    <a:lumMod val="60000"/>
                    <a:lumOff val="40000"/>
                  </a:srgbClr>
                </a:solidFill>
                <a:effectLst/>
                <a:uLnTx/>
                <a:uFillTx/>
                <a:latin typeface="Segoe UI"/>
                <a:ea typeface="+mn-ea"/>
                <a:cs typeface="+mn-cs"/>
              </a:rPr>
              <a:t>): </a:t>
            </a:r>
            <a:r>
              <a:rPr kumimoji="0" lang="en-US" sz="1800" b="0" i="0" u="none" strike="noStrike" kern="0" cap="none" spc="0" normalizeH="0" baseline="0" noProof="0">
                <a:ln>
                  <a:noFill/>
                </a:ln>
                <a:solidFill>
                  <a:srgbClr val="0078D4">
                    <a:lumMod val="60000"/>
                    <a:lumOff val="40000"/>
                  </a:srgbClr>
                </a:solidFill>
                <a:effectLst/>
                <a:uLnTx/>
                <a:uFillTx/>
                <a:latin typeface="Segoe UI"/>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Performance is </a:t>
            </a:r>
            <a:r>
              <a:rPr kumimoji="0" lang="en-US" sz="1800" b="1" i="0" u="none" strike="noStrike" kern="0" cap="none" spc="0" normalizeH="0" baseline="0" noProof="0">
                <a:ln>
                  <a:noFill/>
                </a:ln>
                <a:solidFill>
                  <a:srgbClr val="FFFFFF"/>
                </a:solidFill>
                <a:effectLst/>
                <a:uLnTx/>
                <a:uFillTx/>
                <a:latin typeface="Segoe UI"/>
                <a:ea typeface="+mn-ea"/>
                <a:cs typeface="+mn-cs"/>
              </a:rPr>
              <a:t>best effort </a:t>
            </a:r>
            <a:r>
              <a:rPr kumimoji="0" lang="en-US" sz="1800" b="0" i="0" u="none" strike="noStrike" kern="0" cap="none" spc="0" normalizeH="0" baseline="0" noProof="0">
                <a:ln>
                  <a:noFill/>
                </a:ln>
                <a:solidFill>
                  <a:srgbClr val="FFFFFF"/>
                </a:solidFill>
                <a:effectLst/>
                <a:uLnTx/>
                <a:uFillTx/>
                <a:latin typeface="Segoe UI"/>
                <a:ea typeface="+mn-ea"/>
                <a:cs typeface="+mn-cs"/>
              </a:rPr>
              <a:t>TPMs based upon regional availability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Cost is variable, lower for small workloads, higher for larger workloads and spikes.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No SLA on TPM for </a:t>
            </a:r>
            <a:r>
              <a:rPr kumimoji="0" lang="en-US" sz="1800" b="0" i="0" u="none" strike="noStrike" kern="0" cap="none" spc="0" normalizeH="0" baseline="0" noProof="0" err="1">
                <a:ln>
                  <a:noFill/>
                </a:ln>
                <a:solidFill>
                  <a:srgbClr val="FFFFFF"/>
                </a:solidFill>
                <a:effectLst/>
                <a:uLnTx/>
                <a:uFillTx/>
                <a:latin typeface="Segoe UI"/>
                <a:ea typeface="+mn-ea"/>
                <a:cs typeface="+mn-cs"/>
              </a:rPr>
              <a:t>PayGo</a:t>
            </a:r>
            <a:r>
              <a:rPr kumimoji="0" lang="en-US" sz="1800" b="0" i="0" u="none" strike="noStrike" kern="0" cap="none" spc="0" normalizeH="0" baseline="0" noProof="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66061858-A913-E6D1-DF1B-6433959A7F83}"/>
              </a:ext>
            </a:extLst>
          </p:cNvPr>
          <p:cNvSpPr txBox="1"/>
          <p:nvPr/>
        </p:nvSpPr>
        <p:spPr>
          <a:xfrm>
            <a:off x="6524875" y="1267819"/>
            <a:ext cx="5422807"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78D4">
                    <a:lumMod val="60000"/>
                    <a:lumOff val="40000"/>
                  </a:srgbClr>
                </a:solidFill>
                <a:effectLst/>
                <a:uLnTx/>
                <a:uFillTx/>
                <a:latin typeface="Segoe UI"/>
                <a:ea typeface="+mn-ea"/>
                <a:cs typeface="+mn-cs"/>
              </a:rPr>
              <a:t>Provisioned Throughput Units (PTU):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Performance is guaranteed/predictable </a:t>
            </a:r>
            <a:endParaRPr lang="en-US" kern="0" dirty="0">
              <a:solidFill>
                <a:srgbClr val="FFFFFF"/>
              </a:solidFill>
              <a:latin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Cost is fixed/predictable, monthly commitments.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SLAs provided for Committed PTUs.</a:t>
            </a:r>
          </a:p>
        </p:txBody>
      </p:sp>
      <p:pic>
        <p:nvPicPr>
          <p:cNvPr id="46" name="Picture 6" descr="SCYNETT | Modern Workplace Solutions. #1 Inexpensive solution">
            <a:extLst>
              <a:ext uri="{FF2B5EF4-FFF2-40B4-BE49-F238E27FC236}">
                <a16:creationId xmlns:a16="http://schemas.microsoft.com/office/drawing/2014/main" id="{DEE82827-6EFF-C706-7DE5-B837F987E1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925" y="3751841"/>
            <a:ext cx="1758822" cy="1078325"/>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Straight Connector 46">
            <a:extLst>
              <a:ext uri="{FF2B5EF4-FFF2-40B4-BE49-F238E27FC236}">
                <a16:creationId xmlns:a16="http://schemas.microsoft.com/office/drawing/2014/main" id="{BB44BCD1-B1EC-BB65-6B66-0EA224887EBE}"/>
              </a:ext>
            </a:extLst>
          </p:cNvPr>
          <p:cNvCxnSpPr>
            <a:cxnSpLocks/>
          </p:cNvCxnSpPr>
          <p:nvPr/>
        </p:nvCxnSpPr>
        <p:spPr>
          <a:xfrm>
            <a:off x="6011067" y="1289316"/>
            <a:ext cx="40580" cy="4756171"/>
          </a:xfrm>
          <a:prstGeom prst="line">
            <a:avLst/>
          </a:prstGeom>
          <a:noFill/>
          <a:ln w="6350" cap="flat" cmpd="sng" algn="ctr">
            <a:solidFill>
              <a:srgbClr val="FFFFFF"/>
            </a:solidFill>
            <a:prstDash val="solid"/>
            <a:miter lim="800000"/>
            <a:headEnd type="none" w="lg" len="med"/>
            <a:tailEnd type="none" w="lg" len="med"/>
          </a:ln>
          <a:effectLst/>
        </p:spPr>
      </p:cxnSp>
      <p:sp>
        <p:nvSpPr>
          <p:cNvPr id="48" name="TextBox 47">
            <a:extLst>
              <a:ext uri="{FF2B5EF4-FFF2-40B4-BE49-F238E27FC236}">
                <a16:creationId xmlns:a16="http://schemas.microsoft.com/office/drawing/2014/main" id="{BC5610EC-1F61-D8C9-3501-7FB5FCD4808C}"/>
              </a:ext>
            </a:extLst>
          </p:cNvPr>
          <p:cNvSpPr txBox="1"/>
          <p:nvPr/>
        </p:nvSpPr>
        <p:spPr>
          <a:xfrm>
            <a:off x="1271016" y="3302948"/>
            <a:ext cx="351811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50E6FF"/>
                </a:solidFill>
                <a:effectLst/>
                <a:uLnTx/>
                <a:uFillTx/>
                <a:latin typeface="Segoe UI"/>
                <a:ea typeface="+mn-ea"/>
                <a:cs typeface="+mn-cs"/>
              </a:rPr>
              <a:t>Shared Capacity/Best Effort</a:t>
            </a:r>
            <a:endParaRPr kumimoji="0" lang="en-US" sz="1800" b="0" i="0" u="none" strike="noStrike" kern="0" cap="none" spc="0" normalizeH="0" baseline="0" noProof="0">
              <a:ln>
                <a:noFill/>
              </a:ln>
              <a:solidFill>
                <a:srgbClr val="50E6FF"/>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065BF217-11B6-4DF9-AF18-34809BFE9B70}"/>
              </a:ext>
            </a:extLst>
          </p:cNvPr>
          <p:cNvSpPr txBox="1"/>
          <p:nvPr/>
        </p:nvSpPr>
        <p:spPr>
          <a:xfrm>
            <a:off x="7209940" y="3328597"/>
            <a:ext cx="384753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50E6FF"/>
                </a:solidFill>
                <a:effectLst/>
                <a:uLnTx/>
                <a:uFillTx/>
                <a:latin typeface="Segoe UI"/>
                <a:ea typeface="+mn-ea"/>
                <a:cs typeface="+mn-cs"/>
              </a:rPr>
              <a:t>Dedicated Capacity/ Guaranteed</a:t>
            </a:r>
            <a:endParaRPr kumimoji="0" lang="en-US" sz="1800" b="0" i="0" u="none" strike="noStrike" kern="0" cap="none" spc="0" normalizeH="0" baseline="0" noProof="0">
              <a:ln>
                <a:noFill/>
              </a:ln>
              <a:solidFill>
                <a:srgbClr val="50E6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25DD5237-302A-B9D2-21AC-51EF05C5B3FD}"/>
              </a:ext>
            </a:extLst>
          </p:cNvPr>
          <p:cNvSpPr txBox="1"/>
          <p:nvPr/>
        </p:nvSpPr>
        <p:spPr>
          <a:xfrm>
            <a:off x="517236" y="6247523"/>
            <a:ext cx="11089547" cy="523220"/>
          </a:xfrm>
          <a:prstGeom prst="rect">
            <a:avLst/>
          </a:prstGeom>
          <a:solidFill>
            <a:srgbClr val="000000"/>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0" cap="none" spc="0" normalizeH="0" baseline="0" noProof="0">
                <a:ln>
                  <a:noFill/>
                </a:ln>
                <a:solidFill>
                  <a:srgbClr val="FEF000"/>
                </a:solidFill>
                <a:effectLst/>
                <a:uLnTx/>
                <a:uFillTx/>
                <a:latin typeface="Segoe UI"/>
                <a:ea typeface="Calibri" panose="020F0502020204030204" pitchFamily="34" charset="0"/>
                <a:cs typeface="Segoe UI"/>
              </a:rPr>
              <a:t>Challenges with </a:t>
            </a:r>
            <a:r>
              <a:rPr kumimoji="0" lang="en-US" altLang="en-US" sz="1400" b="0" i="0" u="none" strike="noStrike" kern="0" cap="none" spc="0" normalizeH="0" baseline="0" noProof="0" err="1">
                <a:ln>
                  <a:noFill/>
                </a:ln>
                <a:solidFill>
                  <a:srgbClr val="FEF000"/>
                </a:solidFill>
                <a:effectLst/>
                <a:uLnTx/>
                <a:uFillTx/>
                <a:latin typeface="Segoe UI"/>
                <a:ea typeface="Calibri" panose="020F0502020204030204" pitchFamily="34" charset="0"/>
                <a:cs typeface="Segoe UI"/>
              </a:rPr>
              <a:t>PayGo</a:t>
            </a:r>
            <a:r>
              <a:rPr kumimoji="0" lang="en-US" altLang="en-US" sz="1400" b="0" i="0" u="none" strike="noStrike" kern="0" cap="none" spc="0" normalizeH="0" baseline="0" noProof="0">
                <a:ln>
                  <a:noFill/>
                </a:ln>
                <a:solidFill>
                  <a:srgbClr val="FEF000"/>
                </a:solidFill>
                <a:effectLst/>
                <a:uLnTx/>
                <a:uFillTx/>
                <a:latin typeface="Segoe UI"/>
                <a:ea typeface="Calibri" panose="020F0502020204030204" pitchFamily="34" charset="0"/>
                <a:cs typeface="Segoe UI"/>
              </a:rPr>
              <a:t>: </a:t>
            </a:r>
            <a:r>
              <a:rPr kumimoji="0" lang="en-US" altLang="en-US" sz="1400" b="0" i="0" u="none" strike="noStrike" kern="0" cap="none" spc="0" normalizeH="0" baseline="0" noProof="0">
                <a:ln>
                  <a:noFill/>
                </a:ln>
                <a:solidFill>
                  <a:prstClr val="white"/>
                </a:solidFill>
                <a:effectLst/>
                <a:uLnTx/>
                <a:uFillTx/>
                <a:latin typeface="Segoe UI"/>
                <a:ea typeface="Calibri" panose="020F0502020204030204" pitchFamily="34" charset="0"/>
                <a:cs typeface="Segoe UI"/>
              </a:rPr>
              <a:t>Assuming an average conversation is ~5k TPM and only 20k TPM capacity is available </a:t>
            </a:r>
            <a:r>
              <a:rPr kumimoji="0" lang="en-US" altLang="en-US" sz="1400" b="1" i="0" u="none" strike="noStrike" kern="0" cap="none" spc="0" normalizeH="0" baseline="0" noProof="0">
                <a:ln>
                  <a:noFill/>
                </a:ln>
                <a:solidFill>
                  <a:prstClr val="white"/>
                </a:solidFill>
                <a:effectLst/>
                <a:uLnTx/>
                <a:uFillTx/>
                <a:latin typeface="Segoe UI"/>
                <a:ea typeface="Calibri" panose="020F0502020204030204" pitchFamily="34" charset="0"/>
                <a:cs typeface="Segoe UI"/>
              </a:rPr>
              <a:t>shared region that is limited/capped</a:t>
            </a:r>
            <a:r>
              <a:rPr kumimoji="0" lang="en-US" altLang="en-US" sz="1400" b="0" i="0" u="none" strike="noStrike" kern="0" cap="none" spc="0" normalizeH="0" baseline="0" noProof="0">
                <a:ln>
                  <a:noFill/>
                </a:ln>
                <a:solidFill>
                  <a:prstClr val="white"/>
                </a:solidFill>
                <a:effectLst/>
                <a:uLnTx/>
                <a:uFillTx/>
                <a:latin typeface="Segoe UI"/>
                <a:ea typeface="Calibri" panose="020F0502020204030204" pitchFamily="34" charset="0"/>
                <a:cs typeface="Segoe UI"/>
              </a:rPr>
              <a:t>, this limits you to only 4 concurrent chat sessions.  Users can expect high latency or quota/capacity errors.</a:t>
            </a:r>
          </a:p>
        </p:txBody>
      </p:sp>
    </p:spTree>
    <p:extLst>
      <p:ext uri="{BB962C8B-B14F-4D97-AF65-F5344CB8AC3E}">
        <p14:creationId xmlns:p14="http://schemas.microsoft.com/office/powerpoint/2010/main" val="35285398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0650AD-145F-BF57-2538-7CABC8AE4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ysClr val="window" lastClr="FFFFFF">
              <a:lumMod val="65000"/>
              <a:lumOff val="35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 name="Rectangle 3">
            <a:extLst>
              <a:ext uri="{FF2B5EF4-FFF2-40B4-BE49-F238E27FC236}">
                <a16:creationId xmlns:a16="http://schemas.microsoft.com/office/drawing/2014/main" id="{EF58567A-1334-0784-A5EF-E081E7B50E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3D82CAA4-4332-C296-1AA8-981186EEC8B1}"/>
              </a:ext>
            </a:extLst>
          </p:cNvPr>
          <p:cNvSpPr txBox="1"/>
          <p:nvPr/>
        </p:nvSpPr>
        <p:spPr>
          <a:xfrm>
            <a:off x="4951628" y="6626098"/>
            <a:ext cx="7155841" cy="153888"/>
          </a:xfrm>
          <a:prstGeom prst="rect">
            <a:avLst/>
          </a:prstGeom>
          <a:noFill/>
        </p:spPr>
        <p:txBody>
          <a:bodyPr wrap="square" lIns="0" tIns="0" rIns="0" bIns="0" rtlCol="0" anchor="t">
            <a:spAutoFit/>
          </a:bodyPr>
          <a:lstStyle/>
          <a:p>
            <a:pPr algn="r" defTabSz="960120">
              <a:spcAft>
                <a:spcPts val="600"/>
              </a:spcAft>
              <a:defRPr/>
            </a:pPr>
            <a:r>
              <a:rPr lang="en-US" sz="1000" i="1">
                <a:solidFill>
                  <a:srgbClr val="000000"/>
                </a:solidFill>
                <a:latin typeface="Segoe UI"/>
                <a:cs typeface="Segoe UI"/>
              </a:rPr>
              <a:t>*TPM limits are for GPT-3.5 Turbo. Limits vary by model. See the </a:t>
            </a:r>
            <a:r>
              <a:rPr lang="en-US" sz="1000" i="1">
                <a:solidFill>
                  <a:srgbClr val="000000"/>
                </a:solidFill>
                <a:latin typeface="Segoe UI"/>
                <a:cs typeface="Segoe UI"/>
                <a:hlinkClick r:id="rId2"/>
              </a:rPr>
              <a:t>latest information here</a:t>
            </a:r>
            <a:r>
              <a:rPr lang="en-US" sz="1000" i="1">
                <a:solidFill>
                  <a:srgbClr val="000000"/>
                </a:solidFill>
                <a:latin typeface="Segoe UI"/>
                <a:cs typeface="Segoe UI"/>
              </a:rPr>
              <a:t>.</a:t>
            </a:r>
            <a:endParaRPr lang="en-US" sz="900" i="1">
              <a:solidFill>
                <a:srgbClr val="000000"/>
              </a:solidFill>
              <a:latin typeface="Segoe UI"/>
              <a:cs typeface="Segoe UI"/>
            </a:endParaRPr>
          </a:p>
        </p:txBody>
      </p:sp>
      <p:sp>
        <p:nvSpPr>
          <p:cNvPr id="6" name="TextBox 5">
            <a:extLst>
              <a:ext uri="{FF2B5EF4-FFF2-40B4-BE49-F238E27FC236}">
                <a16:creationId xmlns:a16="http://schemas.microsoft.com/office/drawing/2014/main" id="{759E5ACF-4E8A-4006-69B4-97D3CAD1BEB5}"/>
              </a:ext>
            </a:extLst>
          </p:cNvPr>
          <p:cNvSpPr txBox="1"/>
          <p:nvPr/>
        </p:nvSpPr>
        <p:spPr>
          <a:xfrm>
            <a:off x="7440939" y="5167793"/>
            <a:ext cx="4274049" cy="553998"/>
          </a:xfrm>
          <a:prstGeom prst="rect">
            <a:avLst/>
          </a:prstGeom>
          <a:noFill/>
        </p:spPr>
        <p:txBody>
          <a:bodyPr wrap="square" lIns="0" tIns="0" rIns="0" bIns="0" rtlCol="0" anchor="t">
            <a:spAutoFit/>
          </a:bodyPr>
          <a:lstStyle/>
          <a:p>
            <a:pPr algn="ctr" defTabSz="960120">
              <a:spcAft>
                <a:spcPts val="600"/>
              </a:spcAft>
              <a:defRPr/>
            </a:pPr>
            <a:r>
              <a:rPr lang="en-US" dirty="0">
                <a:solidFill>
                  <a:srgbClr val="000000"/>
                </a:solidFill>
                <a:latin typeface="Segoe UI"/>
                <a:cs typeface="Segoe UI"/>
              </a:rPr>
              <a:t>PTUs can be utilized on their own or increased to </a:t>
            </a:r>
            <a:r>
              <a:rPr lang="en-US" b="1" dirty="0">
                <a:solidFill>
                  <a:srgbClr val="000000"/>
                </a:solidFill>
                <a:latin typeface="Segoe UI"/>
                <a:cs typeface="Segoe UI"/>
              </a:rPr>
              <a:t>add processing capacity</a:t>
            </a:r>
          </a:p>
        </p:txBody>
      </p:sp>
      <p:sp>
        <p:nvSpPr>
          <p:cNvPr id="7" name="Title 2">
            <a:extLst>
              <a:ext uri="{FF2B5EF4-FFF2-40B4-BE49-F238E27FC236}">
                <a16:creationId xmlns:a16="http://schemas.microsoft.com/office/drawing/2014/main" id="{5FFC228E-3A05-0E5E-4A3F-74C3313BA5F1}"/>
              </a:ext>
            </a:extLst>
          </p:cNvPr>
          <p:cNvSpPr txBox="1">
            <a:spLocks/>
          </p:cNvSpPr>
          <p:nvPr/>
        </p:nvSpPr>
        <p:spPr>
          <a:xfrm>
            <a:off x="910063" y="643467"/>
            <a:ext cx="4692878" cy="5816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algn="l" defTabSz="979379" rtl="0" eaLnBrk="1" fontAlgn="auto" latinLnBrk="0" hangingPunct="1">
              <a:lnSpc>
                <a:spcPct val="100000"/>
              </a:lnSpc>
              <a:spcBef>
                <a:spcPct val="0"/>
              </a:spcBef>
              <a:spcAft>
                <a:spcPts val="600"/>
              </a:spcAft>
              <a:buClrTx/>
              <a:buSzTx/>
              <a:buFontTx/>
              <a:buNone/>
              <a:tabLst/>
              <a:defRPr/>
            </a:pPr>
            <a:r>
              <a:rPr kumimoji="0" lang="en-US" sz="3780" b="0" i="0" u="none" strike="noStrike" kern="1200" cap="none" spc="-53" normalizeH="0" baseline="0" noProof="0">
                <a:ln w="3175">
                  <a:noFill/>
                </a:ln>
                <a:gradFill flip="none">
                  <a:gsLst>
                    <a:gs pos="27000">
                      <a:srgbClr val="C03BC4"/>
                    </a:gs>
                    <a:gs pos="61000">
                      <a:srgbClr val="FF5C39"/>
                    </a:gs>
                  </a:gsLst>
                  <a:lin ang="0" scaled="1"/>
                  <a:tileRect/>
                </a:gradFill>
                <a:effectLst/>
                <a:uLnTx/>
                <a:uFillTx/>
                <a:latin typeface="Segoe Sans Text Semibold"/>
                <a:ea typeface="+mn-ea"/>
                <a:cs typeface="Segoe UI"/>
              </a:rPr>
              <a:t>Scalability </a:t>
            </a:r>
            <a:r>
              <a:rPr kumimoji="0" lang="en-US" sz="3600" b="0" i="0" u="none" strike="noStrike" kern="1200" cap="none" spc="0" normalizeH="0" baseline="0" noProof="0">
                <a:ln>
                  <a:noFill/>
                </a:ln>
                <a:solidFill>
                  <a:sysClr val="windowText" lastClr="000000"/>
                </a:solidFill>
                <a:effectLst/>
                <a:uLnTx/>
                <a:uFillTx/>
                <a:latin typeface="Segoe UI Semibold"/>
                <a:ea typeface="+mn-ea"/>
                <a:cs typeface="Segoe UI Semibold"/>
              </a:rPr>
              <a:t>with PTUs </a:t>
            </a:r>
          </a:p>
        </p:txBody>
      </p:sp>
      <p:grpSp>
        <p:nvGrpSpPr>
          <p:cNvPr id="8" name="Group 7">
            <a:extLst>
              <a:ext uri="{FF2B5EF4-FFF2-40B4-BE49-F238E27FC236}">
                <a16:creationId xmlns:a16="http://schemas.microsoft.com/office/drawing/2014/main" id="{1DDA4FEF-65B2-ACD6-C25A-7E17210AFF4C}"/>
              </a:ext>
              <a:ext uri="{C183D7F6-B498-43B3-948B-1728B52AA6E4}">
                <adec:decorative xmlns:adec="http://schemas.microsoft.com/office/drawing/2017/decorative" val="1"/>
              </a:ext>
            </a:extLst>
          </p:cNvPr>
          <p:cNvGrpSpPr/>
          <p:nvPr/>
        </p:nvGrpSpPr>
        <p:grpSpPr>
          <a:xfrm>
            <a:off x="546412" y="1369725"/>
            <a:ext cx="10411434" cy="3581325"/>
            <a:chOff x="183074" y="1369725"/>
            <a:chExt cx="10411434" cy="3581325"/>
          </a:xfrm>
        </p:grpSpPr>
        <p:sp>
          <p:nvSpPr>
            <p:cNvPr id="9" name="Rectangle: Rounded Corners 8">
              <a:extLst>
                <a:ext uri="{FF2B5EF4-FFF2-40B4-BE49-F238E27FC236}">
                  <a16:creationId xmlns:a16="http://schemas.microsoft.com/office/drawing/2014/main" id="{DAC5D196-0205-4BC0-4E03-2532738E6AA6}"/>
                </a:ext>
              </a:extLst>
            </p:cNvPr>
            <p:cNvSpPr/>
            <p:nvPr/>
          </p:nvSpPr>
          <p:spPr bwMode="auto">
            <a:xfrm>
              <a:off x="939225" y="3067593"/>
              <a:ext cx="1358030" cy="596056"/>
            </a:xfrm>
            <a:prstGeom prst="roundRect">
              <a:avLst>
                <a:gd name="adj" fmla="val 8421"/>
              </a:avLst>
            </a:prstGeom>
            <a:solidFill>
              <a:srgbClr val="A02B93">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78908" eaLnBrk="1" fontAlgn="base" latinLnBrk="0" hangingPunct="1">
                <a:lnSpc>
                  <a:spcPct val="100000"/>
                </a:lnSpc>
                <a:spcBef>
                  <a:spcPct val="0"/>
                </a:spcBef>
                <a:spcAft>
                  <a:spcPts val="600"/>
                </a:spcAft>
                <a:buClrTx/>
                <a:buSzTx/>
                <a:buFontTx/>
                <a:buNone/>
                <a:tabLst/>
                <a:defRPr/>
              </a:pPr>
              <a:r>
                <a:rPr kumimoji="0" lang="en-US" sz="2100" b="0" i="0" u="none" strike="noStrike" kern="0" cap="none" spc="0" normalizeH="0" baseline="0" noProof="0" err="1">
                  <a:ln>
                    <a:noFill/>
                  </a:ln>
                  <a:solidFill>
                    <a:prstClr val="black"/>
                  </a:solidFill>
                  <a:effectLst/>
                  <a:uLnTx/>
                  <a:uFillTx/>
                  <a:latin typeface="Segoe UI Semibold"/>
                  <a:cs typeface="Segoe UI Semibold"/>
                </a:rPr>
                <a:t>PayGo</a:t>
              </a:r>
              <a:br>
                <a:rPr kumimoji="0" lang="en-US" sz="2100" b="0" i="0" u="none" strike="noStrike" kern="0" cap="none" spc="0" normalizeH="0" baseline="0" noProof="0">
                  <a:ln>
                    <a:noFill/>
                  </a:ln>
                  <a:solidFill>
                    <a:prstClr val="black"/>
                  </a:solidFill>
                  <a:effectLst/>
                  <a:uLnTx/>
                  <a:uFillTx/>
                  <a:latin typeface="Segoe UI Semibold"/>
                  <a:cs typeface="Segoe UI Semibold"/>
                </a:rPr>
              </a:br>
              <a:r>
                <a:rPr kumimoji="0" lang="en-US" sz="1050" b="0" i="0" u="none" strike="noStrike" kern="0" cap="none" spc="0" normalizeH="0" baseline="0" noProof="0">
                  <a:ln>
                    <a:noFill/>
                  </a:ln>
                  <a:solidFill>
                    <a:prstClr val="black"/>
                  </a:solidFill>
                  <a:effectLst/>
                  <a:uLnTx/>
                  <a:uFillTx/>
                  <a:latin typeface="Segoe UI Semibold"/>
                  <a:cs typeface="Segoe UI Semibold"/>
                </a:rPr>
                <a:t>120K* TPM</a:t>
              </a:r>
              <a:endParaRPr kumimoji="0" lang="en-US" sz="2000" b="0" i="0" u="none" strike="noStrike" kern="0" cap="none" spc="0" normalizeH="0" baseline="0" noProof="0">
                <a:ln>
                  <a:noFill/>
                </a:ln>
                <a:solidFill>
                  <a:prstClr val="black"/>
                </a:solidFill>
                <a:effectLst/>
                <a:uLnTx/>
                <a:uFillTx/>
                <a:latin typeface="Segoe UI Semibold"/>
                <a:ea typeface="Segoe UI" pitchFamily="34" charset="0"/>
                <a:cs typeface="Segoe UI Semibold"/>
              </a:endParaRPr>
            </a:p>
          </p:txBody>
        </p:sp>
        <p:sp>
          <p:nvSpPr>
            <p:cNvPr id="10" name="Rectangle: Rounded Corners 9">
              <a:extLst>
                <a:ext uri="{FF2B5EF4-FFF2-40B4-BE49-F238E27FC236}">
                  <a16:creationId xmlns:a16="http://schemas.microsoft.com/office/drawing/2014/main" id="{0A922A94-32CF-B503-795B-91F32368CCD5}"/>
                </a:ext>
              </a:extLst>
            </p:cNvPr>
            <p:cNvSpPr/>
            <p:nvPr/>
          </p:nvSpPr>
          <p:spPr bwMode="auto">
            <a:xfrm>
              <a:off x="2522815" y="3059068"/>
              <a:ext cx="1358030" cy="596056"/>
            </a:xfrm>
            <a:prstGeom prst="roundRect">
              <a:avLst>
                <a:gd name="adj" fmla="val 8421"/>
              </a:avLst>
            </a:prstGeom>
            <a:solidFill>
              <a:srgbClr val="A02B93">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78908" eaLnBrk="1" fontAlgn="base" latinLnBrk="0" hangingPunct="1">
                <a:lnSpc>
                  <a:spcPct val="100000"/>
                </a:lnSpc>
                <a:spcBef>
                  <a:spcPct val="0"/>
                </a:spcBef>
                <a:spcAft>
                  <a:spcPts val="600"/>
                </a:spcAft>
                <a:buClrTx/>
                <a:buSzTx/>
                <a:buFontTx/>
                <a:buNone/>
                <a:tabLst/>
                <a:defRPr/>
              </a:pPr>
              <a:r>
                <a:rPr kumimoji="0" lang="en-US" sz="2100" b="0" i="0" u="none" strike="noStrike" kern="0" cap="none" spc="0" normalizeH="0" baseline="0" noProof="0" err="1">
                  <a:ln>
                    <a:noFill/>
                  </a:ln>
                  <a:solidFill>
                    <a:prstClr val="black"/>
                  </a:solidFill>
                  <a:effectLst/>
                  <a:uLnTx/>
                  <a:uFillTx/>
                  <a:latin typeface="Segoe UI Semibold"/>
                  <a:cs typeface="Segoe UI Semibold"/>
                </a:rPr>
                <a:t>PayGo</a:t>
              </a:r>
              <a:br>
                <a:rPr kumimoji="0" lang="en-US" sz="2100" b="0" i="0" u="none" strike="noStrike" kern="0" cap="none" spc="0" normalizeH="0" baseline="0" noProof="0">
                  <a:ln>
                    <a:noFill/>
                  </a:ln>
                  <a:solidFill>
                    <a:prstClr val="black"/>
                  </a:solidFill>
                  <a:effectLst/>
                  <a:uLnTx/>
                  <a:uFillTx/>
                  <a:latin typeface="Segoe UI Semibold"/>
                  <a:cs typeface="Segoe UI Semibold"/>
                </a:rPr>
              </a:br>
              <a:r>
                <a:rPr kumimoji="0" lang="en-US" sz="1050" b="0" i="0" u="none" strike="noStrike" kern="0" cap="none" spc="0" normalizeH="0" baseline="0" noProof="0">
                  <a:ln>
                    <a:noFill/>
                  </a:ln>
                  <a:solidFill>
                    <a:prstClr val="black"/>
                  </a:solidFill>
                  <a:effectLst/>
                  <a:uLnTx/>
                  <a:uFillTx/>
                  <a:latin typeface="Segoe UI Semibold"/>
                  <a:cs typeface="Segoe UI Semibold"/>
                </a:rPr>
                <a:t>120K* TPM</a:t>
              </a:r>
              <a:endParaRPr kumimoji="0" lang="en-US" sz="1000" b="0" i="0" u="none" strike="noStrike" kern="0" cap="none" spc="0" normalizeH="0" baseline="0" noProof="0">
                <a:ln>
                  <a:noFill/>
                </a:ln>
                <a:solidFill>
                  <a:prstClr val="black"/>
                </a:solidFill>
                <a:effectLst/>
                <a:uLnTx/>
                <a:uFillTx/>
                <a:latin typeface="Segoe UI Semibold"/>
                <a:cs typeface="Segoe UI Semibold"/>
              </a:endParaRPr>
            </a:p>
          </p:txBody>
        </p:sp>
        <p:sp>
          <p:nvSpPr>
            <p:cNvPr id="11" name="Rectangle: Rounded Corners 10">
              <a:extLst>
                <a:ext uri="{FF2B5EF4-FFF2-40B4-BE49-F238E27FC236}">
                  <a16:creationId xmlns:a16="http://schemas.microsoft.com/office/drawing/2014/main" id="{7E6FCEFC-EA4F-9F8F-248E-8410B85D8B32}"/>
                </a:ext>
              </a:extLst>
            </p:cNvPr>
            <p:cNvSpPr/>
            <p:nvPr/>
          </p:nvSpPr>
          <p:spPr bwMode="auto">
            <a:xfrm>
              <a:off x="4685323" y="3067593"/>
              <a:ext cx="1358030" cy="596056"/>
            </a:xfrm>
            <a:prstGeom prst="roundRect">
              <a:avLst>
                <a:gd name="adj" fmla="val 8421"/>
              </a:avLst>
            </a:prstGeom>
            <a:solidFill>
              <a:srgbClr val="A02B93">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78908" eaLnBrk="1" fontAlgn="base" latinLnBrk="0" hangingPunct="1">
                <a:lnSpc>
                  <a:spcPct val="100000"/>
                </a:lnSpc>
                <a:spcBef>
                  <a:spcPct val="0"/>
                </a:spcBef>
                <a:spcAft>
                  <a:spcPts val="600"/>
                </a:spcAft>
                <a:buClrTx/>
                <a:buSzTx/>
                <a:buFontTx/>
                <a:buNone/>
                <a:tabLst/>
                <a:defRPr/>
              </a:pPr>
              <a:r>
                <a:rPr kumimoji="0" lang="en-US" sz="2100" b="0" i="0" u="none" strike="noStrike" kern="0" cap="none" spc="0" normalizeH="0" baseline="0" noProof="0" err="1">
                  <a:ln>
                    <a:noFill/>
                  </a:ln>
                  <a:solidFill>
                    <a:prstClr val="black"/>
                  </a:solidFill>
                  <a:effectLst/>
                  <a:uLnTx/>
                  <a:uFillTx/>
                  <a:latin typeface="Segoe UI Semibold"/>
                  <a:cs typeface="Segoe UI Semibold"/>
                </a:rPr>
                <a:t>PayGo</a:t>
              </a:r>
              <a:br>
                <a:rPr kumimoji="0" lang="en-US" sz="2100" b="0" i="0" u="none" strike="noStrike" kern="0" cap="none" spc="0" normalizeH="0" baseline="0" noProof="0">
                  <a:ln>
                    <a:noFill/>
                  </a:ln>
                  <a:solidFill>
                    <a:prstClr val="black"/>
                  </a:solidFill>
                  <a:effectLst/>
                  <a:uLnTx/>
                  <a:uFillTx/>
                  <a:latin typeface="Segoe UI Semibold"/>
                  <a:cs typeface="Segoe UI Semibold"/>
                </a:rPr>
              </a:br>
              <a:r>
                <a:rPr kumimoji="0" lang="en-US" sz="1050" b="0" i="0" u="none" strike="noStrike" kern="0" cap="none" spc="0" normalizeH="0" baseline="0" noProof="0">
                  <a:ln>
                    <a:noFill/>
                  </a:ln>
                  <a:solidFill>
                    <a:prstClr val="black"/>
                  </a:solidFill>
                  <a:effectLst/>
                  <a:uLnTx/>
                  <a:uFillTx/>
                  <a:latin typeface="Segoe UI Semibold"/>
                  <a:cs typeface="Segoe UI Semibold"/>
                </a:rPr>
                <a:t>120K* TPM</a:t>
              </a:r>
              <a:endParaRPr kumimoji="0" lang="en-US" sz="1000" b="0" i="0" u="none" strike="noStrike" kern="0" cap="none" spc="0" normalizeH="0" baseline="0" noProof="0">
                <a:ln>
                  <a:noFill/>
                </a:ln>
                <a:solidFill>
                  <a:prstClr val="black"/>
                </a:solidFill>
                <a:effectLst/>
                <a:uLnTx/>
                <a:uFillTx/>
                <a:latin typeface="Segoe UI Semibold"/>
                <a:cs typeface="Segoe UI Semibold"/>
              </a:endParaRPr>
            </a:p>
          </p:txBody>
        </p:sp>
        <p:sp>
          <p:nvSpPr>
            <p:cNvPr id="12" name="TextBox 11">
              <a:extLst>
                <a:ext uri="{FF2B5EF4-FFF2-40B4-BE49-F238E27FC236}">
                  <a16:creationId xmlns:a16="http://schemas.microsoft.com/office/drawing/2014/main" id="{7A57EC0F-0D44-95EC-E364-F434A5534FB6}"/>
                </a:ext>
              </a:extLst>
            </p:cNvPr>
            <p:cNvSpPr txBox="1"/>
            <p:nvPr/>
          </p:nvSpPr>
          <p:spPr>
            <a:xfrm>
              <a:off x="3923501" y="3273563"/>
              <a:ext cx="692512" cy="453611"/>
            </a:xfrm>
            <a:prstGeom prst="rect">
              <a:avLst/>
            </a:prstGeom>
            <a:noFill/>
          </p:spPr>
          <p:txBody>
            <a:bodyPr wrap="square" lIns="0" tIns="0" rIns="0" bIns="0" rtlCol="0">
              <a:spAutoFit/>
            </a:bodyPr>
            <a:lstStyle/>
            <a:p>
              <a:pPr marL="0" marR="0" lvl="0" indent="0" algn="ctr" defTabSz="960120" eaLnBrk="1" fontAlgn="auto" latinLnBrk="0" hangingPunct="1">
                <a:lnSpc>
                  <a:spcPct val="100000"/>
                </a:lnSpc>
                <a:spcBef>
                  <a:spcPts val="0"/>
                </a:spcBef>
                <a:spcAft>
                  <a:spcPts val="600"/>
                </a:spcAft>
                <a:buClrTx/>
                <a:buSzTx/>
                <a:buFontTx/>
                <a:buNone/>
                <a:tabLst/>
                <a:defRPr/>
              </a:pPr>
              <a:r>
                <a:rPr kumimoji="0" lang="en-US" sz="2940" b="0" i="0" u="none" strike="noStrike" kern="0" cap="none" spc="0" normalizeH="0" baseline="0" noProof="0">
                  <a:ln>
                    <a:noFill/>
                  </a:ln>
                  <a:solidFill>
                    <a:prstClr val="white"/>
                  </a:solidFill>
                  <a:effectLst/>
                  <a:uLnTx/>
                  <a:uFillTx/>
                  <a:latin typeface="Aptos" panose="02110004020202020204"/>
                </a:rPr>
                <a:t>…</a:t>
              </a:r>
              <a:endParaRPr kumimoji="0" lang="en-US" sz="2800" b="0" i="0" u="none" strike="noStrike" kern="0" cap="none" spc="0" normalizeH="0" baseline="0" noProof="0">
                <a:ln>
                  <a:noFill/>
                </a:ln>
                <a:solidFill>
                  <a:prstClr val="white"/>
                </a:solidFill>
                <a:effectLst/>
                <a:uLnTx/>
                <a:uFillTx/>
                <a:latin typeface="Aptos" panose="02110004020202020204"/>
              </a:endParaRPr>
            </a:p>
          </p:txBody>
        </p:sp>
        <p:cxnSp>
          <p:nvCxnSpPr>
            <p:cNvPr id="13" name="Straight Arrow Connector 12">
              <a:extLst>
                <a:ext uri="{FF2B5EF4-FFF2-40B4-BE49-F238E27FC236}">
                  <a16:creationId xmlns:a16="http://schemas.microsoft.com/office/drawing/2014/main" id="{50431717-0C95-98E5-C64F-724FF8E4B3DD}"/>
                </a:ext>
                <a:ext uri="{C183D7F6-B498-43B3-948B-1728B52AA6E4}">
                  <adec:decorative xmlns:adec="http://schemas.microsoft.com/office/drawing/2017/decorative" val="1"/>
                </a:ext>
              </a:extLst>
            </p:cNvPr>
            <p:cNvCxnSpPr>
              <a:cxnSpLocks/>
            </p:cNvCxnSpPr>
            <p:nvPr/>
          </p:nvCxnSpPr>
          <p:spPr>
            <a:xfrm flipH="1" flipV="1">
              <a:off x="1602141" y="3755141"/>
              <a:ext cx="4719" cy="466053"/>
            </a:xfrm>
            <a:prstGeom prst="straightConnector1">
              <a:avLst/>
            </a:prstGeom>
            <a:noFill/>
            <a:ln w="28575" cap="flat" cmpd="sng" algn="ctr">
              <a:solidFill>
                <a:srgbClr val="0F9ED5"/>
              </a:solidFill>
              <a:prstDash val="solid"/>
              <a:headEnd type="none" w="lg" len="med"/>
              <a:tailEnd type="arrow"/>
            </a:ln>
            <a:effectLst/>
          </p:spPr>
        </p:cxnSp>
        <p:cxnSp>
          <p:nvCxnSpPr>
            <p:cNvPr id="14" name="Straight Arrow Connector 13">
              <a:extLst>
                <a:ext uri="{FF2B5EF4-FFF2-40B4-BE49-F238E27FC236}">
                  <a16:creationId xmlns:a16="http://schemas.microsoft.com/office/drawing/2014/main" id="{78909BE1-65BE-C7A1-6D90-06A9A9B08C94}"/>
                </a:ext>
                <a:ext uri="{C183D7F6-B498-43B3-948B-1728B52AA6E4}">
                  <adec:decorative xmlns:adec="http://schemas.microsoft.com/office/drawing/2017/decorative" val="1"/>
                </a:ext>
              </a:extLst>
            </p:cNvPr>
            <p:cNvCxnSpPr>
              <a:cxnSpLocks/>
            </p:cNvCxnSpPr>
            <p:nvPr/>
          </p:nvCxnSpPr>
          <p:spPr>
            <a:xfrm flipV="1">
              <a:off x="3212956" y="3762429"/>
              <a:ext cx="0" cy="451064"/>
            </a:xfrm>
            <a:prstGeom prst="straightConnector1">
              <a:avLst/>
            </a:prstGeom>
            <a:noFill/>
            <a:ln w="28575" cap="flat" cmpd="sng" algn="ctr">
              <a:solidFill>
                <a:srgbClr val="0F9ED5"/>
              </a:solidFill>
              <a:prstDash val="solid"/>
              <a:headEnd type="none" w="lg" len="med"/>
              <a:tailEnd type="arrow"/>
            </a:ln>
            <a:effectLst/>
          </p:spPr>
        </p:cxnSp>
        <p:cxnSp>
          <p:nvCxnSpPr>
            <p:cNvPr id="15" name="Straight Arrow Connector 14">
              <a:extLst>
                <a:ext uri="{FF2B5EF4-FFF2-40B4-BE49-F238E27FC236}">
                  <a16:creationId xmlns:a16="http://schemas.microsoft.com/office/drawing/2014/main" id="{6BB3FC20-D257-7DC2-D8E6-EAF2C770B7E9}"/>
                </a:ext>
                <a:ext uri="{C183D7F6-B498-43B3-948B-1728B52AA6E4}">
                  <adec:decorative xmlns:adec="http://schemas.microsoft.com/office/drawing/2017/decorative" val="1"/>
                </a:ext>
              </a:extLst>
            </p:cNvPr>
            <p:cNvCxnSpPr>
              <a:cxnSpLocks/>
            </p:cNvCxnSpPr>
            <p:nvPr/>
          </p:nvCxnSpPr>
          <p:spPr>
            <a:xfrm flipH="1" flipV="1">
              <a:off x="5370770" y="3762429"/>
              <a:ext cx="7465" cy="466229"/>
            </a:xfrm>
            <a:prstGeom prst="straightConnector1">
              <a:avLst/>
            </a:prstGeom>
            <a:noFill/>
            <a:ln w="28575" cap="flat" cmpd="sng" algn="ctr">
              <a:solidFill>
                <a:srgbClr val="0F9ED5"/>
              </a:solidFill>
              <a:prstDash val="solid"/>
              <a:headEnd type="none" w="lg" len="med"/>
              <a:tailEnd type="arrow"/>
            </a:ln>
            <a:effectLst/>
          </p:spPr>
        </p:cxnSp>
        <p:sp>
          <p:nvSpPr>
            <p:cNvPr id="16" name="Rectangle 15">
              <a:extLst>
                <a:ext uri="{FF2B5EF4-FFF2-40B4-BE49-F238E27FC236}">
                  <a16:creationId xmlns:a16="http://schemas.microsoft.com/office/drawing/2014/main" id="{E30268D9-64D3-F989-1A00-3EECCD2D9645}"/>
                </a:ext>
                <a:ext uri="{C183D7F6-B498-43B3-948B-1728B52AA6E4}">
                  <adec:decorative xmlns:adec="http://schemas.microsoft.com/office/drawing/2017/decorative" val="1"/>
                </a:ext>
              </a:extLst>
            </p:cNvPr>
            <p:cNvSpPr/>
            <p:nvPr/>
          </p:nvSpPr>
          <p:spPr bwMode="auto">
            <a:xfrm>
              <a:off x="1587422" y="4234434"/>
              <a:ext cx="3820312" cy="165037"/>
            </a:xfrm>
            <a:prstGeom prst="rect">
              <a:avLst/>
            </a:prstGeom>
            <a:solidFill>
              <a:srgbClr val="156082"/>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prstClr val="white"/>
                  </a:solidFill>
                  <a:effectLst/>
                  <a:uLnTx/>
                  <a:uFillTx/>
                  <a:latin typeface="Aptos" panose="02110004020202020204"/>
                  <a:ea typeface="Segoe UI" pitchFamily="34" charset="0"/>
                  <a:cs typeface="Segoe UI" pitchFamily="34" charset="0"/>
                </a:rPr>
                <a:t>Load Balancing</a:t>
              </a:r>
            </a:p>
          </p:txBody>
        </p:sp>
        <p:cxnSp>
          <p:nvCxnSpPr>
            <p:cNvPr id="17" name="Straight Arrow Connector 16">
              <a:extLst>
                <a:ext uri="{FF2B5EF4-FFF2-40B4-BE49-F238E27FC236}">
                  <a16:creationId xmlns:a16="http://schemas.microsoft.com/office/drawing/2014/main" id="{E352A9B1-A721-EA59-6F56-434B0E102125}"/>
                </a:ext>
                <a:ext uri="{C183D7F6-B498-43B3-948B-1728B52AA6E4}">
                  <adec:decorative xmlns:adec="http://schemas.microsoft.com/office/drawing/2017/decorative" val="1"/>
                </a:ext>
              </a:extLst>
            </p:cNvPr>
            <p:cNvCxnSpPr>
              <a:cxnSpLocks/>
            </p:cNvCxnSpPr>
            <p:nvPr/>
          </p:nvCxnSpPr>
          <p:spPr>
            <a:xfrm flipV="1">
              <a:off x="3554312" y="4393505"/>
              <a:ext cx="0" cy="557545"/>
            </a:xfrm>
            <a:prstGeom prst="straightConnector1">
              <a:avLst/>
            </a:prstGeom>
            <a:noFill/>
            <a:ln w="28575" cap="flat" cmpd="sng" algn="ctr">
              <a:solidFill>
                <a:srgbClr val="0F9ED5"/>
              </a:solidFill>
              <a:prstDash val="solid"/>
              <a:headEnd type="none" w="lg" len="med"/>
              <a:tailEnd type="arrow"/>
            </a:ln>
            <a:effectLst/>
          </p:spPr>
        </p:cxnSp>
        <p:sp>
          <p:nvSpPr>
            <p:cNvPr id="18" name="Rectangle: Rounded Corners 17">
              <a:extLst>
                <a:ext uri="{FF2B5EF4-FFF2-40B4-BE49-F238E27FC236}">
                  <a16:creationId xmlns:a16="http://schemas.microsoft.com/office/drawing/2014/main" id="{5DE66E2C-C933-9977-4AD7-F376906E717C}"/>
                </a:ext>
              </a:extLst>
            </p:cNvPr>
            <p:cNvSpPr/>
            <p:nvPr/>
          </p:nvSpPr>
          <p:spPr bwMode="auto">
            <a:xfrm>
              <a:off x="8541329" y="3079201"/>
              <a:ext cx="1769456" cy="513130"/>
            </a:xfrm>
            <a:prstGeom prst="roundRect">
              <a:avLst>
                <a:gd name="adj" fmla="val 8421"/>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78908" eaLnBrk="1" fontAlgn="base" latinLnBrk="0" hangingPunct="1">
                <a:lnSpc>
                  <a:spcPct val="100000"/>
                </a:lnSpc>
                <a:spcBef>
                  <a:spcPct val="0"/>
                </a:spcBef>
                <a:spcAft>
                  <a:spcPts val="600"/>
                </a:spcAft>
                <a:buClrTx/>
                <a:buSzTx/>
                <a:buFontTx/>
                <a:buNone/>
                <a:tabLst/>
                <a:defRPr/>
              </a:pPr>
              <a:r>
                <a:rPr kumimoji="0" lang="en-US" sz="2100" b="0" i="0" u="none" strike="noStrike" kern="0" cap="none" spc="0" normalizeH="0" baseline="0" noProof="0">
                  <a:ln>
                    <a:noFill/>
                  </a:ln>
                  <a:solidFill>
                    <a:prstClr val="white"/>
                  </a:solidFill>
                  <a:effectLst/>
                  <a:uLnTx/>
                  <a:uFillTx/>
                  <a:latin typeface="Segoe UI Semibold"/>
                  <a:cs typeface="Segoe UI Semibold"/>
                </a:rPr>
                <a:t>PTU</a:t>
              </a: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Semibold"/>
              </a:endParaRPr>
            </a:p>
          </p:txBody>
        </p:sp>
        <p:sp>
          <p:nvSpPr>
            <p:cNvPr id="19" name="Rectangle: Rounded Corners 18">
              <a:extLst>
                <a:ext uri="{FF2B5EF4-FFF2-40B4-BE49-F238E27FC236}">
                  <a16:creationId xmlns:a16="http://schemas.microsoft.com/office/drawing/2014/main" id="{A3DFDC64-D82E-A44D-A522-C6915B838AFE}"/>
                </a:ext>
              </a:extLst>
            </p:cNvPr>
            <p:cNvSpPr/>
            <p:nvPr/>
          </p:nvSpPr>
          <p:spPr bwMode="auto">
            <a:xfrm>
              <a:off x="8541329" y="2508944"/>
              <a:ext cx="1769456" cy="513130"/>
            </a:xfrm>
            <a:prstGeom prst="roundRect">
              <a:avLst>
                <a:gd name="adj" fmla="val 8421"/>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78908" eaLnBrk="1" fontAlgn="base" latinLnBrk="0" hangingPunct="1">
                <a:lnSpc>
                  <a:spcPct val="100000"/>
                </a:lnSpc>
                <a:spcBef>
                  <a:spcPct val="0"/>
                </a:spcBef>
                <a:spcAft>
                  <a:spcPts val="600"/>
                </a:spcAft>
                <a:buClrTx/>
                <a:buSzTx/>
                <a:buFontTx/>
                <a:buNone/>
                <a:tabLst/>
                <a:defRPr/>
              </a:pPr>
              <a:r>
                <a:rPr kumimoji="0" lang="en-US" sz="2100" b="0" i="0" u="none" strike="noStrike" kern="0" cap="none" spc="0" normalizeH="0" baseline="0" noProof="0">
                  <a:ln>
                    <a:noFill/>
                  </a:ln>
                  <a:solidFill>
                    <a:prstClr val="white"/>
                  </a:solidFill>
                  <a:effectLst/>
                  <a:uLnTx/>
                  <a:uFillTx/>
                  <a:latin typeface="Segoe UI Semibold"/>
                  <a:cs typeface="Segoe UI Semibold"/>
                </a:rPr>
                <a:t>PTU</a:t>
              </a: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Semibold"/>
              </a:endParaRPr>
            </a:p>
          </p:txBody>
        </p:sp>
        <p:sp>
          <p:nvSpPr>
            <p:cNvPr id="20" name="Rectangle: Rounded Corners 19">
              <a:extLst>
                <a:ext uri="{FF2B5EF4-FFF2-40B4-BE49-F238E27FC236}">
                  <a16:creationId xmlns:a16="http://schemas.microsoft.com/office/drawing/2014/main" id="{880C4382-FD45-E5B2-0F11-3BF2A2064C4B}"/>
                </a:ext>
              </a:extLst>
            </p:cNvPr>
            <p:cNvSpPr/>
            <p:nvPr/>
          </p:nvSpPr>
          <p:spPr bwMode="auto">
            <a:xfrm>
              <a:off x="8532739" y="3637644"/>
              <a:ext cx="1769456" cy="513130"/>
            </a:xfrm>
            <a:prstGeom prst="roundRect">
              <a:avLst>
                <a:gd name="adj" fmla="val 8421"/>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78908" eaLnBrk="1" fontAlgn="base" latinLnBrk="0" hangingPunct="1">
                <a:lnSpc>
                  <a:spcPct val="100000"/>
                </a:lnSpc>
                <a:spcBef>
                  <a:spcPct val="0"/>
                </a:spcBef>
                <a:spcAft>
                  <a:spcPts val="600"/>
                </a:spcAft>
                <a:buClrTx/>
                <a:buSzTx/>
                <a:buFontTx/>
                <a:buNone/>
                <a:tabLst/>
                <a:defRPr/>
              </a:pPr>
              <a:r>
                <a:rPr kumimoji="0" lang="en-US" sz="2100" b="0" i="0" u="none" strike="noStrike" kern="0" cap="none" spc="0" normalizeH="0" baseline="0" noProof="0">
                  <a:ln>
                    <a:noFill/>
                  </a:ln>
                  <a:solidFill>
                    <a:prstClr val="white"/>
                  </a:solidFill>
                  <a:effectLst/>
                  <a:uLnTx/>
                  <a:uFillTx/>
                  <a:latin typeface="Segoe UI Semibold"/>
                  <a:cs typeface="Segoe UI Semibold"/>
                </a:rPr>
                <a:t>PTU</a:t>
              </a: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Semibold"/>
              </a:endParaRPr>
            </a:p>
          </p:txBody>
        </p:sp>
        <p:sp>
          <p:nvSpPr>
            <p:cNvPr id="21" name="Rectangle: Rounded Corners 20">
              <a:extLst>
                <a:ext uri="{FF2B5EF4-FFF2-40B4-BE49-F238E27FC236}">
                  <a16:creationId xmlns:a16="http://schemas.microsoft.com/office/drawing/2014/main" id="{5E00256C-6166-8EB5-5E3B-9AD915C2512E}"/>
                </a:ext>
              </a:extLst>
            </p:cNvPr>
            <p:cNvSpPr/>
            <p:nvPr/>
          </p:nvSpPr>
          <p:spPr bwMode="auto">
            <a:xfrm>
              <a:off x="8541329" y="1506684"/>
              <a:ext cx="1769456" cy="513130"/>
            </a:xfrm>
            <a:prstGeom prst="roundRect">
              <a:avLst>
                <a:gd name="adj" fmla="val 8421"/>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78908" eaLnBrk="1" fontAlgn="base" latinLnBrk="0" hangingPunct="1">
                <a:lnSpc>
                  <a:spcPct val="100000"/>
                </a:lnSpc>
                <a:spcBef>
                  <a:spcPct val="0"/>
                </a:spcBef>
                <a:spcAft>
                  <a:spcPts val="600"/>
                </a:spcAft>
                <a:buClrTx/>
                <a:buSzTx/>
                <a:buFontTx/>
                <a:buNone/>
                <a:tabLst/>
                <a:defRPr/>
              </a:pPr>
              <a:r>
                <a:rPr kumimoji="0" lang="en-US" sz="2100" b="0" i="0" u="none" strike="noStrike" kern="0" cap="none" spc="0" normalizeH="0" baseline="0" noProof="0">
                  <a:ln>
                    <a:noFill/>
                  </a:ln>
                  <a:solidFill>
                    <a:prstClr val="white"/>
                  </a:solidFill>
                  <a:effectLst/>
                  <a:uLnTx/>
                  <a:uFillTx/>
                  <a:latin typeface="Segoe UI Semibold"/>
                  <a:cs typeface="Segoe UI Semibold"/>
                </a:rPr>
                <a:t>PTU</a:t>
              </a:r>
              <a:endParaRPr kumimoji="0" lang="en-US" sz="2000" b="0" i="0" u="none" strike="noStrike" kern="0" cap="none" spc="0" normalizeH="0" baseline="0" noProof="0">
                <a:ln>
                  <a:noFill/>
                </a:ln>
                <a:solidFill>
                  <a:prstClr val="white"/>
                </a:solidFill>
                <a:effectLst/>
                <a:uLnTx/>
                <a:uFillTx/>
                <a:latin typeface="Segoe UI Semibold"/>
                <a:ea typeface="Segoe UI" pitchFamily="34" charset="0"/>
                <a:cs typeface="Segoe UI Semibold"/>
              </a:endParaRPr>
            </a:p>
          </p:txBody>
        </p:sp>
        <p:sp>
          <p:nvSpPr>
            <p:cNvPr id="22" name="TextBox 21">
              <a:extLst>
                <a:ext uri="{FF2B5EF4-FFF2-40B4-BE49-F238E27FC236}">
                  <a16:creationId xmlns:a16="http://schemas.microsoft.com/office/drawing/2014/main" id="{8109B60C-228C-07DE-C6F3-03D62B2D4D73}"/>
                </a:ext>
              </a:extLst>
            </p:cNvPr>
            <p:cNvSpPr txBox="1"/>
            <p:nvPr/>
          </p:nvSpPr>
          <p:spPr>
            <a:xfrm rot="5400000">
              <a:off x="9180820" y="2084043"/>
              <a:ext cx="692512" cy="453611"/>
            </a:xfrm>
            <a:prstGeom prst="rect">
              <a:avLst/>
            </a:prstGeom>
            <a:noFill/>
          </p:spPr>
          <p:txBody>
            <a:bodyPr wrap="square" lIns="0" tIns="0" rIns="0" bIns="0" rtlCol="0">
              <a:spAutoFit/>
            </a:bodyPr>
            <a:lstStyle/>
            <a:p>
              <a:pPr marL="0" marR="0" lvl="0" indent="0" algn="ctr" defTabSz="960120" eaLnBrk="1" fontAlgn="auto" latinLnBrk="0" hangingPunct="1">
                <a:lnSpc>
                  <a:spcPct val="100000"/>
                </a:lnSpc>
                <a:spcBef>
                  <a:spcPts val="0"/>
                </a:spcBef>
                <a:spcAft>
                  <a:spcPts val="600"/>
                </a:spcAft>
                <a:buClrTx/>
                <a:buSzTx/>
                <a:buFontTx/>
                <a:buNone/>
                <a:tabLst/>
                <a:defRPr/>
              </a:pPr>
              <a:r>
                <a:rPr kumimoji="0" lang="en-US" sz="2940" b="0" i="0" u="none" strike="noStrike" kern="0" cap="none" spc="0" normalizeH="0" baseline="0" noProof="0">
                  <a:ln>
                    <a:noFill/>
                  </a:ln>
                  <a:solidFill>
                    <a:prstClr val="black"/>
                  </a:solidFill>
                  <a:effectLst/>
                  <a:uLnTx/>
                  <a:uFillTx/>
                  <a:latin typeface="Aptos" panose="02110004020202020204"/>
                </a:rPr>
                <a:t>…</a:t>
              </a:r>
              <a:endParaRPr kumimoji="0" lang="en-US" sz="2800" b="0" i="0" u="none" strike="noStrike" kern="0" cap="none" spc="0" normalizeH="0" baseline="0" noProof="0">
                <a:ln>
                  <a:noFill/>
                </a:ln>
                <a:solidFill>
                  <a:prstClr val="black"/>
                </a:solidFill>
                <a:effectLst/>
                <a:uLnTx/>
                <a:uFillTx/>
                <a:latin typeface="Aptos" panose="02110004020202020204"/>
              </a:endParaRPr>
            </a:p>
          </p:txBody>
        </p:sp>
        <p:cxnSp>
          <p:nvCxnSpPr>
            <p:cNvPr id="23" name="Straight Arrow Connector 22">
              <a:extLst>
                <a:ext uri="{FF2B5EF4-FFF2-40B4-BE49-F238E27FC236}">
                  <a16:creationId xmlns:a16="http://schemas.microsoft.com/office/drawing/2014/main" id="{F4C993C3-C717-B8E8-BF11-25DEE67CE42F}"/>
                </a:ext>
                <a:ext uri="{C183D7F6-B498-43B3-948B-1728B52AA6E4}">
                  <adec:decorative xmlns:adec="http://schemas.microsoft.com/office/drawing/2017/decorative" val="1"/>
                </a:ext>
              </a:extLst>
            </p:cNvPr>
            <p:cNvCxnSpPr>
              <a:cxnSpLocks/>
            </p:cNvCxnSpPr>
            <p:nvPr/>
          </p:nvCxnSpPr>
          <p:spPr>
            <a:xfrm flipV="1">
              <a:off x="9422480" y="4323232"/>
              <a:ext cx="0" cy="557545"/>
            </a:xfrm>
            <a:prstGeom prst="straightConnector1">
              <a:avLst/>
            </a:prstGeom>
            <a:noFill/>
            <a:ln w="28575" cap="flat" cmpd="sng" algn="ctr">
              <a:solidFill>
                <a:srgbClr val="0F9ED5"/>
              </a:solidFill>
              <a:prstDash val="solid"/>
              <a:headEnd type="none" w="lg" len="med"/>
              <a:tailEnd type="arrow"/>
            </a:ln>
            <a:effectLst/>
          </p:spPr>
        </p:cxnSp>
        <p:sp>
          <p:nvSpPr>
            <p:cNvPr id="24" name="Rectangle: Rounded Corners 23">
              <a:extLst>
                <a:ext uri="{FF2B5EF4-FFF2-40B4-BE49-F238E27FC236}">
                  <a16:creationId xmlns:a16="http://schemas.microsoft.com/office/drawing/2014/main" id="{5D0187BD-5DF3-62E6-573B-FD1A0C14E11C}"/>
                </a:ext>
                <a:ext uri="{C183D7F6-B498-43B3-948B-1728B52AA6E4}">
                  <adec:decorative xmlns:adec="http://schemas.microsoft.com/office/drawing/2017/decorative" val="1"/>
                </a:ext>
              </a:extLst>
            </p:cNvPr>
            <p:cNvSpPr/>
            <p:nvPr/>
          </p:nvSpPr>
          <p:spPr bwMode="auto">
            <a:xfrm>
              <a:off x="8254074" y="1369725"/>
              <a:ext cx="2340434" cy="2930651"/>
            </a:xfrm>
            <a:prstGeom prst="roundRect">
              <a:avLst>
                <a:gd name="adj" fmla="val 5553"/>
              </a:avLst>
            </a:prstGeom>
            <a:noFill/>
            <a:ln w="12700" cap="flat" cmpd="sng" algn="ctr">
              <a:solidFill>
                <a:srgbClr val="156082"/>
              </a:solidFill>
              <a:prstDash val="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Aptos" panose="02110004020202020204"/>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35DEC4C7-09D8-02EC-E4A8-4FCF48411C57}"/>
                </a:ext>
                <a:ext uri="{C183D7F6-B498-43B3-948B-1728B52AA6E4}">
                  <adec:decorative xmlns:adec="http://schemas.microsoft.com/office/drawing/2017/decorative" val="1"/>
                </a:ext>
              </a:extLst>
            </p:cNvPr>
            <p:cNvSpPr/>
            <p:nvPr/>
          </p:nvSpPr>
          <p:spPr bwMode="auto">
            <a:xfrm>
              <a:off x="839390" y="2965694"/>
              <a:ext cx="1525502" cy="789447"/>
            </a:xfrm>
            <a:prstGeom prst="roundRect">
              <a:avLst>
                <a:gd name="adj" fmla="val 5553"/>
              </a:avLst>
            </a:prstGeom>
            <a:noFill/>
            <a:ln w="12700" cap="flat" cmpd="sng" algn="ctr">
              <a:solidFill>
                <a:srgbClr val="156082"/>
              </a:solidFill>
              <a:prstDash val="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Aptos" panose="02110004020202020204"/>
                <a:ea typeface="Segoe UI" pitchFamily="34" charset="0"/>
                <a:cs typeface="Segoe UI" pitchFamily="34" charset="0"/>
              </a:endParaRPr>
            </a:p>
          </p:txBody>
        </p:sp>
        <p:sp>
          <p:nvSpPr>
            <p:cNvPr id="26" name="Rectangle: Rounded Corners 25">
              <a:extLst>
                <a:ext uri="{FF2B5EF4-FFF2-40B4-BE49-F238E27FC236}">
                  <a16:creationId xmlns:a16="http://schemas.microsoft.com/office/drawing/2014/main" id="{525A7F61-259F-290B-25E3-F77258C65ADF}"/>
                </a:ext>
                <a:ext uri="{C183D7F6-B498-43B3-948B-1728B52AA6E4}">
                  <adec:decorative xmlns:adec="http://schemas.microsoft.com/office/drawing/2017/decorative" val="1"/>
                </a:ext>
              </a:extLst>
            </p:cNvPr>
            <p:cNvSpPr/>
            <p:nvPr/>
          </p:nvSpPr>
          <p:spPr bwMode="auto">
            <a:xfrm>
              <a:off x="2450205" y="2972981"/>
              <a:ext cx="1525502" cy="789447"/>
            </a:xfrm>
            <a:prstGeom prst="roundRect">
              <a:avLst>
                <a:gd name="adj" fmla="val 5553"/>
              </a:avLst>
            </a:prstGeom>
            <a:noFill/>
            <a:ln w="12700" cap="flat" cmpd="sng" algn="ctr">
              <a:solidFill>
                <a:srgbClr val="156082"/>
              </a:solidFill>
              <a:prstDash val="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Aptos" panose="02110004020202020204"/>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EB711CC2-31A0-9A04-6D7D-872423BF7FF6}"/>
                </a:ext>
                <a:ext uri="{C183D7F6-B498-43B3-948B-1728B52AA6E4}">
                  <adec:decorative xmlns:adec="http://schemas.microsoft.com/office/drawing/2017/decorative" val="1"/>
                </a:ext>
              </a:extLst>
            </p:cNvPr>
            <p:cNvSpPr/>
            <p:nvPr/>
          </p:nvSpPr>
          <p:spPr bwMode="auto">
            <a:xfrm>
              <a:off x="4608019" y="2972981"/>
              <a:ext cx="1525502" cy="789447"/>
            </a:xfrm>
            <a:prstGeom prst="roundRect">
              <a:avLst>
                <a:gd name="adj" fmla="val 5553"/>
              </a:avLst>
            </a:prstGeom>
            <a:noFill/>
            <a:ln w="12700" cap="flat" cmpd="sng" algn="ctr">
              <a:solidFill>
                <a:srgbClr val="156082"/>
              </a:solidFill>
              <a:prstDash val="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Aptos" panose="02110004020202020204"/>
                <a:ea typeface="Segoe UI" pitchFamily="34" charset="0"/>
                <a:cs typeface="Segoe UI" pitchFamily="34" charset="0"/>
              </a:endParaRPr>
            </a:p>
          </p:txBody>
        </p:sp>
        <p:sp>
          <p:nvSpPr>
            <p:cNvPr id="28" name="TextBox 27">
              <a:extLst>
                <a:ext uri="{FF2B5EF4-FFF2-40B4-BE49-F238E27FC236}">
                  <a16:creationId xmlns:a16="http://schemas.microsoft.com/office/drawing/2014/main" id="{2331D850-975C-E7E5-529C-91A34FD600B0}"/>
                </a:ext>
              </a:extLst>
            </p:cNvPr>
            <p:cNvSpPr txBox="1"/>
            <p:nvPr/>
          </p:nvSpPr>
          <p:spPr>
            <a:xfrm>
              <a:off x="767733" y="2660845"/>
              <a:ext cx="1336788" cy="291607"/>
            </a:xfrm>
            <a:prstGeom prst="rect">
              <a:avLst/>
            </a:prstGeom>
            <a:noFill/>
          </p:spPr>
          <p:txBody>
            <a:bodyPr wrap="square">
              <a:spAutoFit/>
            </a:bodyPr>
            <a:lstStyle/>
            <a:p>
              <a:pPr marL="0" marR="0" lvl="0" indent="0" defTabSz="960120" eaLnBrk="1" fontAlgn="auto" latinLnBrk="0" hangingPunct="1">
                <a:lnSpc>
                  <a:spcPct val="100000"/>
                </a:lnSpc>
                <a:spcBef>
                  <a:spcPts val="0"/>
                </a:spcBef>
                <a:spcAft>
                  <a:spcPts val="600"/>
                </a:spcAft>
                <a:buClrTx/>
                <a:buSzTx/>
                <a:buFontTx/>
                <a:buNone/>
                <a:tabLst/>
                <a:defRPr/>
              </a:pPr>
              <a:r>
                <a:rPr kumimoji="0" lang="en-US" sz="1260" b="0" i="0" u="none" strike="noStrike" kern="0" cap="none" spc="0" normalizeH="0" baseline="0" noProof="0">
                  <a:ln>
                    <a:noFill/>
                  </a:ln>
                  <a:solidFill>
                    <a:prstClr val="white"/>
                  </a:solidFill>
                  <a:effectLst/>
                  <a:uLnTx/>
                  <a:uFillTx/>
                  <a:latin typeface="Segoe UI"/>
                  <a:cs typeface="Segoe UI" pitchFamily="34" charset="0"/>
                </a:rPr>
                <a:t>Subscription 1</a:t>
              </a:r>
              <a:endParaRPr kumimoji="0" lang="en-US" sz="1200" b="0" i="0" u="none" strike="noStrike" kern="0" cap="none" spc="0" normalizeH="0" baseline="0" noProof="0">
                <a:ln>
                  <a:noFill/>
                </a:ln>
                <a:solidFill>
                  <a:prstClr val="white"/>
                </a:solidFill>
                <a:effectLst/>
                <a:uLnTx/>
                <a:uFillTx/>
                <a:latin typeface="Aptos" panose="02110004020202020204"/>
              </a:endParaRPr>
            </a:p>
          </p:txBody>
        </p:sp>
        <p:sp>
          <p:nvSpPr>
            <p:cNvPr id="29" name="TextBox 28">
              <a:extLst>
                <a:ext uri="{FF2B5EF4-FFF2-40B4-BE49-F238E27FC236}">
                  <a16:creationId xmlns:a16="http://schemas.microsoft.com/office/drawing/2014/main" id="{C3E43368-2F9A-9AEC-1F0A-F2A516DE0E1F}"/>
                </a:ext>
              </a:extLst>
            </p:cNvPr>
            <p:cNvSpPr txBox="1"/>
            <p:nvPr/>
          </p:nvSpPr>
          <p:spPr>
            <a:xfrm>
              <a:off x="2431357" y="2669602"/>
              <a:ext cx="1336788" cy="291607"/>
            </a:xfrm>
            <a:prstGeom prst="rect">
              <a:avLst/>
            </a:prstGeom>
            <a:noFill/>
          </p:spPr>
          <p:txBody>
            <a:bodyPr wrap="square">
              <a:spAutoFit/>
            </a:bodyPr>
            <a:lstStyle/>
            <a:p>
              <a:pPr marL="0" marR="0" lvl="0" indent="0" defTabSz="960120" eaLnBrk="1" fontAlgn="auto" latinLnBrk="0" hangingPunct="1">
                <a:lnSpc>
                  <a:spcPct val="100000"/>
                </a:lnSpc>
                <a:spcBef>
                  <a:spcPts val="0"/>
                </a:spcBef>
                <a:spcAft>
                  <a:spcPts val="600"/>
                </a:spcAft>
                <a:buClrTx/>
                <a:buSzTx/>
                <a:buFontTx/>
                <a:buNone/>
                <a:tabLst/>
                <a:defRPr/>
              </a:pPr>
              <a:r>
                <a:rPr kumimoji="0" lang="en-US" sz="1260" b="0" i="0" u="none" strike="noStrike" kern="0" cap="none" spc="0" normalizeH="0" baseline="0" noProof="0">
                  <a:ln>
                    <a:noFill/>
                  </a:ln>
                  <a:solidFill>
                    <a:prstClr val="white"/>
                  </a:solidFill>
                  <a:effectLst/>
                  <a:uLnTx/>
                  <a:uFillTx/>
                  <a:latin typeface="Segoe UI"/>
                  <a:cs typeface="Segoe UI" pitchFamily="34" charset="0"/>
                </a:rPr>
                <a:t>Subscription 2</a:t>
              </a:r>
              <a:endParaRPr kumimoji="0" lang="en-US" sz="1200" b="0" i="0" u="none" strike="noStrike" kern="0" cap="none" spc="0" normalizeH="0" baseline="0" noProof="0">
                <a:ln>
                  <a:noFill/>
                </a:ln>
                <a:solidFill>
                  <a:prstClr val="white"/>
                </a:solidFill>
                <a:effectLst/>
                <a:uLnTx/>
                <a:uFillTx/>
                <a:latin typeface="Aptos" panose="02110004020202020204"/>
              </a:endParaRPr>
            </a:p>
          </p:txBody>
        </p:sp>
        <p:sp>
          <p:nvSpPr>
            <p:cNvPr id="30" name="TextBox 29">
              <a:extLst>
                <a:ext uri="{FF2B5EF4-FFF2-40B4-BE49-F238E27FC236}">
                  <a16:creationId xmlns:a16="http://schemas.microsoft.com/office/drawing/2014/main" id="{21C34ACD-C6F3-FC39-642B-17AD8F44B0C9}"/>
                </a:ext>
              </a:extLst>
            </p:cNvPr>
            <p:cNvSpPr txBox="1"/>
            <p:nvPr/>
          </p:nvSpPr>
          <p:spPr>
            <a:xfrm>
              <a:off x="4616014" y="2655040"/>
              <a:ext cx="1336788" cy="291607"/>
            </a:xfrm>
            <a:prstGeom prst="rect">
              <a:avLst/>
            </a:prstGeom>
            <a:noFill/>
          </p:spPr>
          <p:txBody>
            <a:bodyPr wrap="square">
              <a:spAutoFit/>
            </a:bodyPr>
            <a:lstStyle/>
            <a:p>
              <a:pPr marL="0" marR="0" lvl="0" indent="0" defTabSz="960120" eaLnBrk="1" fontAlgn="auto" latinLnBrk="0" hangingPunct="1">
                <a:lnSpc>
                  <a:spcPct val="100000"/>
                </a:lnSpc>
                <a:spcBef>
                  <a:spcPts val="0"/>
                </a:spcBef>
                <a:spcAft>
                  <a:spcPts val="600"/>
                </a:spcAft>
                <a:buClrTx/>
                <a:buSzTx/>
                <a:buFontTx/>
                <a:buNone/>
                <a:tabLst/>
                <a:defRPr/>
              </a:pPr>
              <a:r>
                <a:rPr kumimoji="0" lang="en-US" sz="1260" b="0" i="0" u="none" strike="noStrike" kern="0" cap="none" spc="0" normalizeH="0" baseline="0" noProof="0">
                  <a:ln>
                    <a:noFill/>
                  </a:ln>
                  <a:solidFill>
                    <a:prstClr val="white"/>
                  </a:solidFill>
                  <a:effectLst/>
                  <a:uLnTx/>
                  <a:uFillTx/>
                  <a:latin typeface="Segoe UI"/>
                  <a:cs typeface="Segoe UI" pitchFamily="34" charset="0"/>
                </a:rPr>
                <a:t>Subscription N</a:t>
              </a:r>
              <a:endParaRPr kumimoji="0" lang="en-US" sz="1200" b="0" i="0" u="none" strike="noStrike" kern="0" cap="none" spc="0" normalizeH="0" baseline="0" noProof="0">
                <a:ln>
                  <a:noFill/>
                </a:ln>
                <a:solidFill>
                  <a:prstClr val="white"/>
                </a:solidFill>
                <a:effectLst/>
                <a:uLnTx/>
                <a:uFillTx/>
                <a:latin typeface="Aptos" panose="02110004020202020204"/>
              </a:endParaRPr>
            </a:p>
          </p:txBody>
        </p:sp>
        <p:sp>
          <p:nvSpPr>
            <p:cNvPr id="31" name="TextBox 30">
              <a:extLst>
                <a:ext uri="{FF2B5EF4-FFF2-40B4-BE49-F238E27FC236}">
                  <a16:creationId xmlns:a16="http://schemas.microsoft.com/office/drawing/2014/main" id="{2EAC7B8E-6604-F973-5FFB-1D6FA149A31A}"/>
                </a:ext>
              </a:extLst>
            </p:cNvPr>
            <p:cNvSpPr txBox="1"/>
            <p:nvPr/>
          </p:nvSpPr>
          <p:spPr>
            <a:xfrm>
              <a:off x="8157084" y="4347410"/>
              <a:ext cx="1336788" cy="276999"/>
            </a:xfrm>
            <a:prstGeom prst="rect">
              <a:avLst/>
            </a:prstGeom>
            <a:noFill/>
          </p:spPr>
          <p:txBody>
            <a:bodyPr wrap="square">
              <a:spAutoFit/>
            </a:bodyPr>
            <a:lstStyle/>
            <a:p>
              <a:pPr marL="0" marR="0" lvl="0" indent="0" defTabSz="96012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A02B93"/>
                  </a:solidFill>
                  <a:effectLst/>
                  <a:uLnTx/>
                  <a:uFillTx/>
                  <a:latin typeface="Segoe UI"/>
                  <a:cs typeface="Segoe UI" pitchFamily="34" charset="0"/>
                </a:rPr>
                <a:t>Subscription 1</a:t>
              </a:r>
              <a:endParaRPr kumimoji="0" lang="en-US" sz="1200" b="0" i="0" u="none" strike="noStrike" kern="0" cap="none" spc="0" normalizeH="0" baseline="0" noProof="0">
                <a:ln>
                  <a:noFill/>
                </a:ln>
                <a:solidFill>
                  <a:srgbClr val="A02B93"/>
                </a:solidFill>
                <a:effectLst/>
                <a:uLnTx/>
                <a:uFillTx/>
                <a:latin typeface="Aptos" panose="02110004020202020204"/>
              </a:endParaRPr>
            </a:p>
          </p:txBody>
        </p:sp>
        <p:sp>
          <p:nvSpPr>
            <p:cNvPr id="32" name="TextBox 31">
              <a:extLst>
                <a:ext uri="{FF2B5EF4-FFF2-40B4-BE49-F238E27FC236}">
                  <a16:creationId xmlns:a16="http://schemas.microsoft.com/office/drawing/2014/main" id="{FFF7CA7A-3F5E-B3A6-F208-2819B95720C5}"/>
                </a:ext>
              </a:extLst>
            </p:cNvPr>
            <p:cNvSpPr txBox="1"/>
            <p:nvPr/>
          </p:nvSpPr>
          <p:spPr>
            <a:xfrm>
              <a:off x="183074" y="3814492"/>
              <a:ext cx="1336788" cy="276999"/>
            </a:xfrm>
            <a:prstGeom prst="rect">
              <a:avLst/>
            </a:prstGeom>
            <a:noFill/>
          </p:spPr>
          <p:txBody>
            <a:bodyPr wrap="square">
              <a:spAutoFit/>
            </a:bodyPr>
            <a:lstStyle/>
            <a:p>
              <a:pPr marL="0" marR="0" lvl="0" indent="0" defTabSz="96012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A02B93"/>
                  </a:solidFill>
                  <a:effectLst/>
                  <a:uLnTx/>
                  <a:uFillTx/>
                  <a:latin typeface="Segoe UI"/>
                  <a:cs typeface="Segoe UI" pitchFamily="34" charset="0"/>
                </a:rPr>
                <a:t>Subscription 1</a:t>
              </a:r>
              <a:endParaRPr kumimoji="0" lang="en-US" sz="1200" b="0" i="0" u="none" strike="noStrike" kern="0" cap="none" spc="0" normalizeH="0" baseline="0" noProof="0">
                <a:ln>
                  <a:noFill/>
                </a:ln>
                <a:solidFill>
                  <a:srgbClr val="A02B93"/>
                </a:solidFill>
                <a:effectLst/>
                <a:uLnTx/>
                <a:uFillTx/>
                <a:latin typeface="Aptos" panose="02110004020202020204"/>
              </a:endParaRPr>
            </a:p>
          </p:txBody>
        </p:sp>
        <p:sp>
          <p:nvSpPr>
            <p:cNvPr id="33" name="TextBox 32">
              <a:extLst>
                <a:ext uri="{FF2B5EF4-FFF2-40B4-BE49-F238E27FC236}">
                  <a16:creationId xmlns:a16="http://schemas.microsoft.com/office/drawing/2014/main" id="{CC456431-6845-8957-55FB-1EC52103B5BA}"/>
                </a:ext>
              </a:extLst>
            </p:cNvPr>
            <p:cNvSpPr txBox="1"/>
            <p:nvPr/>
          </p:nvSpPr>
          <p:spPr>
            <a:xfrm>
              <a:off x="3234810" y="3814492"/>
              <a:ext cx="1336788" cy="276999"/>
            </a:xfrm>
            <a:prstGeom prst="rect">
              <a:avLst/>
            </a:prstGeom>
            <a:noFill/>
          </p:spPr>
          <p:txBody>
            <a:bodyPr wrap="square">
              <a:spAutoFit/>
            </a:bodyPr>
            <a:lstStyle/>
            <a:p>
              <a:pPr marL="0" marR="0" lvl="0" indent="0" defTabSz="96012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A02B93"/>
                  </a:solidFill>
                  <a:effectLst/>
                  <a:uLnTx/>
                  <a:uFillTx/>
                  <a:latin typeface="Segoe UI"/>
                  <a:cs typeface="Segoe UI" pitchFamily="34" charset="0"/>
                </a:rPr>
                <a:t>Subscription 2</a:t>
              </a:r>
              <a:endParaRPr kumimoji="0" lang="en-US" sz="1200" b="0" i="0" u="none" strike="noStrike" kern="0" cap="none" spc="0" normalizeH="0" baseline="0" noProof="0">
                <a:ln>
                  <a:noFill/>
                </a:ln>
                <a:solidFill>
                  <a:srgbClr val="A02B93"/>
                </a:solidFill>
                <a:effectLst/>
                <a:uLnTx/>
                <a:uFillTx/>
                <a:latin typeface="Aptos" panose="02110004020202020204"/>
              </a:endParaRPr>
            </a:p>
          </p:txBody>
        </p:sp>
        <p:sp>
          <p:nvSpPr>
            <p:cNvPr id="34" name="TextBox 33">
              <a:extLst>
                <a:ext uri="{FF2B5EF4-FFF2-40B4-BE49-F238E27FC236}">
                  <a16:creationId xmlns:a16="http://schemas.microsoft.com/office/drawing/2014/main" id="{0C7E40D9-C83B-ED67-EE8E-87DECB8152E6}"/>
                </a:ext>
              </a:extLst>
            </p:cNvPr>
            <p:cNvSpPr txBox="1"/>
            <p:nvPr/>
          </p:nvSpPr>
          <p:spPr>
            <a:xfrm>
              <a:off x="5447323" y="3814492"/>
              <a:ext cx="1336788" cy="276999"/>
            </a:xfrm>
            <a:prstGeom prst="rect">
              <a:avLst/>
            </a:prstGeom>
            <a:noFill/>
          </p:spPr>
          <p:txBody>
            <a:bodyPr wrap="square" lIns="91440" tIns="45720" rIns="91440" bIns="45720" anchor="t">
              <a:spAutoFit/>
            </a:bodyPr>
            <a:lstStyle/>
            <a:p>
              <a:pPr marL="0" marR="0" lvl="0" indent="0" defTabSz="96012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A02B93"/>
                  </a:solidFill>
                  <a:effectLst/>
                  <a:uLnTx/>
                  <a:uFillTx/>
                  <a:latin typeface="Segoe UI"/>
                  <a:cs typeface="Segoe UI"/>
                </a:rPr>
                <a:t>Subscription '</a:t>
              </a:r>
              <a:r>
                <a:rPr kumimoji="0" lang="en-US" sz="1200" b="0" i="1" u="none" strike="noStrike" kern="0" cap="none" spc="0" normalizeH="0" baseline="0" noProof="0">
                  <a:ln>
                    <a:noFill/>
                  </a:ln>
                  <a:solidFill>
                    <a:srgbClr val="A02B93"/>
                  </a:solidFill>
                  <a:effectLst/>
                  <a:uLnTx/>
                  <a:uFillTx/>
                  <a:latin typeface="Segoe UI"/>
                  <a:cs typeface="Segoe UI"/>
                </a:rPr>
                <a:t>n'</a:t>
              </a:r>
              <a:endParaRPr kumimoji="0" lang="en-US" sz="1200" b="0" i="1" u="none" strike="noStrike" kern="0" cap="none" spc="0" normalizeH="0" baseline="0" noProof="0">
                <a:ln>
                  <a:noFill/>
                </a:ln>
                <a:solidFill>
                  <a:srgbClr val="A02B93"/>
                </a:solidFill>
                <a:effectLst/>
                <a:uLnTx/>
                <a:uFillTx/>
                <a:latin typeface="Aptos" panose="02110004020202020204"/>
              </a:endParaRPr>
            </a:p>
          </p:txBody>
        </p:sp>
        <p:sp>
          <p:nvSpPr>
            <p:cNvPr id="35" name="TextBox 34">
              <a:extLst>
                <a:ext uri="{FF2B5EF4-FFF2-40B4-BE49-F238E27FC236}">
                  <a16:creationId xmlns:a16="http://schemas.microsoft.com/office/drawing/2014/main" id="{BB522F0E-CAFC-4F53-8BD6-1FAABEEBB499}"/>
                </a:ext>
              </a:extLst>
            </p:cNvPr>
            <p:cNvSpPr txBox="1"/>
            <p:nvPr/>
          </p:nvSpPr>
          <p:spPr>
            <a:xfrm>
              <a:off x="3950829" y="3107250"/>
              <a:ext cx="692512" cy="453611"/>
            </a:xfrm>
            <a:prstGeom prst="rect">
              <a:avLst/>
            </a:prstGeom>
            <a:noFill/>
          </p:spPr>
          <p:txBody>
            <a:bodyPr wrap="square" lIns="0" tIns="0" rIns="0" bIns="0" rtlCol="0">
              <a:spAutoFit/>
            </a:bodyPr>
            <a:lstStyle/>
            <a:p>
              <a:pPr marL="0" marR="0" lvl="0" indent="0" algn="ctr" defTabSz="960120" eaLnBrk="1" fontAlgn="auto" latinLnBrk="0" hangingPunct="1">
                <a:lnSpc>
                  <a:spcPct val="100000"/>
                </a:lnSpc>
                <a:spcBef>
                  <a:spcPts val="0"/>
                </a:spcBef>
                <a:spcAft>
                  <a:spcPts val="600"/>
                </a:spcAft>
                <a:buClrTx/>
                <a:buSzTx/>
                <a:buFontTx/>
                <a:buNone/>
                <a:tabLst/>
                <a:defRPr/>
              </a:pPr>
              <a:r>
                <a:rPr kumimoji="0" lang="en-US" sz="2940" b="0" i="0" u="none" strike="noStrike" kern="0" cap="none" spc="0" normalizeH="0" baseline="0" noProof="0">
                  <a:ln>
                    <a:noFill/>
                  </a:ln>
                  <a:solidFill>
                    <a:prstClr val="black"/>
                  </a:solidFill>
                  <a:effectLst/>
                  <a:uLnTx/>
                  <a:uFillTx/>
                  <a:latin typeface="Aptos" panose="02110004020202020204"/>
                </a:rPr>
                <a:t>…</a:t>
              </a:r>
              <a:endParaRPr kumimoji="0" lang="en-US" sz="2800" b="0" i="0" u="none" strike="noStrike" kern="0" cap="none" spc="0" normalizeH="0" baseline="0" noProof="0">
                <a:ln>
                  <a:noFill/>
                </a:ln>
                <a:solidFill>
                  <a:prstClr val="black"/>
                </a:solidFill>
                <a:effectLst/>
                <a:uLnTx/>
                <a:uFillTx/>
                <a:latin typeface="Aptos" panose="02110004020202020204"/>
              </a:endParaRPr>
            </a:p>
          </p:txBody>
        </p:sp>
      </p:grpSp>
      <p:sp>
        <p:nvSpPr>
          <p:cNvPr id="36" name="TextBox 35">
            <a:extLst>
              <a:ext uri="{FF2B5EF4-FFF2-40B4-BE49-F238E27FC236}">
                <a16:creationId xmlns:a16="http://schemas.microsoft.com/office/drawing/2014/main" id="{F23179C1-B92E-A0D3-CB3F-5677821AF084}"/>
              </a:ext>
            </a:extLst>
          </p:cNvPr>
          <p:cNvSpPr txBox="1"/>
          <p:nvPr/>
        </p:nvSpPr>
        <p:spPr>
          <a:xfrm>
            <a:off x="1867723" y="5121627"/>
            <a:ext cx="4182506" cy="646331"/>
          </a:xfrm>
          <a:prstGeom prst="rect">
            <a:avLst/>
          </a:prstGeom>
          <a:noFill/>
        </p:spPr>
        <p:txBody>
          <a:bodyPr wrap="square">
            <a:spAutoFit/>
          </a:bodyPr>
          <a:lstStyle/>
          <a:p>
            <a:pPr algn="ctr" defTabSz="960120">
              <a:spcAft>
                <a:spcPts val="600"/>
              </a:spcAft>
              <a:defRPr/>
            </a:pPr>
            <a:r>
              <a:rPr lang="en-US" dirty="0" err="1">
                <a:solidFill>
                  <a:srgbClr val="000000"/>
                </a:solidFill>
                <a:latin typeface="Segoe UI"/>
                <a:cs typeface="Segoe UI"/>
              </a:rPr>
              <a:t>PayGo</a:t>
            </a:r>
            <a:r>
              <a:rPr lang="en-US" dirty="0">
                <a:solidFill>
                  <a:srgbClr val="000000"/>
                </a:solidFill>
                <a:latin typeface="Segoe UI"/>
                <a:cs typeface="Segoe UI"/>
              </a:rPr>
              <a:t> TPM </a:t>
            </a:r>
            <a:r>
              <a:rPr lang="en-US" b="1" dirty="0">
                <a:solidFill>
                  <a:srgbClr val="000000"/>
                </a:solidFill>
                <a:latin typeface="Segoe UI"/>
                <a:cs typeface="Segoe UI"/>
              </a:rPr>
              <a:t>limited to fixed TPM per subscription</a:t>
            </a:r>
            <a:endParaRPr lang="en-US" sz="1600" b="1" dirty="0">
              <a:solidFill>
                <a:srgbClr val="000000"/>
              </a:solidFill>
              <a:latin typeface="Segoe UI"/>
              <a:cs typeface="Segoe UI"/>
            </a:endParaRPr>
          </a:p>
        </p:txBody>
      </p:sp>
      <p:pic>
        <p:nvPicPr>
          <p:cNvPr id="39" name="Picture 38">
            <a:extLst>
              <a:ext uri="{FF2B5EF4-FFF2-40B4-BE49-F238E27FC236}">
                <a16:creationId xmlns:a16="http://schemas.microsoft.com/office/drawing/2014/main" id="{7D7B0DBB-63B7-695C-A2D4-C5518F92B449}"/>
              </a:ext>
            </a:extLst>
          </p:cNvPr>
          <p:cNvPicPr>
            <a:picLocks noChangeAspect="1"/>
          </p:cNvPicPr>
          <p:nvPr/>
        </p:nvPicPr>
        <p:blipFill>
          <a:blip r:embed="rId3"/>
          <a:stretch>
            <a:fillRect/>
          </a:stretch>
        </p:blipFill>
        <p:spPr>
          <a:xfrm>
            <a:off x="3019528" y="1463325"/>
            <a:ext cx="6008454" cy="2579901"/>
          </a:xfrm>
          <a:prstGeom prst="rect">
            <a:avLst/>
          </a:prstGeom>
        </p:spPr>
      </p:pic>
      <p:pic>
        <p:nvPicPr>
          <p:cNvPr id="41" name="Picture 40">
            <a:extLst>
              <a:ext uri="{FF2B5EF4-FFF2-40B4-BE49-F238E27FC236}">
                <a16:creationId xmlns:a16="http://schemas.microsoft.com/office/drawing/2014/main" id="{38F4D32C-D305-48E7-516B-AE828760851F}"/>
              </a:ext>
            </a:extLst>
          </p:cNvPr>
          <p:cNvPicPr>
            <a:picLocks noChangeAspect="1"/>
          </p:cNvPicPr>
          <p:nvPr/>
        </p:nvPicPr>
        <p:blipFill>
          <a:blip r:embed="rId4"/>
          <a:stretch>
            <a:fillRect/>
          </a:stretch>
        </p:blipFill>
        <p:spPr>
          <a:xfrm>
            <a:off x="3142405" y="4373303"/>
            <a:ext cx="6008456" cy="2476643"/>
          </a:xfrm>
          <a:prstGeom prst="rect">
            <a:avLst/>
          </a:prstGeom>
        </p:spPr>
      </p:pic>
    </p:spTree>
    <p:extLst>
      <p:ext uri="{BB962C8B-B14F-4D97-AF65-F5344CB8AC3E}">
        <p14:creationId xmlns:p14="http://schemas.microsoft.com/office/powerpoint/2010/main" val="2388070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76D60465-930D-361E-9AF0-F921251FA99F}"/>
              </a:ext>
            </a:extLst>
          </p:cNvPr>
          <p:cNvSpPr txBox="1">
            <a:spLocks/>
          </p:cNvSpPr>
          <p:nvPr/>
        </p:nvSpPr>
        <p:spPr>
          <a:xfrm>
            <a:off x="457201" y="457200"/>
            <a:ext cx="1121193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ysClr val="windowText" lastClr="000000"/>
                </a:solidFill>
                <a:effectLst/>
                <a:uLnTx/>
                <a:uFillTx/>
                <a:latin typeface="Segoe Sans Text Semibold"/>
                <a:ea typeface="+mn-ea"/>
                <a:cs typeface="Segoe UI" pitchFamily="34" charset="0"/>
              </a:rPr>
              <a:t>Customer experience with </a:t>
            </a:r>
            <a:r>
              <a:rPr kumimoji="0" lang="en-US" sz="3600" b="0" i="0" u="none" strike="noStrike" kern="1200" cap="none" spc="-50" normalizeH="0" baseline="0" noProof="0">
                <a:ln w="3175">
                  <a:noFill/>
                </a:ln>
                <a:gradFill flip="none" rotWithShape="1">
                  <a:gsLst>
                    <a:gs pos="27000">
                      <a:srgbClr val="C03BC4"/>
                    </a:gs>
                    <a:gs pos="61000">
                      <a:srgbClr val="FF5C39"/>
                    </a:gs>
                  </a:gsLst>
                  <a:lin ang="0" scaled="1"/>
                  <a:tileRect/>
                </a:gradFill>
                <a:effectLst/>
                <a:uLnTx/>
                <a:uFillTx/>
                <a:latin typeface="Segoe Sans Text Semibold"/>
                <a:ea typeface="+mn-ea"/>
                <a:cs typeface="Segoe UI" pitchFamily="34" charset="0"/>
              </a:rPr>
              <a:t>latency </a:t>
            </a:r>
            <a:r>
              <a:rPr kumimoji="0" lang="en-US" sz="3600" b="0" i="0" u="none" strike="noStrike" kern="1200" cap="none" spc="-50" normalizeH="0" baseline="0" noProof="0">
                <a:ln w="3175">
                  <a:noFill/>
                </a:ln>
                <a:solidFill>
                  <a:sysClr val="windowText" lastClr="000000"/>
                </a:solidFill>
                <a:effectLst/>
                <a:uLnTx/>
                <a:uFillTx/>
                <a:latin typeface="Segoe Sans Text Semibold"/>
                <a:ea typeface="+mn-ea"/>
                <a:cs typeface="Segoe UI" pitchFamily="34" charset="0"/>
              </a:rPr>
              <a:t>and </a:t>
            </a:r>
            <a:r>
              <a:rPr kumimoji="0" lang="en-US" sz="3600" b="0" i="0" u="none" strike="noStrike" kern="1200" cap="none" spc="-50" normalizeH="0" baseline="0" noProof="0">
                <a:ln w="3175">
                  <a:noFill/>
                </a:ln>
                <a:gradFill flip="none" rotWithShape="1">
                  <a:gsLst>
                    <a:gs pos="27000">
                      <a:srgbClr val="C03BC4"/>
                    </a:gs>
                    <a:gs pos="61000">
                      <a:srgbClr val="FF5C39"/>
                    </a:gs>
                  </a:gsLst>
                  <a:lin ang="0" scaled="1"/>
                  <a:tileRect/>
                </a:gradFill>
                <a:effectLst/>
                <a:uLnTx/>
                <a:uFillTx/>
                <a:latin typeface="Segoe Sans Text Semibold"/>
                <a:ea typeface="+mn-ea"/>
                <a:cs typeface="Segoe UI" pitchFamily="34" charset="0"/>
              </a:rPr>
              <a:t>throughput</a:t>
            </a:r>
            <a:endParaRPr kumimoji="0" lang="en-US" sz="3600" b="0" i="0" u="none" strike="noStrike" kern="1200" cap="none" spc="-50" normalizeH="0" baseline="0" noProof="0">
              <a:ln w="3175">
                <a:noFill/>
              </a:ln>
              <a:solidFill>
                <a:sysClr val="windowText" lastClr="000000"/>
              </a:solidFill>
              <a:effectLst/>
              <a:uLnTx/>
              <a:uFillTx/>
              <a:latin typeface="Segoe Sans Text Semibold"/>
              <a:ea typeface="+mn-ea"/>
              <a:cs typeface="Segoe UI" pitchFamily="34" charset="0"/>
            </a:endParaRPr>
          </a:p>
        </p:txBody>
      </p:sp>
      <p:grpSp>
        <p:nvGrpSpPr>
          <p:cNvPr id="3" name="Group 2">
            <a:extLst>
              <a:ext uri="{FF2B5EF4-FFF2-40B4-BE49-F238E27FC236}">
                <a16:creationId xmlns:a16="http://schemas.microsoft.com/office/drawing/2014/main" id="{DD9F6DEF-150E-B6B9-809B-8E2746C93548}"/>
              </a:ext>
              <a:ext uri="{C183D7F6-B498-43B3-948B-1728B52AA6E4}">
                <adec:decorative xmlns:adec="http://schemas.microsoft.com/office/drawing/2017/decorative" val="1"/>
              </a:ext>
            </a:extLst>
          </p:cNvPr>
          <p:cNvGrpSpPr/>
          <p:nvPr/>
        </p:nvGrpSpPr>
        <p:grpSpPr>
          <a:xfrm>
            <a:off x="586808" y="1235090"/>
            <a:ext cx="11082323" cy="4739940"/>
            <a:chOff x="586808" y="1327454"/>
            <a:chExt cx="11082323" cy="4739940"/>
          </a:xfrm>
        </p:grpSpPr>
        <p:sp>
          <p:nvSpPr>
            <p:cNvPr id="4" name="Title 2">
              <a:extLst>
                <a:ext uri="{FF2B5EF4-FFF2-40B4-BE49-F238E27FC236}">
                  <a16:creationId xmlns:a16="http://schemas.microsoft.com/office/drawing/2014/main" id="{76C7927E-3C90-6AF1-4E5F-E33BEFDE82AA}"/>
                </a:ext>
              </a:extLst>
            </p:cNvPr>
            <p:cNvSpPr txBox="1">
              <a:spLocks/>
            </p:cNvSpPr>
            <p:nvPr/>
          </p:nvSpPr>
          <p:spPr>
            <a:xfrm>
              <a:off x="2947819" y="5236440"/>
              <a:ext cx="850089" cy="795135"/>
            </a:xfrm>
            <a:prstGeom prst="roundRect">
              <a:avLst>
                <a:gd name="adj" fmla="val 31023"/>
              </a:avLst>
            </a:prstGeom>
            <a:gradFill flip="none" rotWithShape="1">
              <a:gsLst>
                <a:gs pos="0">
                  <a:srgbClr val="0078D4"/>
                </a:gs>
                <a:gs pos="75000">
                  <a:srgbClr val="C03BC4"/>
                </a:gs>
              </a:gsLst>
              <a:path path="circle">
                <a:fillToRect l="100000" t="100000"/>
              </a:path>
              <a:tileRect r="-100000" b="-100000"/>
            </a:gradFill>
            <a:ln w="10795" cap="flat" cmpd="sng" algn="ctr">
              <a:noFill/>
              <a:prstDash val="solid"/>
              <a:miter lim="800000"/>
            </a:ln>
            <a:effectLst/>
          </p:spPr>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50" normalizeH="0" baseline="0" noProof="0">
                <a:ln w="3175">
                  <a:noFill/>
                </a:ln>
                <a:solidFill>
                  <a:prstClr val="white"/>
                </a:solidFill>
                <a:effectLst/>
                <a:uLnTx/>
                <a:uFillTx/>
                <a:latin typeface="Aptos Display" panose="02110004020202020204"/>
                <a:ea typeface="+mn-ea"/>
                <a:cs typeface="Segoe UI" pitchFamily="34" charset="0"/>
              </a:endParaRPr>
            </a:p>
          </p:txBody>
        </p:sp>
        <p:sp>
          <p:nvSpPr>
            <p:cNvPr id="5" name="Title 2">
              <a:extLst>
                <a:ext uri="{FF2B5EF4-FFF2-40B4-BE49-F238E27FC236}">
                  <a16:creationId xmlns:a16="http://schemas.microsoft.com/office/drawing/2014/main" id="{FF97AFEE-56C8-A0D9-0058-B8D7448A605D}"/>
                </a:ext>
              </a:extLst>
            </p:cNvPr>
            <p:cNvSpPr txBox="1">
              <a:spLocks/>
            </p:cNvSpPr>
            <p:nvPr/>
          </p:nvSpPr>
          <p:spPr>
            <a:xfrm>
              <a:off x="6976605" y="5246411"/>
              <a:ext cx="850089" cy="795135"/>
            </a:xfrm>
            <a:prstGeom prst="roundRect">
              <a:avLst>
                <a:gd name="adj" fmla="val 31023"/>
              </a:avLst>
            </a:prstGeom>
            <a:gradFill flip="none" rotWithShape="1">
              <a:gsLst>
                <a:gs pos="0">
                  <a:srgbClr val="0078D4"/>
                </a:gs>
                <a:gs pos="75000">
                  <a:srgbClr val="C03BC4"/>
                </a:gs>
              </a:gsLst>
              <a:path path="circle">
                <a:fillToRect l="100000" t="100000"/>
              </a:path>
              <a:tileRect r="-100000" b="-100000"/>
            </a:gradFill>
            <a:ln w="10795" cap="flat" cmpd="sng" algn="ctr">
              <a:noFill/>
              <a:prstDash val="solid"/>
              <a:miter lim="800000"/>
            </a:ln>
            <a:effectLst/>
          </p:spPr>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50" normalizeH="0" baseline="0" noProof="0">
                <a:ln w="3175">
                  <a:noFill/>
                </a:ln>
                <a:solidFill>
                  <a:prstClr val="white"/>
                </a:solidFill>
                <a:effectLst/>
                <a:uLnTx/>
                <a:uFillTx/>
                <a:latin typeface="Aptos Display" panose="02110004020202020204"/>
                <a:ea typeface="+mn-ea"/>
                <a:cs typeface="Segoe UI" pitchFamily="34" charset="0"/>
              </a:endParaRPr>
            </a:p>
          </p:txBody>
        </p:sp>
        <p:sp>
          <p:nvSpPr>
            <p:cNvPr id="6" name="Title 2">
              <a:extLst>
                <a:ext uri="{FF2B5EF4-FFF2-40B4-BE49-F238E27FC236}">
                  <a16:creationId xmlns:a16="http://schemas.microsoft.com/office/drawing/2014/main" id="{4F5F469C-C475-B95F-9E19-B3A00B793478}"/>
                </a:ext>
              </a:extLst>
            </p:cNvPr>
            <p:cNvSpPr txBox="1">
              <a:spLocks/>
            </p:cNvSpPr>
            <p:nvPr/>
          </p:nvSpPr>
          <p:spPr>
            <a:xfrm>
              <a:off x="10819042" y="5272259"/>
              <a:ext cx="850089" cy="795135"/>
            </a:xfrm>
            <a:prstGeom prst="roundRect">
              <a:avLst>
                <a:gd name="adj" fmla="val 31023"/>
              </a:avLst>
            </a:prstGeom>
            <a:gradFill flip="none" rotWithShape="1">
              <a:gsLst>
                <a:gs pos="0">
                  <a:srgbClr val="0078D4"/>
                </a:gs>
                <a:gs pos="75000">
                  <a:srgbClr val="C03BC4"/>
                </a:gs>
              </a:gsLst>
              <a:path path="circle">
                <a:fillToRect l="100000" t="100000"/>
              </a:path>
              <a:tileRect r="-100000" b="-100000"/>
            </a:gradFill>
            <a:ln w="10795" cap="flat" cmpd="sng" algn="ctr">
              <a:noFill/>
              <a:prstDash val="solid"/>
              <a:miter lim="800000"/>
            </a:ln>
            <a:effectLst/>
          </p:spPr>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50" normalizeH="0" baseline="0" noProof="0">
                <a:ln w="3175">
                  <a:noFill/>
                </a:ln>
                <a:solidFill>
                  <a:prstClr val="white"/>
                </a:solidFill>
                <a:effectLst/>
                <a:uLnTx/>
                <a:uFillTx/>
                <a:latin typeface="Aptos Display" panose="02110004020202020204"/>
                <a:ea typeface="+mn-ea"/>
                <a:cs typeface="Segoe UI" pitchFamily="34" charset="0"/>
              </a:endParaRPr>
            </a:p>
          </p:txBody>
        </p:sp>
        <p:sp>
          <p:nvSpPr>
            <p:cNvPr id="7" name="Title 2">
              <a:extLst>
                <a:ext uri="{FF2B5EF4-FFF2-40B4-BE49-F238E27FC236}">
                  <a16:creationId xmlns:a16="http://schemas.microsoft.com/office/drawing/2014/main" id="{321016DA-9087-7834-9FFD-EA11340145A6}"/>
                </a:ext>
              </a:extLst>
            </p:cNvPr>
            <p:cNvSpPr txBox="1">
              <a:spLocks/>
            </p:cNvSpPr>
            <p:nvPr/>
          </p:nvSpPr>
          <p:spPr>
            <a:xfrm>
              <a:off x="4559581" y="1600658"/>
              <a:ext cx="3132597" cy="4314839"/>
            </a:xfrm>
            <a:prstGeom prst="roundRect">
              <a:avLst>
                <a:gd name="adj" fmla="val 9357"/>
              </a:avLst>
            </a:prstGeom>
            <a:gradFill flip="none" rotWithShape="1">
              <a:gsLst>
                <a:gs pos="0">
                  <a:srgbClr val="FFA38B"/>
                </a:gs>
                <a:gs pos="75000">
                  <a:srgbClr val="C03BC4"/>
                </a:gs>
              </a:gsLst>
              <a:path path="circle">
                <a:fillToRect l="100000" t="100000"/>
              </a:path>
              <a:tileRect r="-100000" b="-100000"/>
            </a:gradFill>
            <a:ln w="10795" cap="flat" cmpd="sng" algn="ctr">
              <a:noFill/>
              <a:prstDash val="solid"/>
              <a:miter lim="800000"/>
            </a:ln>
            <a:effectLst/>
          </p:spPr>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50" normalizeH="0" baseline="0" noProof="0">
                <a:ln w="3175">
                  <a:noFill/>
                </a:ln>
                <a:solidFill>
                  <a:prstClr val="white"/>
                </a:solidFill>
                <a:effectLst/>
                <a:uLnTx/>
                <a:uFillTx/>
                <a:latin typeface="Aptos Display" panose="02110004020202020204"/>
                <a:ea typeface="+mn-ea"/>
                <a:cs typeface="Segoe UI" pitchFamily="34" charset="0"/>
              </a:endParaRPr>
            </a:p>
          </p:txBody>
        </p:sp>
        <p:sp>
          <p:nvSpPr>
            <p:cNvPr id="8" name="Title 2">
              <a:extLst>
                <a:ext uri="{FF2B5EF4-FFF2-40B4-BE49-F238E27FC236}">
                  <a16:creationId xmlns:a16="http://schemas.microsoft.com/office/drawing/2014/main" id="{A805F36A-2E30-3759-AF92-17568A1687B1}"/>
                </a:ext>
              </a:extLst>
            </p:cNvPr>
            <p:cNvSpPr txBox="1">
              <a:spLocks/>
            </p:cNvSpPr>
            <p:nvPr/>
          </p:nvSpPr>
          <p:spPr>
            <a:xfrm>
              <a:off x="8558941" y="1535488"/>
              <a:ext cx="2946445" cy="4408112"/>
            </a:xfrm>
            <a:prstGeom prst="roundRect">
              <a:avLst>
                <a:gd name="adj" fmla="val 9357"/>
              </a:avLst>
            </a:prstGeom>
            <a:gradFill flip="none" rotWithShape="1">
              <a:gsLst>
                <a:gs pos="0">
                  <a:srgbClr val="FFA38B"/>
                </a:gs>
                <a:gs pos="75000">
                  <a:srgbClr val="C03BC4"/>
                </a:gs>
              </a:gsLst>
              <a:path path="circle">
                <a:fillToRect l="100000" t="100000"/>
              </a:path>
              <a:tileRect r="-100000" b="-100000"/>
            </a:gradFill>
            <a:ln w="10795" cap="flat" cmpd="sng" algn="ctr">
              <a:noFill/>
              <a:prstDash val="solid"/>
              <a:miter lim="800000"/>
            </a:ln>
            <a:effectLst/>
          </p:spPr>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50" normalizeH="0" baseline="0" noProof="0">
                <a:ln w="3175">
                  <a:noFill/>
                </a:ln>
                <a:solidFill>
                  <a:prstClr val="white"/>
                </a:solidFill>
                <a:effectLst/>
                <a:uLnTx/>
                <a:uFillTx/>
                <a:latin typeface="Aptos Display" panose="02110004020202020204"/>
                <a:ea typeface="+mn-ea"/>
                <a:cs typeface="Segoe UI" pitchFamily="34" charset="0"/>
              </a:endParaRPr>
            </a:p>
          </p:txBody>
        </p:sp>
        <p:sp>
          <p:nvSpPr>
            <p:cNvPr id="9" name="Title 2">
              <a:extLst>
                <a:ext uri="{FF2B5EF4-FFF2-40B4-BE49-F238E27FC236}">
                  <a16:creationId xmlns:a16="http://schemas.microsoft.com/office/drawing/2014/main" id="{BAB96E80-8BFC-F587-33DE-218A78732223}"/>
                </a:ext>
              </a:extLst>
            </p:cNvPr>
            <p:cNvSpPr txBox="1">
              <a:spLocks/>
            </p:cNvSpPr>
            <p:nvPr/>
          </p:nvSpPr>
          <p:spPr>
            <a:xfrm>
              <a:off x="634307" y="1535488"/>
              <a:ext cx="3057573" cy="4408112"/>
            </a:xfrm>
            <a:prstGeom prst="roundRect">
              <a:avLst>
                <a:gd name="adj" fmla="val 9357"/>
              </a:avLst>
            </a:prstGeom>
            <a:gradFill flip="none" rotWithShape="1">
              <a:gsLst>
                <a:gs pos="0">
                  <a:srgbClr val="FFA38B"/>
                </a:gs>
                <a:gs pos="75000">
                  <a:srgbClr val="C03BC4"/>
                </a:gs>
              </a:gsLst>
              <a:path path="circle">
                <a:fillToRect l="100000" t="100000"/>
              </a:path>
              <a:tileRect r="-100000" b="-100000"/>
            </a:gradFill>
            <a:ln w="10795" cap="flat" cmpd="sng" algn="ctr">
              <a:noFill/>
              <a:prstDash val="solid"/>
              <a:miter lim="800000"/>
            </a:ln>
            <a:effectLst/>
          </p:spPr>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50" normalizeH="0" baseline="0" noProof="0">
                <a:ln w="3175">
                  <a:noFill/>
                </a:ln>
                <a:solidFill>
                  <a:prstClr val="white"/>
                </a:solidFill>
                <a:effectLst/>
                <a:uLnTx/>
                <a:uFillTx/>
                <a:latin typeface="Aptos Display" panose="02110004020202020204"/>
                <a:ea typeface="+mn-ea"/>
                <a:cs typeface="Segoe UI" pitchFamily="34" charset="0"/>
              </a:endParaRPr>
            </a:p>
          </p:txBody>
        </p:sp>
        <p:sp>
          <p:nvSpPr>
            <p:cNvPr id="10" name="Text Placeholder 13">
              <a:extLst>
                <a:ext uri="{FF2B5EF4-FFF2-40B4-BE49-F238E27FC236}">
                  <a16:creationId xmlns:a16="http://schemas.microsoft.com/office/drawing/2014/main" id="{991F2AD4-DE53-3D11-E577-0A30D76727C6}"/>
                </a:ext>
              </a:extLst>
            </p:cNvPr>
            <p:cNvSpPr txBox="1">
              <a:spLocks/>
            </p:cNvSpPr>
            <p:nvPr/>
          </p:nvSpPr>
          <p:spPr>
            <a:xfrm>
              <a:off x="634307" y="1600658"/>
              <a:ext cx="2445080" cy="306387"/>
            </a:xfrm>
            <a:prstGeom prst="rect">
              <a:avLst/>
            </a:prstGeom>
          </p:spPr>
          <p:txBody>
            <a:bodyPr lIns="182880" tIns="45720" rIns="182880" bIns="4572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Client #1</a:t>
              </a:r>
            </a:p>
          </p:txBody>
        </p:sp>
        <p:sp>
          <p:nvSpPr>
            <p:cNvPr id="11" name="Text Placeholder 9">
              <a:extLst>
                <a:ext uri="{FF2B5EF4-FFF2-40B4-BE49-F238E27FC236}">
                  <a16:creationId xmlns:a16="http://schemas.microsoft.com/office/drawing/2014/main" id="{2B74736C-2720-5359-08DA-48A4E789DF1A}"/>
                </a:ext>
              </a:extLst>
            </p:cNvPr>
            <p:cNvSpPr txBox="1">
              <a:spLocks/>
            </p:cNvSpPr>
            <p:nvPr/>
          </p:nvSpPr>
          <p:spPr>
            <a:xfrm>
              <a:off x="595500" y="2515956"/>
              <a:ext cx="2445080" cy="2543170"/>
            </a:xfrm>
            <a:prstGeom prst="rect">
              <a:avLst/>
            </a:prstGeom>
          </p:spPr>
          <p:txBody>
            <a:bodyPr lIns="182880" tIns="0" rIns="182880" bIns="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We switched from </a:t>
              </a:r>
              <a:r>
                <a:rPr kumimoji="0" lang="en-US" sz="1800" b="0" i="1"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PayGo</a:t>
              </a:r>
              <a:r>
                <a:rPr kumimoji="0" lang="en-US" sz="18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to GPT4 Turbo 1106 PTU. It is very fast – </a:t>
              </a:r>
              <a:r>
                <a:rPr kumimoji="0" lang="en-US" sz="1800" b="1" i="1" u="sng"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2-3 sec vs. 10-20s</a:t>
              </a:r>
              <a:r>
                <a:rPr kumimoji="0" lang="en-US" sz="18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for </a:t>
              </a:r>
              <a:r>
                <a:rPr kumimoji="0" lang="en-US" sz="1800" b="0" i="1"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PayGo</a:t>
              </a:r>
              <a:r>
                <a:rPr kumimoji="0" lang="en-US" sz="18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[on the same workload].</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0" i="1" u="none" strike="noStrike" kern="1200" cap="none" spc="0" normalizeH="0" baseline="0" noProof="0" dirty="0">
                <a:ln>
                  <a:noFill/>
                </a:ln>
                <a:solidFill>
                  <a:srgbClr val="FFFFFF"/>
                </a:solidFill>
                <a:effectLst/>
                <a:uLnTx/>
                <a:uFillTx/>
                <a:latin typeface="Aptos" panose="02110004020202020204"/>
                <a:ea typeface="+mn-ea"/>
                <a:cs typeface="Segoe UI" panose="020B0502040204020203" pitchFamily="34" charset="0"/>
              </a:endParaRPr>
            </a:p>
          </p:txBody>
        </p:sp>
        <p:sp>
          <p:nvSpPr>
            <p:cNvPr id="12" name="Text Placeholder 14">
              <a:extLst>
                <a:ext uri="{FF2B5EF4-FFF2-40B4-BE49-F238E27FC236}">
                  <a16:creationId xmlns:a16="http://schemas.microsoft.com/office/drawing/2014/main" id="{B433D820-00A4-DEA9-E027-1A83A1F8E05C}"/>
                </a:ext>
              </a:extLst>
            </p:cNvPr>
            <p:cNvSpPr txBox="1">
              <a:spLocks/>
            </p:cNvSpPr>
            <p:nvPr/>
          </p:nvSpPr>
          <p:spPr>
            <a:xfrm>
              <a:off x="5043821" y="1633434"/>
              <a:ext cx="2445080" cy="306387"/>
            </a:xfrm>
            <a:prstGeom prst="rect">
              <a:avLst/>
            </a:prstGeom>
          </p:spPr>
          <p:txBody>
            <a:bodyPr lIns="182880" tIns="45720" rIns="182880" bIns="4572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Client #2</a:t>
              </a:r>
            </a:p>
          </p:txBody>
        </p:sp>
        <p:sp>
          <p:nvSpPr>
            <p:cNvPr id="13" name="Text Placeholder 10">
              <a:extLst>
                <a:ext uri="{FF2B5EF4-FFF2-40B4-BE49-F238E27FC236}">
                  <a16:creationId xmlns:a16="http://schemas.microsoft.com/office/drawing/2014/main" id="{C00958FA-FADD-FE11-B417-1A502243523C}"/>
                </a:ext>
              </a:extLst>
            </p:cNvPr>
            <p:cNvSpPr txBox="1">
              <a:spLocks/>
            </p:cNvSpPr>
            <p:nvPr/>
          </p:nvSpPr>
          <p:spPr>
            <a:xfrm>
              <a:off x="4571340" y="2436551"/>
              <a:ext cx="2445080" cy="2134778"/>
            </a:xfrm>
            <a:prstGeom prst="rect">
              <a:avLst/>
            </a:prstGeom>
          </p:spPr>
          <p:txBody>
            <a:bodyPr lIns="182880" tIns="0" rIns="182880" bIns="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Results were quite positive. Tested Azure PTU vs </a:t>
              </a:r>
              <a:r>
                <a:rPr kumimoji="0" lang="en-US" sz="1800" b="0" i="1"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PayGo</a:t>
              </a:r>
              <a:r>
                <a:rPr kumimoji="0" lang="en-US" sz="18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Azure PTU was much better, best performance, most stable [and] less latency.</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0" i="0" u="none" strike="noStrike" kern="1200" cap="none" spc="0" normalizeH="0" baseline="0" noProof="0" dirty="0">
                <a:ln>
                  <a:noFill/>
                </a:ln>
                <a:solidFill>
                  <a:srgbClr val="FFFFFF"/>
                </a:solidFill>
                <a:effectLst/>
                <a:uLnTx/>
                <a:uFillTx/>
                <a:latin typeface="Aptos" panose="02110004020202020204"/>
                <a:ea typeface="+mn-ea"/>
                <a:cs typeface="Segoe UI"/>
              </a:endParaRPr>
            </a:p>
          </p:txBody>
        </p:sp>
        <p:sp>
          <p:nvSpPr>
            <p:cNvPr id="14" name="Text Placeholder 16">
              <a:extLst>
                <a:ext uri="{FF2B5EF4-FFF2-40B4-BE49-F238E27FC236}">
                  <a16:creationId xmlns:a16="http://schemas.microsoft.com/office/drawing/2014/main" id="{C680B426-8EA1-0866-E5B5-68D6594ED886}"/>
                </a:ext>
              </a:extLst>
            </p:cNvPr>
            <p:cNvSpPr txBox="1">
              <a:spLocks/>
            </p:cNvSpPr>
            <p:nvPr/>
          </p:nvSpPr>
          <p:spPr>
            <a:xfrm>
              <a:off x="8634908" y="1633434"/>
              <a:ext cx="2445080" cy="306387"/>
            </a:xfrm>
            <a:prstGeom prst="rect">
              <a:avLst/>
            </a:prstGeom>
          </p:spPr>
          <p:txBody>
            <a:bodyPr lIns="182880" tIns="45720" rIns="182880" bIns="4572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Client #3</a:t>
              </a:r>
            </a:p>
          </p:txBody>
        </p:sp>
        <p:sp>
          <p:nvSpPr>
            <p:cNvPr id="15" name="Text Placeholder 12">
              <a:extLst>
                <a:ext uri="{FF2B5EF4-FFF2-40B4-BE49-F238E27FC236}">
                  <a16:creationId xmlns:a16="http://schemas.microsoft.com/office/drawing/2014/main" id="{DA6AF005-50AF-367D-54C8-4F6826667213}"/>
                </a:ext>
              </a:extLst>
            </p:cNvPr>
            <p:cNvSpPr txBox="1">
              <a:spLocks/>
            </p:cNvSpPr>
            <p:nvPr/>
          </p:nvSpPr>
          <p:spPr>
            <a:xfrm>
              <a:off x="8431038" y="2428798"/>
              <a:ext cx="2542061" cy="2523249"/>
            </a:xfrm>
            <a:prstGeom prst="rect">
              <a:avLst/>
            </a:prstGeom>
          </p:spPr>
          <p:txBody>
            <a:bodyPr lIns="182880" tIns="0" rIns="182880" bIns="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Switched from Azure </a:t>
              </a:r>
              <a:r>
                <a:rPr kumimoji="0" lang="en-US" sz="18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PayGo</a:t>
              </a: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to PTU for the same workload and saw </a:t>
              </a:r>
              <a:r>
                <a:rPr kumimoji="0" lang="en-US" sz="18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latency go </a:t>
              </a:r>
              <a:r>
                <a:rPr kumimoji="0" lang="en-US" sz="1800" b="1" i="1" u="sng"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from 12-13 secs down to 2-3 seconds</a:t>
              </a:r>
              <a:r>
                <a:rPr kumimoji="0" lang="en-US" sz="18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 the same region.</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solidFill>
                  <a:srgbClr val="FFFFFF"/>
                </a:solidFill>
                <a:effectLst/>
                <a:uLnTx/>
                <a:uFillTx/>
                <a:latin typeface="Aptos" panose="02110004020202020204"/>
                <a:ea typeface="+mn-ea"/>
                <a:cs typeface="Segoe UI"/>
              </a:endParaRPr>
            </a:p>
          </p:txBody>
        </p:sp>
        <p:sp>
          <p:nvSpPr>
            <p:cNvPr id="16" name="TextBox 15">
              <a:extLst>
                <a:ext uri="{FF2B5EF4-FFF2-40B4-BE49-F238E27FC236}">
                  <a16:creationId xmlns:a16="http://schemas.microsoft.com/office/drawing/2014/main" id="{64CFD3B0-A927-FE3A-5304-0676EC2CE521}"/>
                </a:ext>
              </a:extLst>
            </p:cNvPr>
            <p:cNvSpPr txBox="1"/>
            <p:nvPr/>
          </p:nvSpPr>
          <p:spPr>
            <a:xfrm>
              <a:off x="805447" y="5096303"/>
              <a:ext cx="2115670" cy="7078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Aptos" panose="02110004020202020204"/>
                  <a:cs typeface="Segoe UI"/>
                </a:rPr>
                <a:t>Analytics and insights company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prstClr val="black"/>
                  </a:solidFill>
                  <a:effectLst/>
                  <a:uLnTx/>
                  <a:uFillTx/>
                  <a:latin typeface="Aptos" panose="02110004020202020204"/>
                  <a:cs typeface="Segoe UI"/>
                </a:rPr>
                <a:t>Americas</a:t>
              </a:r>
            </a:p>
          </p:txBody>
        </p:sp>
        <p:sp>
          <p:nvSpPr>
            <p:cNvPr id="17" name="TextBox 16">
              <a:extLst>
                <a:ext uri="{FF2B5EF4-FFF2-40B4-BE49-F238E27FC236}">
                  <a16:creationId xmlns:a16="http://schemas.microsoft.com/office/drawing/2014/main" id="{71092761-6FDE-52D9-D1E3-405679A60305}"/>
                </a:ext>
              </a:extLst>
            </p:cNvPr>
            <p:cNvSpPr txBox="1"/>
            <p:nvPr/>
          </p:nvSpPr>
          <p:spPr>
            <a:xfrm>
              <a:off x="4742900" y="5096303"/>
              <a:ext cx="2299945" cy="7078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Aptos" panose="02110004020202020204"/>
                  <a:cs typeface="Segoe UI"/>
                </a:rPr>
                <a:t>Chatbot services company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prstClr val="black"/>
                  </a:solidFill>
                  <a:effectLst/>
                  <a:uLnTx/>
                  <a:uFillTx/>
                  <a:latin typeface="Aptos" panose="02110004020202020204"/>
                  <a:cs typeface="Segoe UI"/>
                </a:rPr>
                <a:t>Americas</a:t>
              </a:r>
            </a:p>
          </p:txBody>
        </p:sp>
        <p:sp>
          <p:nvSpPr>
            <p:cNvPr id="18" name="TextBox 17">
              <a:extLst>
                <a:ext uri="{FF2B5EF4-FFF2-40B4-BE49-F238E27FC236}">
                  <a16:creationId xmlns:a16="http://schemas.microsoft.com/office/drawing/2014/main" id="{78593211-0AD2-A37F-E966-0AAC1B9DE80B}"/>
                </a:ext>
              </a:extLst>
            </p:cNvPr>
            <p:cNvSpPr txBox="1"/>
            <p:nvPr/>
          </p:nvSpPr>
          <p:spPr>
            <a:xfrm>
              <a:off x="8845517" y="5037283"/>
              <a:ext cx="2180415" cy="7078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Aptos" panose="02110004020202020204"/>
                  <a:cs typeface="Segoe UI"/>
                </a:rPr>
                <a:t>Large visual entertainment company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prstClr val="black"/>
                  </a:solidFill>
                  <a:effectLst/>
                  <a:uLnTx/>
                  <a:uFillTx/>
                  <a:latin typeface="Aptos" panose="02110004020202020204"/>
                  <a:cs typeface="Segoe UI"/>
                </a:rPr>
                <a:t>Americas</a:t>
              </a:r>
            </a:p>
          </p:txBody>
        </p:sp>
        <p:sp>
          <p:nvSpPr>
            <p:cNvPr id="19" name="TextBox 18">
              <a:extLst>
                <a:ext uri="{FF2B5EF4-FFF2-40B4-BE49-F238E27FC236}">
                  <a16:creationId xmlns:a16="http://schemas.microsoft.com/office/drawing/2014/main" id="{EFBFC3E1-8FC9-9CB9-4E74-6F8351B713BA}"/>
                </a:ext>
              </a:extLst>
            </p:cNvPr>
            <p:cNvSpPr txBox="1"/>
            <p:nvPr/>
          </p:nvSpPr>
          <p:spPr>
            <a:xfrm>
              <a:off x="6042496" y="4260044"/>
              <a:ext cx="437278" cy="13542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800" b="0" i="0" u="none" strike="noStrike" kern="0" cap="none" spc="0" normalizeH="0" baseline="0" noProof="0">
                  <a:ln>
                    <a:noFill/>
                  </a:ln>
                  <a:solidFill>
                    <a:srgbClr val="FFFFFF"/>
                  </a:solidFill>
                  <a:effectLst/>
                  <a:uLnTx/>
                  <a:uFillTx/>
                  <a:latin typeface="Perpetua Titling MT"/>
                  <a:cs typeface="Segoe UI"/>
                </a:rPr>
                <a:t>"</a:t>
              </a:r>
            </a:p>
          </p:txBody>
        </p:sp>
        <p:sp>
          <p:nvSpPr>
            <p:cNvPr id="20" name="TextBox 19">
              <a:extLst>
                <a:ext uri="{FF2B5EF4-FFF2-40B4-BE49-F238E27FC236}">
                  <a16:creationId xmlns:a16="http://schemas.microsoft.com/office/drawing/2014/main" id="{C360709F-2E89-BC88-BB09-A00E476AF6A0}"/>
                </a:ext>
              </a:extLst>
            </p:cNvPr>
            <p:cNvSpPr txBox="1"/>
            <p:nvPr/>
          </p:nvSpPr>
          <p:spPr>
            <a:xfrm rot="10800000">
              <a:off x="4472716" y="1327454"/>
              <a:ext cx="437278" cy="13542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800" b="0" i="0" u="none" strike="noStrike" kern="0" cap="none" spc="0" normalizeH="0" baseline="0" noProof="0">
                  <a:ln>
                    <a:noFill/>
                  </a:ln>
                  <a:solidFill>
                    <a:srgbClr val="FFFFFF"/>
                  </a:solidFill>
                  <a:effectLst/>
                  <a:uLnTx/>
                  <a:uFillTx/>
                  <a:latin typeface="Perpetua Titling MT"/>
                  <a:cs typeface="Segoe UI"/>
                </a:rPr>
                <a:t>"</a:t>
              </a:r>
            </a:p>
          </p:txBody>
        </p:sp>
        <p:sp>
          <p:nvSpPr>
            <p:cNvPr id="21" name="TextBox 20">
              <a:extLst>
                <a:ext uri="{FF2B5EF4-FFF2-40B4-BE49-F238E27FC236}">
                  <a16:creationId xmlns:a16="http://schemas.microsoft.com/office/drawing/2014/main" id="{EB91DC73-1F6C-F82F-FEC4-39E1F320F11F}"/>
                </a:ext>
              </a:extLst>
            </p:cNvPr>
            <p:cNvSpPr txBox="1"/>
            <p:nvPr/>
          </p:nvSpPr>
          <p:spPr>
            <a:xfrm>
              <a:off x="1911593" y="4098343"/>
              <a:ext cx="437278" cy="13542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800" b="0" i="0" u="none" strike="noStrike" kern="0" cap="none" spc="0" normalizeH="0" baseline="0" noProof="0">
                  <a:ln>
                    <a:noFill/>
                  </a:ln>
                  <a:solidFill>
                    <a:srgbClr val="FFFFFF"/>
                  </a:solidFill>
                  <a:effectLst/>
                  <a:uLnTx/>
                  <a:uFillTx/>
                  <a:latin typeface="Perpetua Titling MT"/>
                  <a:cs typeface="Segoe UI"/>
                </a:rPr>
                <a:t>"</a:t>
              </a:r>
            </a:p>
          </p:txBody>
        </p:sp>
        <p:sp>
          <p:nvSpPr>
            <p:cNvPr id="22" name="TextBox 21">
              <a:extLst>
                <a:ext uri="{FF2B5EF4-FFF2-40B4-BE49-F238E27FC236}">
                  <a16:creationId xmlns:a16="http://schemas.microsoft.com/office/drawing/2014/main" id="{AE6B9895-0939-520C-DD2D-28AB6C573AF8}"/>
                </a:ext>
              </a:extLst>
            </p:cNvPr>
            <p:cNvSpPr txBox="1"/>
            <p:nvPr/>
          </p:nvSpPr>
          <p:spPr>
            <a:xfrm rot="10800000">
              <a:off x="586808" y="1327455"/>
              <a:ext cx="437278" cy="135421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800" b="0" i="0" u="none" strike="noStrike" kern="0" cap="none" spc="0" normalizeH="0" baseline="0" noProof="0">
                  <a:ln>
                    <a:noFill/>
                  </a:ln>
                  <a:solidFill>
                    <a:srgbClr val="FFFFFF"/>
                  </a:solidFill>
                  <a:effectLst/>
                  <a:uLnTx/>
                  <a:uFillTx/>
                  <a:latin typeface="Perpetua Titling MT"/>
                  <a:cs typeface="Segoe UI"/>
                </a:rPr>
                <a:t>"</a:t>
              </a:r>
            </a:p>
          </p:txBody>
        </p:sp>
      </p:grpSp>
    </p:spTree>
    <p:extLst>
      <p:ext uri="{BB962C8B-B14F-4D97-AF65-F5344CB8AC3E}">
        <p14:creationId xmlns:p14="http://schemas.microsoft.com/office/powerpoint/2010/main" val="34147223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43699E5-14F6-8CB1-F9B2-F75D3ED8A264}"/>
              </a:ext>
            </a:extLst>
          </p:cNvPr>
          <p:cNvGraphicFramePr>
            <a:graphicFrameLocks noGrp="1"/>
          </p:cNvGraphicFramePr>
          <p:nvPr/>
        </p:nvGraphicFramePr>
        <p:xfrm>
          <a:off x="1532466" y="1846403"/>
          <a:ext cx="9135534" cy="3990524"/>
        </p:xfrm>
        <a:graphic>
          <a:graphicData uri="http://schemas.openxmlformats.org/drawingml/2006/table">
            <a:tbl>
              <a:tblPr firstRow="1" bandRow="1"/>
              <a:tblGrid>
                <a:gridCol w="4310526">
                  <a:extLst>
                    <a:ext uri="{9D8B030D-6E8A-4147-A177-3AD203B41FA5}">
                      <a16:colId xmlns:a16="http://schemas.microsoft.com/office/drawing/2014/main" val="1641213347"/>
                    </a:ext>
                  </a:extLst>
                </a:gridCol>
                <a:gridCol w="391160">
                  <a:extLst>
                    <a:ext uri="{9D8B030D-6E8A-4147-A177-3AD203B41FA5}">
                      <a16:colId xmlns:a16="http://schemas.microsoft.com/office/drawing/2014/main" val="2615979645"/>
                    </a:ext>
                  </a:extLst>
                </a:gridCol>
                <a:gridCol w="4433848">
                  <a:extLst>
                    <a:ext uri="{9D8B030D-6E8A-4147-A177-3AD203B41FA5}">
                      <a16:colId xmlns:a16="http://schemas.microsoft.com/office/drawing/2014/main" val="3565202699"/>
                    </a:ext>
                  </a:extLst>
                </a:gridCol>
              </a:tblGrid>
              <a:tr h="439801">
                <a:tc>
                  <a:txBody>
                    <a:bodyPr/>
                    <a:lstStyle>
                      <a:lvl1pPr marL="0" algn="l" defTabSz="932742" rtl="0" eaLnBrk="1" latinLnBrk="0" hangingPunct="1">
                        <a:defRPr sz="1800" b="1" kern="1200">
                          <a:solidFill>
                            <a:schemeClr val="lt1"/>
                          </a:solidFill>
                          <a:latin typeface="Aptos" panose="02110004020202020204"/>
                        </a:defRPr>
                      </a:lvl1pPr>
                      <a:lvl2pPr marL="466371" algn="l" defTabSz="932742" rtl="0" eaLnBrk="1" latinLnBrk="0" hangingPunct="1">
                        <a:defRPr sz="1800" b="1" kern="1200">
                          <a:solidFill>
                            <a:schemeClr val="lt1"/>
                          </a:solidFill>
                          <a:latin typeface="Aptos" panose="02110004020202020204"/>
                        </a:defRPr>
                      </a:lvl2pPr>
                      <a:lvl3pPr marL="932742" algn="l" defTabSz="932742" rtl="0" eaLnBrk="1" latinLnBrk="0" hangingPunct="1">
                        <a:defRPr sz="1800" b="1" kern="1200">
                          <a:solidFill>
                            <a:schemeClr val="lt1"/>
                          </a:solidFill>
                          <a:latin typeface="Aptos" panose="02110004020202020204"/>
                        </a:defRPr>
                      </a:lvl3pPr>
                      <a:lvl4pPr marL="1399113" algn="l" defTabSz="932742" rtl="0" eaLnBrk="1" latinLnBrk="0" hangingPunct="1">
                        <a:defRPr sz="1800" b="1" kern="1200">
                          <a:solidFill>
                            <a:schemeClr val="lt1"/>
                          </a:solidFill>
                          <a:latin typeface="Aptos" panose="02110004020202020204"/>
                        </a:defRPr>
                      </a:lvl4pPr>
                      <a:lvl5pPr marL="1865484" algn="l" defTabSz="932742" rtl="0" eaLnBrk="1" latinLnBrk="0" hangingPunct="1">
                        <a:defRPr sz="1800" b="1" kern="1200">
                          <a:solidFill>
                            <a:schemeClr val="lt1"/>
                          </a:solidFill>
                          <a:latin typeface="Aptos" panose="02110004020202020204"/>
                        </a:defRPr>
                      </a:lvl5pPr>
                      <a:lvl6pPr marL="2331856" algn="l" defTabSz="932742" rtl="0" eaLnBrk="1" latinLnBrk="0" hangingPunct="1">
                        <a:defRPr sz="1800" b="1" kern="1200">
                          <a:solidFill>
                            <a:schemeClr val="lt1"/>
                          </a:solidFill>
                          <a:latin typeface="Aptos" panose="02110004020202020204"/>
                        </a:defRPr>
                      </a:lvl6pPr>
                      <a:lvl7pPr marL="2798226" algn="l" defTabSz="932742" rtl="0" eaLnBrk="1" latinLnBrk="0" hangingPunct="1">
                        <a:defRPr sz="1800" b="1" kern="1200">
                          <a:solidFill>
                            <a:schemeClr val="lt1"/>
                          </a:solidFill>
                          <a:latin typeface="Aptos" panose="02110004020202020204"/>
                        </a:defRPr>
                      </a:lvl7pPr>
                      <a:lvl8pPr marL="3264597" algn="l" defTabSz="932742" rtl="0" eaLnBrk="1" latinLnBrk="0" hangingPunct="1">
                        <a:defRPr sz="1800" b="1" kern="1200">
                          <a:solidFill>
                            <a:schemeClr val="lt1"/>
                          </a:solidFill>
                          <a:latin typeface="Aptos" panose="02110004020202020204"/>
                        </a:defRPr>
                      </a:lvl8pPr>
                      <a:lvl9pPr marL="3730969" algn="l" defTabSz="932742" rtl="0" eaLnBrk="1" latinLnBrk="0" hangingPunct="1">
                        <a:defRPr sz="1800" b="1" kern="1200">
                          <a:solidFill>
                            <a:schemeClr val="lt1"/>
                          </a:solidFill>
                          <a:latin typeface="Aptos" panose="02110004020202020204"/>
                        </a:defRPr>
                      </a:lvl9pPr>
                    </a:lstStyle>
                    <a:p>
                      <a:pPr algn="ctr"/>
                      <a:r>
                        <a:rPr lang="en-US" sz="2000">
                          <a:latin typeface="Segoe UI"/>
                        </a:rPr>
                        <a:t>PayGo</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97132"/>
                    </a:solidFill>
                  </a:tcPr>
                </a:tc>
                <a:tc>
                  <a:txBody>
                    <a:bodyPr/>
                    <a:lstStyle>
                      <a:lvl1pPr marL="0" algn="l" defTabSz="932742" rtl="0" eaLnBrk="1" latinLnBrk="0" hangingPunct="1">
                        <a:defRPr sz="1800" b="1" kern="1200">
                          <a:solidFill>
                            <a:schemeClr val="lt1"/>
                          </a:solidFill>
                          <a:latin typeface="Aptos" panose="02110004020202020204"/>
                        </a:defRPr>
                      </a:lvl1pPr>
                      <a:lvl2pPr marL="466371" algn="l" defTabSz="932742" rtl="0" eaLnBrk="1" latinLnBrk="0" hangingPunct="1">
                        <a:defRPr sz="1800" b="1" kern="1200">
                          <a:solidFill>
                            <a:schemeClr val="lt1"/>
                          </a:solidFill>
                          <a:latin typeface="Aptos" panose="02110004020202020204"/>
                        </a:defRPr>
                      </a:lvl2pPr>
                      <a:lvl3pPr marL="932742" algn="l" defTabSz="932742" rtl="0" eaLnBrk="1" latinLnBrk="0" hangingPunct="1">
                        <a:defRPr sz="1800" b="1" kern="1200">
                          <a:solidFill>
                            <a:schemeClr val="lt1"/>
                          </a:solidFill>
                          <a:latin typeface="Aptos" panose="02110004020202020204"/>
                        </a:defRPr>
                      </a:lvl3pPr>
                      <a:lvl4pPr marL="1399113" algn="l" defTabSz="932742" rtl="0" eaLnBrk="1" latinLnBrk="0" hangingPunct="1">
                        <a:defRPr sz="1800" b="1" kern="1200">
                          <a:solidFill>
                            <a:schemeClr val="lt1"/>
                          </a:solidFill>
                          <a:latin typeface="Aptos" panose="02110004020202020204"/>
                        </a:defRPr>
                      </a:lvl4pPr>
                      <a:lvl5pPr marL="1865484" algn="l" defTabSz="932742" rtl="0" eaLnBrk="1" latinLnBrk="0" hangingPunct="1">
                        <a:defRPr sz="1800" b="1" kern="1200">
                          <a:solidFill>
                            <a:schemeClr val="lt1"/>
                          </a:solidFill>
                          <a:latin typeface="Aptos" panose="02110004020202020204"/>
                        </a:defRPr>
                      </a:lvl5pPr>
                      <a:lvl6pPr marL="2331856" algn="l" defTabSz="932742" rtl="0" eaLnBrk="1" latinLnBrk="0" hangingPunct="1">
                        <a:defRPr sz="1800" b="1" kern="1200">
                          <a:solidFill>
                            <a:schemeClr val="lt1"/>
                          </a:solidFill>
                          <a:latin typeface="Aptos" panose="02110004020202020204"/>
                        </a:defRPr>
                      </a:lvl6pPr>
                      <a:lvl7pPr marL="2798226" algn="l" defTabSz="932742" rtl="0" eaLnBrk="1" latinLnBrk="0" hangingPunct="1">
                        <a:defRPr sz="1800" b="1" kern="1200">
                          <a:solidFill>
                            <a:schemeClr val="lt1"/>
                          </a:solidFill>
                          <a:latin typeface="Aptos" panose="02110004020202020204"/>
                        </a:defRPr>
                      </a:lvl7pPr>
                      <a:lvl8pPr marL="3264597" algn="l" defTabSz="932742" rtl="0" eaLnBrk="1" latinLnBrk="0" hangingPunct="1">
                        <a:defRPr sz="1800" b="1" kern="1200">
                          <a:solidFill>
                            <a:schemeClr val="lt1"/>
                          </a:solidFill>
                          <a:latin typeface="Aptos" panose="02110004020202020204"/>
                        </a:defRPr>
                      </a:lvl8pPr>
                      <a:lvl9pPr marL="3730969" algn="l" defTabSz="932742" rtl="0" eaLnBrk="1" latinLnBrk="0" hangingPunct="1">
                        <a:defRPr sz="1800" b="1" kern="1200">
                          <a:solidFill>
                            <a:schemeClr val="lt1"/>
                          </a:solidFill>
                          <a:latin typeface="Aptos" panose="02110004020202020204"/>
                        </a:defRPr>
                      </a:lvl9pPr>
                    </a:lstStyle>
                    <a:p>
                      <a:pPr algn="ctr"/>
                      <a:endParaRPr lang="en-US" sz="2000">
                        <a:latin typeface="Segoe UI"/>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32742" rtl="0" eaLnBrk="1" latinLnBrk="0" hangingPunct="1">
                        <a:defRPr sz="1800" b="1" kern="1200">
                          <a:solidFill>
                            <a:schemeClr val="lt1"/>
                          </a:solidFill>
                          <a:latin typeface="Aptos" panose="02110004020202020204"/>
                        </a:defRPr>
                      </a:lvl1pPr>
                      <a:lvl2pPr marL="466371" algn="l" defTabSz="932742" rtl="0" eaLnBrk="1" latinLnBrk="0" hangingPunct="1">
                        <a:defRPr sz="1800" b="1" kern="1200">
                          <a:solidFill>
                            <a:schemeClr val="lt1"/>
                          </a:solidFill>
                          <a:latin typeface="Aptos" panose="02110004020202020204"/>
                        </a:defRPr>
                      </a:lvl2pPr>
                      <a:lvl3pPr marL="932742" algn="l" defTabSz="932742" rtl="0" eaLnBrk="1" latinLnBrk="0" hangingPunct="1">
                        <a:defRPr sz="1800" b="1" kern="1200">
                          <a:solidFill>
                            <a:schemeClr val="lt1"/>
                          </a:solidFill>
                          <a:latin typeface="Aptos" panose="02110004020202020204"/>
                        </a:defRPr>
                      </a:lvl3pPr>
                      <a:lvl4pPr marL="1399113" algn="l" defTabSz="932742" rtl="0" eaLnBrk="1" latinLnBrk="0" hangingPunct="1">
                        <a:defRPr sz="1800" b="1" kern="1200">
                          <a:solidFill>
                            <a:schemeClr val="lt1"/>
                          </a:solidFill>
                          <a:latin typeface="Aptos" panose="02110004020202020204"/>
                        </a:defRPr>
                      </a:lvl4pPr>
                      <a:lvl5pPr marL="1865484" algn="l" defTabSz="932742" rtl="0" eaLnBrk="1" latinLnBrk="0" hangingPunct="1">
                        <a:defRPr sz="1800" b="1" kern="1200">
                          <a:solidFill>
                            <a:schemeClr val="lt1"/>
                          </a:solidFill>
                          <a:latin typeface="Aptos" panose="02110004020202020204"/>
                        </a:defRPr>
                      </a:lvl5pPr>
                      <a:lvl6pPr marL="2331856" algn="l" defTabSz="932742" rtl="0" eaLnBrk="1" latinLnBrk="0" hangingPunct="1">
                        <a:defRPr sz="1800" b="1" kern="1200">
                          <a:solidFill>
                            <a:schemeClr val="lt1"/>
                          </a:solidFill>
                          <a:latin typeface="Aptos" panose="02110004020202020204"/>
                        </a:defRPr>
                      </a:lvl6pPr>
                      <a:lvl7pPr marL="2798226" algn="l" defTabSz="932742" rtl="0" eaLnBrk="1" latinLnBrk="0" hangingPunct="1">
                        <a:defRPr sz="1800" b="1" kern="1200">
                          <a:solidFill>
                            <a:schemeClr val="lt1"/>
                          </a:solidFill>
                          <a:latin typeface="Aptos" panose="02110004020202020204"/>
                        </a:defRPr>
                      </a:lvl7pPr>
                      <a:lvl8pPr marL="3264597" algn="l" defTabSz="932742" rtl="0" eaLnBrk="1" latinLnBrk="0" hangingPunct="1">
                        <a:defRPr sz="1800" b="1" kern="1200">
                          <a:solidFill>
                            <a:schemeClr val="lt1"/>
                          </a:solidFill>
                          <a:latin typeface="Aptos" panose="02110004020202020204"/>
                        </a:defRPr>
                      </a:lvl8pPr>
                      <a:lvl9pPr marL="3730969" algn="l" defTabSz="932742" rtl="0" eaLnBrk="1" latinLnBrk="0" hangingPunct="1">
                        <a:defRPr sz="1800" b="1" kern="1200">
                          <a:solidFill>
                            <a:schemeClr val="lt1"/>
                          </a:solidFill>
                          <a:latin typeface="Aptos" panose="02110004020202020204"/>
                        </a:defRPr>
                      </a:lvl9pPr>
                    </a:lstStyle>
                    <a:p>
                      <a:pPr algn="ctr"/>
                      <a:r>
                        <a:rPr lang="en-US" sz="2000">
                          <a:latin typeface="Segoe UI"/>
                        </a:rPr>
                        <a:t>PTU</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02B93"/>
                    </a:solidFill>
                  </a:tcPr>
                </a:tc>
                <a:extLst>
                  <a:ext uri="{0D108BD9-81ED-4DB2-BD59-A6C34878D82A}">
                    <a16:rowId xmlns:a16="http://schemas.microsoft.com/office/drawing/2014/main" val="2530575059"/>
                  </a:ext>
                </a:extLst>
              </a:tr>
              <a:tr h="415333">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85750" indent="-285750">
                        <a:buFont typeface="Arial" panose="020B0604020202020204" pitchFamily="34" charset="0"/>
                        <a:buChar char="•"/>
                      </a:pPr>
                      <a:r>
                        <a:rPr lang="en-US" sz="1600">
                          <a:latin typeface="Segoe UI"/>
                        </a:rPr>
                        <a:t>Variable cost, usage based</a:t>
                      </a:r>
                    </a:p>
                  </a:txBody>
                  <a:tcPr marL="27432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7132">
                        <a:lumMod val="40000"/>
                        <a:lumOff val="60000"/>
                      </a:srgbClr>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endParaRPr lang="en-US" sz="1600">
                        <a:latin typeface="Segoe UI"/>
                      </a:endParaRPr>
                    </a:p>
                  </a:txBody>
                  <a:tcPr marL="27432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85750" indent="-285750">
                        <a:buFont typeface="Arial" panose="020B0604020202020204" pitchFamily="34" charset="0"/>
                        <a:buChar char="•"/>
                      </a:pPr>
                      <a:r>
                        <a:rPr lang="en-US" sz="1600">
                          <a:latin typeface="Segoe UI"/>
                        </a:rPr>
                        <a:t>Consistent cost</a:t>
                      </a:r>
                    </a:p>
                  </a:txBody>
                  <a:tcPr marL="27432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02B93">
                        <a:tint val="40000"/>
                      </a:srgbClr>
                    </a:solidFill>
                  </a:tcPr>
                </a:tc>
                <a:extLst>
                  <a:ext uri="{0D108BD9-81ED-4DB2-BD59-A6C34878D82A}">
                    <a16:rowId xmlns:a16="http://schemas.microsoft.com/office/drawing/2014/main" val="93307396"/>
                  </a:ext>
                </a:extLst>
              </a:tr>
              <a:tr h="394727">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85750" indent="-285750">
                        <a:buFont typeface="Arial" panose="020B0604020202020204" pitchFamily="34" charset="0"/>
                        <a:buChar char="•"/>
                      </a:pPr>
                      <a:r>
                        <a:rPr lang="en-US" sz="1600">
                          <a:latin typeface="Segoe UI"/>
                        </a:rPr>
                        <a:t>Capped throughput</a:t>
                      </a:r>
                    </a:p>
                  </a:txBody>
                  <a:tcPr marL="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7132">
                        <a:lumMod val="20000"/>
                        <a:lumOff val="80000"/>
                      </a:srgbClr>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endParaRPr lang="en-US" sz="1600">
                        <a:latin typeface="Segoe UI"/>
                      </a:endParaRPr>
                    </a:p>
                  </a:txBody>
                  <a:tcPr marL="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85750" indent="-285750">
                        <a:buFont typeface="Arial" panose="020B0604020202020204" pitchFamily="34" charset="0"/>
                        <a:buChar char="•"/>
                      </a:pPr>
                      <a:r>
                        <a:rPr lang="en-US" sz="1600">
                          <a:latin typeface="Segoe UI"/>
                        </a:rPr>
                        <a:t>Scalable throughput</a:t>
                      </a:r>
                    </a:p>
                  </a:txBody>
                  <a:tcPr marL="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02B93">
                        <a:tint val="20000"/>
                      </a:srgbClr>
                    </a:solidFill>
                  </a:tcPr>
                </a:tc>
                <a:extLst>
                  <a:ext uri="{0D108BD9-81ED-4DB2-BD59-A6C34878D82A}">
                    <a16:rowId xmlns:a16="http://schemas.microsoft.com/office/drawing/2014/main" val="3263217805"/>
                  </a:ext>
                </a:extLst>
              </a:tr>
              <a:tr h="423250">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85750" indent="-285750">
                        <a:buFont typeface="Arial" panose="020B0604020202020204" pitchFamily="34" charset="0"/>
                        <a:buChar char="•"/>
                      </a:pPr>
                      <a:r>
                        <a:rPr lang="en-US" sz="1600">
                          <a:latin typeface="Segoe UI"/>
                        </a:rPr>
                        <a:t>No assigned latency</a:t>
                      </a:r>
                    </a:p>
                  </a:txBody>
                  <a:tcPr marL="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7132">
                        <a:lumMod val="40000"/>
                        <a:lumOff val="60000"/>
                      </a:srgbClr>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endParaRPr lang="en-US" sz="1600">
                        <a:latin typeface="Segoe UI"/>
                      </a:endParaRPr>
                    </a:p>
                  </a:txBody>
                  <a:tcPr marL="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85750" indent="-285750">
                        <a:buFont typeface="Arial" panose="020B0604020202020204" pitchFamily="34" charset="0"/>
                        <a:buChar char="•"/>
                      </a:pPr>
                      <a:r>
                        <a:rPr lang="en-US" sz="1600" dirty="0">
                          <a:latin typeface="Segoe UI"/>
                        </a:rPr>
                        <a:t>Assigned latency</a:t>
                      </a:r>
                    </a:p>
                  </a:txBody>
                  <a:tcPr marL="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02B93">
                        <a:tint val="40000"/>
                      </a:srgbClr>
                    </a:solidFill>
                  </a:tcPr>
                </a:tc>
                <a:extLst>
                  <a:ext uri="{0D108BD9-81ED-4DB2-BD59-A6C34878D82A}">
                    <a16:rowId xmlns:a16="http://schemas.microsoft.com/office/drawing/2014/main" val="3422308548"/>
                  </a:ext>
                </a:extLst>
              </a:tr>
              <a:tr h="2317413">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a:spcAft>
                          <a:spcPts val="600"/>
                        </a:spcAft>
                      </a:pPr>
                      <a:r>
                        <a:rPr lang="en-US" sz="1600" i="1">
                          <a:latin typeface="Segoe UI"/>
                        </a:rPr>
                        <a:t>Good for:</a:t>
                      </a:r>
                    </a:p>
                    <a:p>
                      <a:pPr marL="415925" indent="-285750">
                        <a:spcAft>
                          <a:spcPts val="300"/>
                        </a:spcAft>
                        <a:buFont typeface="Wingdings" pitchFamily="2" charset="77"/>
                        <a:buChar char="ü"/>
                        <a:tabLst/>
                      </a:pPr>
                      <a:r>
                        <a:rPr lang="en-US" sz="1600">
                          <a:latin typeface="Segoe UI"/>
                        </a:rPr>
                        <a:t>Sandbox / test environment</a:t>
                      </a:r>
                    </a:p>
                    <a:p>
                      <a:pPr marL="415925" indent="-285750">
                        <a:spcAft>
                          <a:spcPts val="300"/>
                        </a:spcAft>
                        <a:buFont typeface="Wingdings" pitchFamily="2" charset="77"/>
                        <a:buChar char="ü"/>
                        <a:tabLst/>
                      </a:pPr>
                      <a:r>
                        <a:rPr lang="en-US" sz="1600">
                          <a:latin typeface="Segoe UI"/>
                        </a:rPr>
                        <a:t>Lower volume workloads</a:t>
                      </a:r>
                    </a:p>
                    <a:p>
                      <a:pPr marL="415925" indent="-285750">
                        <a:spcAft>
                          <a:spcPts val="300"/>
                        </a:spcAft>
                        <a:buFont typeface="Wingdings" pitchFamily="2" charset="77"/>
                        <a:buChar char="ü"/>
                        <a:tabLst/>
                      </a:pPr>
                      <a:r>
                        <a:rPr lang="en-US" sz="1600">
                          <a:latin typeface="Segoe UI"/>
                        </a:rPr>
                        <a:t>Intermittent usage scenarios</a:t>
                      </a:r>
                    </a:p>
                    <a:p>
                      <a:pPr marL="415925" indent="-285750">
                        <a:spcAft>
                          <a:spcPts val="300"/>
                        </a:spcAft>
                        <a:buFont typeface="Wingdings" pitchFamily="2" charset="77"/>
                        <a:buChar char="ü"/>
                        <a:tabLst/>
                      </a:pPr>
                      <a:r>
                        <a:rPr lang="en-US" sz="1600">
                          <a:latin typeface="Segoe UI"/>
                        </a:rPr>
                        <a:t>Use cases resilient to throughput variability or slowness when service is busy</a:t>
                      </a:r>
                    </a:p>
                  </a:txBody>
                  <a:tcPr marL="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7132">
                        <a:lumMod val="20000"/>
                        <a:lumOff val="80000"/>
                      </a:srgbClr>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endParaRPr lang="en-US" sz="1600">
                        <a:latin typeface="Segoe UI"/>
                      </a:endParaRPr>
                    </a:p>
                  </a:txBody>
                  <a:tcPr marL="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a:spcAft>
                          <a:spcPts val="600"/>
                        </a:spcAft>
                      </a:pPr>
                      <a:r>
                        <a:rPr lang="en-US" sz="1600" i="1" dirty="0">
                          <a:latin typeface="Segoe UI"/>
                        </a:rPr>
                        <a:t>Recommended for:</a:t>
                      </a:r>
                    </a:p>
                    <a:p>
                      <a:pPr marL="285750" indent="-285750">
                        <a:spcAft>
                          <a:spcPts val="300"/>
                        </a:spcAft>
                        <a:buFont typeface="Wingdings" pitchFamily="2" charset="77"/>
                        <a:buChar char="ü"/>
                      </a:pPr>
                      <a:r>
                        <a:rPr lang="en-US" sz="1600" dirty="0">
                          <a:latin typeface="Segoe UI"/>
                        </a:rPr>
                        <a:t>Production workloads</a:t>
                      </a:r>
                    </a:p>
                    <a:p>
                      <a:pPr marL="285750" indent="-285750">
                        <a:spcAft>
                          <a:spcPts val="300"/>
                        </a:spcAft>
                        <a:buFont typeface="Wingdings" pitchFamily="2" charset="77"/>
                        <a:buChar char="ü"/>
                      </a:pPr>
                      <a:r>
                        <a:rPr lang="en-US" sz="1600" dirty="0">
                          <a:latin typeface="Segoe UI"/>
                        </a:rPr>
                        <a:t>High volume workloads</a:t>
                      </a:r>
                    </a:p>
                    <a:p>
                      <a:pPr marL="285750" indent="-285750">
                        <a:spcAft>
                          <a:spcPts val="300"/>
                        </a:spcAft>
                        <a:buFont typeface="Wingdings" pitchFamily="2" charset="77"/>
                        <a:buChar char="ü"/>
                      </a:pPr>
                      <a:r>
                        <a:rPr lang="en-US" sz="1600" dirty="0">
                          <a:latin typeface="Segoe UI"/>
                        </a:rPr>
                        <a:t>Throughput heavy workloads</a:t>
                      </a:r>
                    </a:p>
                    <a:p>
                      <a:pPr marL="285750" indent="-285750">
                        <a:spcAft>
                          <a:spcPts val="300"/>
                        </a:spcAft>
                        <a:buFont typeface="Wingdings" pitchFamily="2" charset="77"/>
                        <a:buChar char="ü"/>
                      </a:pPr>
                      <a:r>
                        <a:rPr lang="en-US" sz="1600" dirty="0">
                          <a:latin typeface="Segoe UI"/>
                        </a:rPr>
                        <a:t>Latency sensitive scenarios</a:t>
                      </a:r>
                    </a:p>
                  </a:txBody>
                  <a:tcPr marL="27432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02B93">
                        <a:tint val="20000"/>
                      </a:srgbClr>
                    </a:solidFill>
                  </a:tcPr>
                </a:tc>
                <a:extLst>
                  <a:ext uri="{0D108BD9-81ED-4DB2-BD59-A6C34878D82A}">
                    <a16:rowId xmlns:a16="http://schemas.microsoft.com/office/drawing/2014/main" val="4112857371"/>
                  </a:ext>
                </a:extLst>
              </a:tr>
            </a:tbl>
          </a:graphicData>
        </a:graphic>
      </p:graphicFrame>
      <p:sp>
        <p:nvSpPr>
          <p:cNvPr id="3" name="Title 2">
            <a:extLst>
              <a:ext uri="{FF2B5EF4-FFF2-40B4-BE49-F238E27FC236}">
                <a16:creationId xmlns:a16="http://schemas.microsoft.com/office/drawing/2014/main" id="{6089BF53-D67C-87A1-CC40-09C48A4FCB40}"/>
              </a:ext>
            </a:extLst>
          </p:cNvPr>
          <p:cNvSpPr txBox="1">
            <a:spLocks/>
          </p:cNvSpPr>
          <p:nvPr/>
        </p:nvSpPr>
        <p:spPr>
          <a:xfrm>
            <a:off x="1700285" y="443476"/>
            <a:ext cx="8791426"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ysClr val="windowText" lastClr="000000"/>
                </a:solidFill>
                <a:effectLst/>
                <a:uLnTx/>
                <a:uFillTx/>
                <a:latin typeface="Segoe Sans Text Semibold"/>
                <a:ea typeface="+mn-ea"/>
                <a:cs typeface="Segoe UI"/>
              </a:rPr>
              <a:t>Choosing the best </a:t>
            </a:r>
            <a:r>
              <a:rPr kumimoji="0" lang="en-US" sz="3600" b="0" i="0" u="none" strike="noStrike" kern="1200" cap="none" spc="-50" normalizeH="0" baseline="0" noProof="0">
                <a:ln w="3175">
                  <a:noFill/>
                </a:ln>
                <a:gradFill flip="none">
                  <a:gsLst>
                    <a:gs pos="27000">
                      <a:srgbClr val="C03BC4"/>
                    </a:gs>
                    <a:gs pos="61000">
                      <a:srgbClr val="FF5C39"/>
                    </a:gs>
                  </a:gsLst>
                  <a:lin ang="0" scaled="1"/>
                  <a:tileRect/>
                </a:gradFill>
                <a:effectLst/>
                <a:uLnTx/>
                <a:uFillTx/>
                <a:latin typeface="Segoe Sans Text Semibold"/>
                <a:ea typeface="+mn-ea"/>
                <a:cs typeface="Segoe UI"/>
              </a:rPr>
              <a:t>Consumption Model</a:t>
            </a:r>
            <a:endParaRPr kumimoji="0" lang="en-US" sz="3600" b="0" i="0" u="none" strike="noStrike" kern="1200" cap="none" spc="-50" normalizeH="0" baseline="0" noProof="0">
              <a:ln w="3175">
                <a:noFill/>
              </a:ln>
              <a:solidFill>
                <a:sysClr val="windowText" lastClr="000000"/>
              </a:solidFill>
              <a:effectLst/>
              <a:uLnTx/>
              <a:uFillTx/>
              <a:latin typeface="Segoe Sans Text Semibold"/>
              <a:ea typeface="+mn-ea"/>
              <a:cs typeface="Segoe UI"/>
            </a:endParaRPr>
          </a:p>
        </p:txBody>
      </p:sp>
      <p:grpSp>
        <p:nvGrpSpPr>
          <p:cNvPr id="4" name="Group 3">
            <a:extLst>
              <a:ext uri="{FF2B5EF4-FFF2-40B4-BE49-F238E27FC236}">
                <a16:creationId xmlns:a16="http://schemas.microsoft.com/office/drawing/2014/main" id="{0D89AC25-75BF-ADC5-539C-0B3C367BF33E}"/>
              </a:ext>
              <a:ext uri="{C183D7F6-B498-43B3-948B-1728B52AA6E4}">
                <adec:decorative xmlns:adec="http://schemas.microsoft.com/office/drawing/2017/decorative" val="1"/>
              </a:ext>
            </a:extLst>
          </p:cNvPr>
          <p:cNvGrpSpPr/>
          <p:nvPr/>
        </p:nvGrpSpPr>
        <p:grpSpPr>
          <a:xfrm>
            <a:off x="1402392" y="1728865"/>
            <a:ext cx="9392232" cy="4216024"/>
            <a:chOff x="1402392" y="1465728"/>
            <a:chExt cx="9392232" cy="4216024"/>
          </a:xfrm>
        </p:grpSpPr>
        <p:sp>
          <p:nvSpPr>
            <p:cNvPr id="5" name="Rounded Rectangle 11">
              <a:extLst>
                <a:ext uri="{FF2B5EF4-FFF2-40B4-BE49-F238E27FC236}">
                  <a16:creationId xmlns:a16="http://schemas.microsoft.com/office/drawing/2014/main" id="{7D077025-2401-4D34-9265-25212BEA4FD8}"/>
                </a:ext>
              </a:extLst>
            </p:cNvPr>
            <p:cNvSpPr/>
            <p:nvPr/>
          </p:nvSpPr>
          <p:spPr bwMode="auto">
            <a:xfrm>
              <a:off x="1402392" y="1465728"/>
              <a:ext cx="9392232" cy="4216024"/>
            </a:xfrm>
            <a:prstGeom prst="roundRect">
              <a:avLst>
                <a:gd name="adj" fmla="val 12946"/>
              </a:avLst>
            </a:prstGeom>
            <a:noFill/>
            <a:ln w="7620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110004020202020204"/>
                <a:ea typeface="Segoe UI" pitchFamily="34" charset="0"/>
                <a:cs typeface="Segoe UI" pitchFamily="34" charset="0"/>
              </a:endParaRPr>
            </a:p>
          </p:txBody>
        </p:sp>
        <p:sp>
          <p:nvSpPr>
            <p:cNvPr id="6" name="Rounded Rectangle 12">
              <a:extLst>
                <a:ext uri="{FF2B5EF4-FFF2-40B4-BE49-F238E27FC236}">
                  <a16:creationId xmlns:a16="http://schemas.microsoft.com/office/drawing/2014/main" id="{EFA399DC-EC8E-86F8-4BEF-033B30E9CACD}"/>
                </a:ext>
              </a:extLst>
            </p:cNvPr>
            <p:cNvSpPr/>
            <p:nvPr/>
          </p:nvSpPr>
          <p:spPr bwMode="auto">
            <a:xfrm>
              <a:off x="1459530" y="1539348"/>
              <a:ext cx="9272937" cy="4068784"/>
            </a:xfrm>
            <a:prstGeom prst="roundRect">
              <a:avLst>
                <a:gd name="adj" fmla="val 10861"/>
              </a:avLst>
            </a:prstGeom>
            <a:noFill/>
            <a:ln w="7620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110004020202020204"/>
                <a:ea typeface="Segoe UI" pitchFamily="34" charset="0"/>
                <a:cs typeface="Segoe UI" pitchFamily="34" charset="0"/>
              </a:endParaRPr>
            </a:p>
          </p:txBody>
        </p:sp>
        <p:sp>
          <p:nvSpPr>
            <p:cNvPr id="7" name="Rounded Rectangle 13">
              <a:extLst>
                <a:ext uri="{FF2B5EF4-FFF2-40B4-BE49-F238E27FC236}">
                  <a16:creationId xmlns:a16="http://schemas.microsoft.com/office/drawing/2014/main" id="{FC8559E5-7FC6-7805-87D9-C82F2EDC0CA2}"/>
                </a:ext>
              </a:extLst>
            </p:cNvPr>
            <p:cNvSpPr/>
            <p:nvPr/>
          </p:nvSpPr>
          <p:spPr bwMode="auto">
            <a:xfrm>
              <a:off x="1533873" y="1580238"/>
              <a:ext cx="9134127" cy="3990524"/>
            </a:xfrm>
            <a:prstGeom prst="roundRect">
              <a:avLst>
                <a:gd name="adj" fmla="val 10861"/>
              </a:avLst>
            </a:prstGeom>
            <a:noFill/>
            <a:ln w="76200" cap="flat" cmpd="sng" algn="ctr">
              <a:solidFill>
                <a:sysClr val="window" lastClr="FFFF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110004020202020204"/>
                <a:ea typeface="Segoe UI" pitchFamily="34" charset="0"/>
                <a:cs typeface="Segoe UI" pitchFamily="34" charset="0"/>
              </a:endParaRPr>
            </a:p>
          </p:txBody>
        </p:sp>
      </p:grpSp>
      <p:sp>
        <p:nvSpPr>
          <p:cNvPr id="8" name="Circular Arrow 9">
            <a:extLst>
              <a:ext uri="{FF2B5EF4-FFF2-40B4-BE49-F238E27FC236}">
                <a16:creationId xmlns:a16="http://schemas.microsoft.com/office/drawing/2014/main" id="{7ACE25D0-74FA-9539-9772-95B624F0C2B8}"/>
              </a:ext>
              <a:ext uri="{C183D7F6-B498-43B3-948B-1728B52AA6E4}">
                <adec:decorative xmlns:adec="http://schemas.microsoft.com/office/drawing/2017/decorative" val="1"/>
              </a:ext>
            </a:extLst>
          </p:cNvPr>
          <p:cNvSpPr/>
          <p:nvPr/>
        </p:nvSpPr>
        <p:spPr>
          <a:xfrm rot="10800000">
            <a:off x="5300501" y="4818351"/>
            <a:ext cx="1439109" cy="1439039"/>
          </a:xfrm>
          <a:prstGeom prst="circularArrow">
            <a:avLst>
              <a:gd name="adj1" fmla="val 12500"/>
              <a:gd name="adj2" fmla="val 1142322"/>
              <a:gd name="adj3" fmla="val 20457678"/>
              <a:gd name="adj4" fmla="val 10800000"/>
              <a:gd name="adj5" fmla="val 12500"/>
            </a:avLst>
          </a:prstGeom>
          <a:solidFill>
            <a:srgbClr val="A02B93">
              <a:lumMod val="40000"/>
              <a:lumOff val="60000"/>
            </a:srgbClr>
          </a:solidFill>
          <a:ln w="19050" cap="flat" cmpd="sng" algn="ctr">
            <a:noFill/>
            <a:prstDash val="solid"/>
            <a:miter lim="800000"/>
          </a:ln>
          <a:effectLst>
            <a:outerShdw blurRad="50800" dist="38100" dir="8100000" algn="tr"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9" name="Circular Arrow 10">
            <a:extLst>
              <a:ext uri="{FF2B5EF4-FFF2-40B4-BE49-F238E27FC236}">
                <a16:creationId xmlns:a16="http://schemas.microsoft.com/office/drawing/2014/main" id="{074F5D87-066B-1019-C132-0D7846CC4EC2}"/>
              </a:ext>
              <a:ext uri="{C183D7F6-B498-43B3-948B-1728B52AA6E4}">
                <adec:decorative xmlns:adec="http://schemas.microsoft.com/office/drawing/2017/decorative" val="1"/>
              </a:ext>
            </a:extLst>
          </p:cNvPr>
          <p:cNvSpPr/>
          <p:nvPr/>
        </p:nvSpPr>
        <p:spPr>
          <a:xfrm rot="10800000" flipH="1" flipV="1">
            <a:off x="5376445" y="1425938"/>
            <a:ext cx="1439109" cy="1439039"/>
          </a:xfrm>
          <a:prstGeom prst="circularArrow">
            <a:avLst>
              <a:gd name="adj1" fmla="val 12500"/>
              <a:gd name="adj2" fmla="val 1142322"/>
              <a:gd name="adj3" fmla="val 20457678"/>
              <a:gd name="adj4" fmla="val 10800000"/>
              <a:gd name="adj5" fmla="val 12500"/>
            </a:avLst>
          </a:prstGeom>
          <a:solidFill>
            <a:srgbClr val="A02B93">
              <a:lumMod val="40000"/>
              <a:lumOff val="60000"/>
            </a:srgbClr>
          </a:solidFill>
          <a:ln w="19050" cap="flat" cmpd="sng" algn="ctr">
            <a:noFill/>
            <a:prstDash val="solid"/>
            <a:miter lim="800000"/>
          </a:ln>
          <a:effectLst>
            <a:outerShdw blurRad="50800" dist="38100" dir="8100000" algn="tr"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827341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5">
            <a:extLst>
              <a:ext uri="{FF2B5EF4-FFF2-40B4-BE49-F238E27FC236}">
                <a16:creationId xmlns:a16="http://schemas.microsoft.com/office/drawing/2014/main" id="{34225094-1DE3-516D-3571-EDB332068CE4}"/>
              </a:ext>
            </a:extLst>
          </p:cNvPr>
          <p:cNvSpPr txBox="1">
            <a:spLocks/>
          </p:cNvSpPr>
          <p:nvPr/>
        </p:nvSpPr>
        <p:spPr>
          <a:xfrm>
            <a:off x="1372273" y="499951"/>
            <a:ext cx="9447458" cy="708778"/>
          </a:xfrm>
          <a:prstGeom prst="roundRect">
            <a:avLst>
              <a:gd name="adj" fmla="val 50000"/>
            </a:avLst>
          </a:prstGeom>
          <a:gradFill flip="none" rotWithShape="1">
            <a:gsLst>
              <a:gs pos="100000">
                <a:schemeClr val="tx2"/>
              </a:gs>
              <a:gs pos="0">
                <a:schemeClr val="accent6"/>
              </a:gs>
            </a:gsLst>
            <a:path path="circle">
              <a:fillToRect l="100000" t="100000"/>
            </a:path>
            <a:tileRect r="-100000" b="-100000"/>
          </a:gradFill>
          <a:ln>
            <a:noFill/>
            <a:prstDash/>
          </a:ln>
          <a:effectLst>
            <a:outerShdw blurRad="63500" dist="127000" dir="2700000" algn="tl" rotWithShape="0">
              <a:srgbClr val="454142">
                <a:alpha val="20000"/>
              </a:srgbClr>
            </a:outerShdw>
          </a:effectLst>
        </p:spPr>
        <p:txBody>
          <a:bodyPr rot="0" spcFirstLastPara="0" vertOverflow="overflow" horzOverflow="overflow" vert="horz" wrap="square" lIns="0" tIns="18285" rIns="0" bIns="45713" numCol="1" spcCol="0" rtlCol="0" fromWordArt="0" anchor="ctr" anchorCtr="0" forceAA="0" compatLnSpc="1">
            <a:prstTxWarp prst="textNoShape">
              <a:avLst/>
            </a:prstTxWarp>
            <a:spAutoFit/>
          </a:bodyPr>
          <a:lstStyle>
            <a:defPPr>
              <a:defRPr lang="en-US"/>
            </a:defPPr>
            <a:lvl1pPr marR="0" lvl="0" indent="0" algn="ctr" defTabSz="914367" rtl="0" eaLnBrk="1" fontAlgn="base" latinLnBrk="0" hangingPunct="1">
              <a:lnSpc>
                <a:spcPct val="100000"/>
              </a:lnSpc>
              <a:spcBef>
                <a:spcPct val="0"/>
              </a:spcBef>
              <a:spcAft>
                <a:spcPct val="0"/>
              </a:spcAft>
              <a:buClrTx/>
              <a:buSzTx/>
              <a:buFontTx/>
              <a:buNone/>
              <a:tabLst/>
              <a:defRPr kumimoji="0" lang="en-US" sz="2000" b="1" i="0" u="none" strike="noStrike" kern="1200" cap="none" spc="-51" normalizeH="0" baseline="0">
                <a:ln w="3175">
                  <a:noFill/>
                </a:ln>
                <a:gradFill>
                  <a:gsLst>
                    <a:gs pos="17416">
                      <a:schemeClr val="bg1"/>
                    </a:gs>
                    <a:gs pos="42135">
                      <a:schemeClr val="bg1"/>
                    </a:gs>
                  </a:gsLst>
                  <a:path path="circle">
                    <a:fillToRect l="100000" b="100000"/>
                  </a:path>
                </a:gradFill>
                <a:effectLst/>
                <a:uLnTx/>
                <a:uFillTx/>
                <a:latin typeface="Segoe Sans Text Semibold" pitchFamily="2" charset="0"/>
                <a:ea typeface="+mn-ea"/>
                <a:cs typeface="Segoe UI" pitchFamily="34" charset="0"/>
              </a:defRPr>
            </a:lvl1p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w="3175">
                  <a:noFill/>
                </a:ln>
                <a:gradFill>
                  <a:gsLst>
                    <a:gs pos="69540">
                      <a:srgbClr val="FFFFFF"/>
                    </a:gs>
                    <a:gs pos="41954">
                      <a:srgbClr val="FFFFFF"/>
                    </a:gs>
                  </a:gsLst>
                  <a:path path="circle">
                    <a:fillToRect l="100000" b="100000"/>
                  </a:path>
                </a:gradFill>
                <a:effectLst/>
                <a:uLnTx/>
                <a:uFillTx/>
                <a:latin typeface="Segoe Sans Text Semibold"/>
                <a:ea typeface="+mn-ea"/>
                <a:cs typeface="Segoe UI" pitchFamily="34" charset="0"/>
              </a:rPr>
              <a:t>Deploy foundation models with a built-in safety system</a:t>
            </a:r>
          </a:p>
        </p:txBody>
      </p:sp>
      <p:grpSp>
        <p:nvGrpSpPr>
          <p:cNvPr id="52" name="Group 51">
            <a:extLst>
              <a:ext uri="{FF2B5EF4-FFF2-40B4-BE49-F238E27FC236}">
                <a16:creationId xmlns:a16="http://schemas.microsoft.com/office/drawing/2014/main" id="{8A3F9340-7D80-9CD9-1A5B-0E2DC0E944C3}"/>
              </a:ext>
            </a:extLst>
          </p:cNvPr>
          <p:cNvGrpSpPr/>
          <p:nvPr/>
        </p:nvGrpSpPr>
        <p:grpSpPr>
          <a:xfrm>
            <a:off x="796956" y="1973770"/>
            <a:ext cx="10598088" cy="3679900"/>
            <a:chOff x="1499688" y="2033931"/>
            <a:chExt cx="8697662" cy="3020028"/>
          </a:xfrm>
        </p:grpSpPr>
        <p:sp>
          <p:nvSpPr>
            <p:cNvPr id="73" name="Rectangle: Rounded Corners 72">
              <a:extLst>
                <a:ext uri="{FF2B5EF4-FFF2-40B4-BE49-F238E27FC236}">
                  <a16:creationId xmlns:a16="http://schemas.microsoft.com/office/drawing/2014/main" id="{DD0FB7B2-87A6-B433-19FB-645466BE70B9}"/>
                </a:ext>
              </a:extLst>
            </p:cNvPr>
            <p:cNvSpPr/>
            <p:nvPr/>
          </p:nvSpPr>
          <p:spPr>
            <a:xfrm>
              <a:off x="3436500" y="2033931"/>
              <a:ext cx="6760850" cy="3020028"/>
            </a:xfrm>
            <a:prstGeom prst="roundRect">
              <a:avLst>
                <a:gd name="adj" fmla="val 9975"/>
              </a:avLst>
            </a:prstGeom>
            <a:solidFill>
              <a:schemeClr val="bg1">
                <a:lumMod val="95000"/>
              </a:schemeClr>
            </a:solidFill>
            <a:ln w="22225">
              <a:gradFill flip="none" rotWithShape="1">
                <a:gsLst>
                  <a:gs pos="0">
                    <a:schemeClr val="tx2"/>
                  </a:gs>
                  <a:gs pos="100000">
                    <a:schemeClr val="accent6"/>
                  </a:gs>
                </a:gsLst>
                <a:path path="circle">
                  <a:fillToRect l="100000" t="100000"/>
                </a:path>
                <a:tileRect r="-100000" b="-100000"/>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454142"/>
                  </a:solidFill>
                  <a:effectLst/>
                  <a:uLnTx/>
                  <a:uFillTx/>
                  <a:latin typeface="Segoe Sans Text Semibold"/>
                  <a:ea typeface="+mn-ea"/>
                  <a:cs typeface="Segoe UI" pitchFamily="34" charset="0"/>
                </a:rPr>
                <a:t>Your application</a:t>
              </a:r>
            </a:p>
          </p:txBody>
        </p:sp>
        <p:sp>
          <p:nvSpPr>
            <p:cNvPr id="103" name="Speech Bubble: Rectangle with Corners Rounded 102">
              <a:extLst>
                <a:ext uri="{FF2B5EF4-FFF2-40B4-BE49-F238E27FC236}">
                  <a16:creationId xmlns:a16="http://schemas.microsoft.com/office/drawing/2014/main" id="{D8DF8184-E49B-9D23-2A29-2812FEFC8E19}"/>
                </a:ext>
              </a:extLst>
            </p:cNvPr>
            <p:cNvSpPr/>
            <p:nvPr/>
          </p:nvSpPr>
          <p:spPr bwMode="auto">
            <a:xfrm>
              <a:off x="1499688" y="4075611"/>
              <a:ext cx="1391352" cy="565307"/>
            </a:xfrm>
            <a:prstGeom prst="wedgeRoundRectCallout">
              <a:avLst>
                <a:gd name="adj1" fmla="val 38089"/>
                <a:gd name="adj2" fmla="val 71796"/>
                <a:gd name="adj3" fmla="val 1666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06" name="Speech Bubble: Rectangle with Corners Rounded 105">
              <a:extLst>
                <a:ext uri="{FF2B5EF4-FFF2-40B4-BE49-F238E27FC236}">
                  <a16:creationId xmlns:a16="http://schemas.microsoft.com/office/drawing/2014/main" id="{950345BB-0A7F-3979-D641-6699D5F3F042}"/>
                </a:ext>
              </a:extLst>
            </p:cNvPr>
            <p:cNvSpPr/>
            <p:nvPr/>
          </p:nvSpPr>
          <p:spPr bwMode="auto">
            <a:xfrm>
              <a:off x="1499688" y="3125898"/>
              <a:ext cx="1391352" cy="565307"/>
            </a:xfrm>
            <a:prstGeom prst="wedgeRoundRectCallout">
              <a:avLst>
                <a:gd name="adj1" fmla="val -40473"/>
                <a:gd name="adj2" fmla="val 71796"/>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07" name="TextBox 106">
              <a:extLst>
                <a:ext uri="{FF2B5EF4-FFF2-40B4-BE49-F238E27FC236}">
                  <a16:creationId xmlns:a16="http://schemas.microsoft.com/office/drawing/2014/main" id="{D70C6B53-CE12-AA68-0646-B39803A44081}"/>
                </a:ext>
              </a:extLst>
            </p:cNvPr>
            <p:cNvSpPr txBox="1"/>
            <p:nvPr/>
          </p:nvSpPr>
          <p:spPr>
            <a:xfrm>
              <a:off x="1546376" y="3284407"/>
              <a:ext cx="1297975"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User Prompt</a:t>
              </a:r>
              <a:endParaRPr kumimoji="0" lang="en-US" sz="1400" b="0" i="0" u="none" strike="noStrike" kern="1200" cap="none" spc="0" normalizeH="0" baseline="0" noProof="0">
                <a:ln>
                  <a:noFill/>
                </a:ln>
                <a:solidFill>
                  <a:srgbClr val="FFFFFF"/>
                </a:solidFill>
                <a:effectLst/>
                <a:uLnTx/>
                <a:uFillTx/>
                <a:latin typeface="Segoe Sans Text Semibold"/>
                <a:ea typeface="+mn-ea"/>
                <a:cs typeface="Calibri"/>
              </a:endParaRPr>
            </a:p>
          </p:txBody>
        </p:sp>
        <p:sp>
          <p:nvSpPr>
            <p:cNvPr id="108" name="TextBox 107">
              <a:extLst>
                <a:ext uri="{FF2B5EF4-FFF2-40B4-BE49-F238E27FC236}">
                  <a16:creationId xmlns:a16="http://schemas.microsoft.com/office/drawing/2014/main" id="{54A532AC-AC70-F168-2877-9B654D6ACBBA}"/>
                </a:ext>
              </a:extLst>
            </p:cNvPr>
            <p:cNvSpPr txBox="1"/>
            <p:nvPr/>
          </p:nvSpPr>
          <p:spPr>
            <a:xfrm>
              <a:off x="1547198" y="4242562"/>
              <a:ext cx="1297975"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App Response</a:t>
              </a:r>
              <a:endParaRPr kumimoji="0" lang="en-US" sz="1400" b="0" i="0" u="none" strike="noStrike" kern="1200" cap="none" spc="0" normalizeH="0" baseline="0" noProof="0">
                <a:ln>
                  <a:noFill/>
                </a:ln>
                <a:solidFill>
                  <a:srgbClr val="FFFFFF"/>
                </a:solidFill>
                <a:effectLst/>
                <a:uLnTx/>
                <a:uFillTx/>
                <a:latin typeface="Segoe Sans Text Semibold"/>
                <a:ea typeface="+mn-ea"/>
                <a:cs typeface="Calibri"/>
              </a:endParaRPr>
            </a:p>
          </p:txBody>
        </p:sp>
        <p:sp>
          <p:nvSpPr>
            <p:cNvPr id="11" name="Rectangle: Rounded Corners 10">
              <a:extLst>
                <a:ext uri="{FF2B5EF4-FFF2-40B4-BE49-F238E27FC236}">
                  <a16:creationId xmlns:a16="http://schemas.microsoft.com/office/drawing/2014/main" id="{ED8E0C78-9291-3672-42CE-A573E6730B20}"/>
                </a:ext>
              </a:extLst>
            </p:cNvPr>
            <p:cNvSpPr/>
            <p:nvPr/>
          </p:nvSpPr>
          <p:spPr>
            <a:xfrm>
              <a:off x="5953999" y="2801824"/>
              <a:ext cx="1240777" cy="2006506"/>
            </a:xfrm>
            <a:prstGeom prst="roundRect">
              <a:avLst>
                <a:gd name="adj" fmla="val 9975"/>
              </a:avLst>
            </a:prstGeom>
            <a:gradFill flip="none" rotWithShape="1">
              <a:gsLst>
                <a:gs pos="19000">
                  <a:schemeClr val="tx2"/>
                </a:gs>
                <a:gs pos="91000">
                  <a:schemeClr val="accent6"/>
                </a:gs>
              </a:gsLst>
              <a:path path="circle">
                <a:fillToRect t="100000" r="100000"/>
              </a:path>
              <a:tileRect l="-100000" b="-100000"/>
            </a:gradFill>
            <a:ln w="22225">
              <a:gradFill flip="none" rotWithShape="1">
                <a:gsLst>
                  <a:gs pos="0">
                    <a:schemeClr val="tx2"/>
                  </a:gs>
                  <a:gs pos="100000">
                    <a:schemeClr val="accent6"/>
                  </a:gs>
                </a:gsLst>
                <a:path path="circle">
                  <a:fillToRect l="100000" t="100000"/>
                </a:path>
                <a:tileRect r="-100000" b="-100000"/>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Text Semibold"/>
                  <a:ea typeface="+mn-ea"/>
                  <a:cs typeface="Segoe UI" pitchFamily="34" charset="0"/>
                </a:rPr>
                <a:t>Azure AI Content Safety</a:t>
              </a:r>
            </a:p>
          </p:txBody>
        </p:sp>
        <p:sp>
          <p:nvSpPr>
            <p:cNvPr id="15" name="Rectangle: Rounded Corners 14">
              <a:extLst>
                <a:ext uri="{FF2B5EF4-FFF2-40B4-BE49-F238E27FC236}">
                  <a16:creationId xmlns:a16="http://schemas.microsoft.com/office/drawing/2014/main" id="{ED840E30-5CD7-4902-8AD7-5744FECCD9E3}"/>
                </a:ext>
              </a:extLst>
            </p:cNvPr>
            <p:cNvSpPr/>
            <p:nvPr/>
          </p:nvSpPr>
          <p:spPr>
            <a:xfrm>
              <a:off x="3653951" y="2801824"/>
              <a:ext cx="1240777" cy="1223764"/>
            </a:xfrm>
            <a:prstGeom prst="roundRect">
              <a:avLst>
                <a:gd name="adj" fmla="val 9975"/>
              </a:avLst>
            </a:prstGeom>
            <a:solidFill>
              <a:srgbClr val="FFFFFF"/>
            </a:solidFill>
            <a:ln w="22225">
              <a:gradFill flip="none" rotWithShape="1">
                <a:gsLst>
                  <a:gs pos="0">
                    <a:schemeClr val="tx2"/>
                  </a:gs>
                  <a:gs pos="100000">
                    <a:schemeClr val="accent6"/>
                  </a:gs>
                </a:gsLst>
                <a:path path="circle">
                  <a:fillToRect l="100000" t="100000"/>
                </a:path>
                <a:tileRect r="-100000" b="-100000"/>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Segoe UI" pitchFamily="34" charset="0"/>
                </a:rPr>
                <a:t>System Message &amp; Grounding</a:t>
              </a:r>
            </a:p>
          </p:txBody>
        </p:sp>
        <p:sp>
          <p:nvSpPr>
            <p:cNvPr id="16" name="Rectangle: Rounded Corners 15">
              <a:extLst>
                <a:ext uri="{FF2B5EF4-FFF2-40B4-BE49-F238E27FC236}">
                  <a16:creationId xmlns:a16="http://schemas.microsoft.com/office/drawing/2014/main" id="{C28E6361-5593-6418-C40E-6471CB403F5C}"/>
                </a:ext>
              </a:extLst>
            </p:cNvPr>
            <p:cNvSpPr/>
            <p:nvPr/>
          </p:nvSpPr>
          <p:spPr>
            <a:xfrm>
              <a:off x="8715652" y="2801824"/>
              <a:ext cx="1240777" cy="2006506"/>
            </a:xfrm>
            <a:prstGeom prst="roundRect">
              <a:avLst>
                <a:gd name="adj" fmla="val 9975"/>
              </a:avLst>
            </a:prstGeom>
            <a:solidFill>
              <a:srgbClr val="FFFFFF"/>
            </a:solidFill>
            <a:ln w="22225">
              <a:gradFill flip="none" rotWithShape="1">
                <a:gsLst>
                  <a:gs pos="0">
                    <a:schemeClr val="tx2"/>
                  </a:gs>
                  <a:gs pos="100000">
                    <a:schemeClr val="accent6"/>
                  </a:gs>
                </a:gsLst>
                <a:path path="circle">
                  <a:fillToRect l="100000" t="100000"/>
                </a:path>
                <a:tileRect r="-100000" b="-100000"/>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Segoe UI" pitchFamily="34" charset="0"/>
                </a:rPr>
                <a:t>Azure OpenAI Model</a:t>
              </a:r>
            </a:p>
          </p:txBody>
        </p:sp>
        <p:cxnSp>
          <p:nvCxnSpPr>
            <p:cNvPr id="18" name="Straight Arrow Connector 17">
              <a:extLst>
                <a:ext uri="{FF2B5EF4-FFF2-40B4-BE49-F238E27FC236}">
                  <a16:creationId xmlns:a16="http://schemas.microsoft.com/office/drawing/2014/main" id="{A0E5EFC7-7884-94F1-FB2C-3AEFD5F6B5DF}"/>
                </a:ext>
                <a:ext uri="{C183D7F6-B498-43B3-948B-1728B52AA6E4}">
                  <adec:decorative xmlns:adec="http://schemas.microsoft.com/office/drawing/2017/decorative" val="1"/>
                </a:ext>
              </a:extLst>
            </p:cNvPr>
            <p:cNvCxnSpPr>
              <a:cxnSpLocks/>
            </p:cNvCxnSpPr>
            <p:nvPr/>
          </p:nvCxnSpPr>
          <p:spPr>
            <a:xfrm>
              <a:off x="2987937" y="3413706"/>
              <a:ext cx="666014" cy="0"/>
            </a:xfrm>
            <a:prstGeom prst="straightConnector1">
              <a:avLst/>
            </a:prstGeom>
            <a:ln w="28575">
              <a:solidFill>
                <a:srgbClr val="0078D4"/>
              </a:solidFill>
              <a:headEnd type="none"/>
              <a:tailEnd type="arrow" w="lg" len="sm"/>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850105F-29B7-4197-359E-041E94DA120A}"/>
                </a:ext>
                <a:ext uri="{C183D7F6-B498-43B3-948B-1728B52AA6E4}">
                  <adec:decorative xmlns:adec="http://schemas.microsoft.com/office/drawing/2017/decorative" val="1"/>
                </a:ext>
              </a:extLst>
            </p:cNvPr>
            <p:cNvCxnSpPr>
              <a:cxnSpLocks/>
              <a:stCxn id="15" idx="3"/>
            </p:cNvCxnSpPr>
            <p:nvPr/>
          </p:nvCxnSpPr>
          <p:spPr>
            <a:xfrm>
              <a:off x="4894728" y="3413707"/>
              <a:ext cx="1034004" cy="0"/>
            </a:xfrm>
            <a:prstGeom prst="straightConnector1">
              <a:avLst/>
            </a:prstGeom>
            <a:ln w="28575">
              <a:solidFill>
                <a:srgbClr val="0078D4"/>
              </a:solidFill>
              <a:headEnd type="none"/>
              <a:tailEnd type="arrow" w="lg" len="sm"/>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1A9F416-7349-222A-CBB1-D0D73BEF6D0C}"/>
                </a:ext>
                <a:ext uri="{C183D7F6-B498-43B3-948B-1728B52AA6E4}">
                  <adec:decorative xmlns:adec="http://schemas.microsoft.com/office/drawing/2017/decorative" val="1"/>
                </a:ext>
              </a:extLst>
            </p:cNvPr>
            <p:cNvCxnSpPr>
              <a:cxnSpLocks/>
            </p:cNvCxnSpPr>
            <p:nvPr/>
          </p:nvCxnSpPr>
          <p:spPr>
            <a:xfrm>
              <a:off x="7194776" y="3410831"/>
              <a:ext cx="1495610" cy="0"/>
            </a:xfrm>
            <a:prstGeom prst="straightConnector1">
              <a:avLst/>
            </a:prstGeom>
            <a:ln w="28575">
              <a:solidFill>
                <a:srgbClr val="8661C5"/>
              </a:solidFill>
              <a:headEnd type="none"/>
              <a:tailEnd type="arrow" w="lg" len="sm"/>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4AB4E51-B998-602A-D664-E5F0432B3C84}"/>
                </a:ext>
                <a:ext uri="{C183D7F6-B498-43B3-948B-1728B52AA6E4}">
                  <adec:decorative xmlns:adec="http://schemas.microsoft.com/office/drawing/2017/decorative" val="1"/>
                </a:ext>
              </a:extLst>
            </p:cNvPr>
            <p:cNvCxnSpPr>
              <a:cxnSpLocks/>
            </p:cNvCxnSpPr>
            <p:nvPr/>
          </p:nvCxnSpPr>
          <p:spPr>
            <a:xfrm flipH="1">
              <a:off x="7194776" y="4358266"/>
              <a:ext cx="1520877" cy="0"/>
            </a:xfrm>
            <a:prstGeom prst="straightConnector1">
              <a:avLst/>
            </a:prstGeom>
            <a:ln w="28575">
              <a:solidFill>
                <a:srgbClr val="8661C5"/>
              </a:solidFill>
              <a:headEnd type="none"/>
              <a:tailEnd type="arrow" w="lg" len="sm"/>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D6729FF-54BB-9089-7934-ADA2CC73C914}"/>
                </a:ext>
                <a:ext uri="{C183D7F6-B498-43B3-948B-1728B52AA6E4}">
                  <adec:decorative xmlns:adec="http://schemas.microsoft.com/office/drawing/2017/decorative" val="1"/>
                </a:ext>
              </a:extLst>
            </p:cNvPr>
            <p:cNvCxnSpPr>
              <a:cxnSpLocks/>
            </p:cNvCxnSpPr>
            <p:nvPr/>
          </p:nvCxnSpPr>
          <p:spPr>
            <a:xfrm flipH="1">
              <a:off x="2987937" y="4358266"/>
              <a:ext cx="2940795" cy="0"/>
            </a:xfrm>
            <a:prstGeom prst="straightConnector1">
              <a:avLst/>
            </a:prstGeom>
            <a:ln w="28575">
              <a:solidFill>
                <a:schemeClr val="accent6"/>
              </a:solidFill>
              <a:headEnd type="none"/>
              <a:tailEnd type="arrow" w="lg" len="sm"/>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D9EFC13-A428-CD2B-A00A-35BE5C0E6508}"/>
                </a:ext>
              </a:extLst>
            </p:cNvPr>
            <p:cNvSpPr txBox="1"/>
            <p:nvPr/>
          </p:nvSpPr>
          <p:spPr>
            <a:xfrm>
              <a:off x="3955620" y="4420213"/>
              <a:ext cx="1613026" cy="202069"/>
            </a:xfrm>
            <a:prstGeom prst="rect">
              <a:avLst/>
            </a:prstGeom>
            <a:solidFill>
              <a:schemeClr val="bg1">
                <a:lumMod val="95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3BC4"/>
                  </a:solidFill>
                  <a:effectLst/>
                  <a:uLnTx/>
                  <a:uFillTx/>
                  <a:latin typeface="Segoe Sans Text Semibold"/>
                  <a:ea typeface="+mn-ea"/>
                  <a:cs typeface="+mn-cs"/>
                </a:rPr>
                <a:t>Filtered Response</a:t>
              </a:r>
            </a:p>
          </p:txBody>
        </p:sp>
        <p:sp>
          <p:nvSpPr>
            <p:cNvPr id="37" name="TextBox 36">
              <a:extLst>
                <a:ext uri="{FF2B5EF4-FFF2-40B4-BE49-F238E27FC236}">
                  <a16:creationId xmlns:a16="http://schemas.microsoft.com/office/drawing/2014/main" id="{A1CAE688-DB6D-5617-0C87-6C2F7317DDC5}"/>
                </a:ext>
              </a:extLst>
            </p:cNvPr>
            <p:cNvSpPr txBox="1"/>
            <p:nvPr/>
          </p:nvSpPr>
          <p:spPr>
            <a:xfrm>
              <a:off x="7301086" y="2927255"/>
              <a:ext cx="1240777" cy="404139"/>
            </a:xfrm>
            <a:prstGeom prst="rect">
              <a:avLst/>
            </a:prstGeom>
            <a:solidFill>
              <a:schemeClr val="bg1">
                <a:lumMod val="95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661C5"/>
                  </a:solidFill>
                  <a:effectLst/>
                  <a:uLnTx/>
                  <a:uFillTx/>
                  <a:latin typeface="Segoe Sans Text Semibold"/>
                  <a:ea typeface="+mn-ea"/>
                  <a:cs typeface="+mn-cs"/>
                </a:rPr>
                <a:t>Modified &amp; Filtered Prompt</a:t>
              </a:r>
            </a:p>
          </p:txBody>
        </p:sp>
      </p:grpSp>
      <p:sp>
        <p:nvSpPr>
          <p:cNvPr id="59" name="TextBox 58">
            <a:extLst>
              <a:ext uri="{FF2B5EF4-FFF2-40B4-BE49-F238E27FC236}">
                <a16:creationId xmlns:a16="http://schemas.microsoft.com/office/drawing/2014/main" id="{5DF1BC82-FCE0-8D14-7459-87BC1B61D166}"/>
              </a:ext>
            </a:extLst>
          </p:cNvPr>
          <p:cNvSpPr txBox="1"/>
          <p:nvPr/>
        </p:nvSpPr>
        <p:spPr>
          <a:xfrm>
            <a:off x="5044064" y="3062283"/>
            <a:ext cx="1031642" cy="492443"/>
          </a:xfrm>
          <a:prstGeom prst="rect">
            <a:avLst/>
          </a:prstGeom>
          <a:solidFill>
            <a:schemeClr val="bg1">
              <a:lumMod val="95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Sans Text Semibold"/>
                <a:ea typeface="+mn-ea"/>
                <a:cs typeface="+mn-cs"/>
              </a:rPr>
              <a:t>Modified Prompt</a:t>
            </a:r>
          </a:p>
        </p:txBody>
      </p:sp>
      <p:sp>
        <p:nvSpPr>
          <p:cNvPr id="65" name="TextBox 64">
            <a:extLst>
              <a:ext uri="{FF2B5EF4-FFF2-40B4-BE49-F238E27FC236}">
                <a16:creationId xmlns:a16="http://schemas.microsoft.com/office/drawing/2014/main" id="{25E93C91-A20B-2367-DA35-C5EE046C7EBB}"/>
              </a:ext>
            </a:extLst>
          </p:cNvPr>
          <p:cNvSpPr txBox="1"/>
          <p:nvPr/>
        </p:nvSpPr>
        <p:spPr>
          <a:xfrm>
            <a:off x="8171637" y="4904160"/>
            <a:ext cx="982735" cy="246220"/>
          </a:xfrm>
          <a:prstGeom prst="rect">
            <a:avLst/>
          </a:prstGeom>
          <a:solidFill>
            <a:schemeClr val="bg1">
              <a:lumMod val="95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661C5"/>
                </a:solidFill>
                <a:effectLst/>
                <a:uLnTx/>
                <a:uFillTx/>
                <a:latin typeface="Segoe Sans Text Semibold"/>
                <a:ea typeface="+mn-ea"/>
                <a:cs typeface="+mn-cs"/>
              </a:rPr>
              <a:t>Response</a:t>
            </a:r>
          </a:p>
        </p:txBody>
      </p:sp>
      <p:sp>
        <p:nvSpPr>
          <p:cNvPr id="2" name="TextBox 1">
            <a:extLst>
              <a:ext uri="{FF2B5EF4-FFF2-40B4-BE49-F238E27FC236}">
                <a16:creationId xmlns:a16="http://schemas.microsoft.com/office/drawing/2014/main" id="{70CE77A0-583C-1DEF-85A4-5D5ADD441143}"/>
              </a:ext>
            </a:extLst>
          </p:cNvPr>
          <p:cNvSpPr txBox="1"/>
          <p:nvPr/>
        </p:nvSpPr>
        <p:spPr>
          <a:xfrm>
            <a:off x="1620063" y="6565983"/>
            <a:ext cx="895026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Segoe Sans Text"/>
                <a:ea typeface="+mn-ea"/>
                <a:cs typeface="+mn-cs"/>
              </a:rPr>
              <a:t>Model </a:t>
            </a:r>
            <a:r>
              <a:rPr kumimoji="0" lang="en-US" sz="1200" b="0" i="0" u="none" strike="noStrike" kern="1200" cap="none" spc="0" normalizeH="0" baseline="0" noProof="0">
                <a:ln>
                  <a:noFill/>
                </a:ln>
                <a:solidFill>
                  <a:srgbClr val="000000">
                    <a:lumMod val="50000"/>
                    <a:lumOff val="50000"/>
                  </a:srgbClr>
                </a:solidFill>
                <a:effectLst/>
                <a:uLnTx/>
                <a:uFillTx/>
                <a:latin typeface="Segoe UI Symbol" panose="020B0502040204020203" pitchFamily="34" charset="0"/>
                <a:ea typeface="Segoe UI Symbol" panose="020B0502040204020203" pitchFamily="34" charset="0"/>
                <a:cs typeface="+mn-cs"/>
              </a:rPr>
              <a:t> •  </a:t>
            </a:r>
            <a:r>
              <a:rPr kumimoji="0" lang="en-US" sz="1200" b="0" i="0" u="none" strike="noStrike" kern="1200" cap="none" spc="0" normalizeH="0" baseline="0" noProof="0">
                <a:ln>
                  <a:noFill/>
                </a:ln>
                <a:solidFill>
                  <a:srgbClr val="C03BC4"/>
                </a:solidFill>
                <a:effectLst/>
                <a:uLnTx/>
                <a:uFillTx/>
                <a:latin typeface="Segoe Sans Text Semibold"/>
                <a:ea typeface="+mn-ea"/>
                <a:cs typeface="+mn-cs"/>
              </a:rPr>
              <a:t>Safety System </a:t>
            </a:r>
            <a:r>
              <a:rPr kumimoji="0" lang="en-US" sz="1200" b="0" i="0" u="none" strike="noStrike" kern="1200" cap="none" spc="0" normalizeH="0" baseline="0" noProof="0">
                <a:ln>
                  <a:noFill/>
                </a:ln>
                <a:solidFill>
                  <a:srgbClr val="C03BC4"/>
                </a:solidFill>
                <a:effectLst/>
                <a:uLnTx/>
                <a:uFillTx/>
                <a:latin typeface="Segoe Sans Text Semibold"/>
                <a:ea typeface="Segoe UI Symbol" panose="020B0502040204020203" pitchFamily="34" charset="0"/>
                <a:cs typeface="+mn-cs"/>
              </a:rPr>
              <a:t> </a:t>
            </a:r>
            <a:r>
              <a:rPr kumimoji="0" lang="en-US" sz="1200" b="0" i="0" u="none" strike="noStrike" kern="1200" cap="none" spc="0" normalizeH="0" baseline="0" noProof="0">
                <a:ln>
                  <a:noFill/>
                </a:ln>
                <a:solidFill>
                  <a:srgbClr val="000000">
                    <a:lumMod val="50000"/>
                    <a:lumOff val="50000"/>
                  </a:srgbClr>
                </a:solidFill>
                <a:effectLst/>
                <a:uLnTx/>
                <a:uFillTx/>
                <a:latin typeface="Segoe UI Symbol" panose="020B0502040204020203" pitchFamily="34" charset="0"/>
                <a:ea typeface="Segoe UI Symbol" panose="020B0502040204020203" pitchFamily="34" charset="0"/>
                <a:cs typeface="+mn-cs"/>
              </a:rPr>
              <a:t>•  </a:t>
            </a:r>
            <a:r>
              <a:rPr kumimoji="0" lang="en-US" sz="1200" b="0" i="0" u="none" strike="noStrike" kern="1200" cap="none" spc="0" normalizeH="0" baseline="0" noProof="0">
                <a:ln>
                  <a:noFill/>
                </a:ln>
                <a:solidFill>
                  <a:srgbClr val="000000">
                    <a:lumMod val="50000"/>
                    <a:lumOff val="50000"/>
                  </a:srgbClr>
                </a:solidFill>
                <a:effectLst/>
                <a:uLnTx/>
                <a:uFillTx/>
                <a:latin typeface="Segoe Sans Text"/>
                <a:ea typeface="+mn-ea"/>
                <a:cs typeface="+mn-cs"/>
              </a:rPr>
              <a:t>System Message &amp; Grounding </a:t>
            </a:r>
            <a:r>
              <a:rPr kumimoji="0" lang="en-US" sz="1200" b="0" i="0" u="none" strike="noStrike" kern="1200" cap="none" spc="0" normalizeH="0" baseline="0" noProof="0">
                <a:ln>
                  <a:noFill/>
                </a:ln>
                <a:solidFill>
                  <a:srgbClr val="000000">
                    <a:lumMod val="50000"/>
                    <a:lumOff val="50000"/>
                  </a:srgbClr>
                </a:solidFill>
                <a:effectLst/>
                <a:uLnTx/>
                <a:uFillTx/>
                <a:latin typeface="Segoe UI Symbol" panose="020B0502040204020203" pitchFamily="34" charset="0"/>
                <a:ea typeface="Segoe UI Symbol" panose="020B0502040204020203" pitchFamily="34" charset="0"/>
                <a:cs typeface="+mn-cs"/>
              </a:rPr>
              <a:t> •  </a:t>
            </a:r>
            <a:r>
              <a:rPr kumimoji="0" lang="en-US" sz="1200" b="0" i="0" u="none" strike="noStrike" kern="1200" cap="none" spc="0" normalizeH="0" baseline="0" noProof="0">
                <a:ln>
                  <a:noFill/>
                </a:ln>
                <a:solidFill>
                  <a:srgbClr val="000000">
                    <a:lumMod val="50000"/>
                    <a:lumOff val="50000"/>
                  </a:srgbClr>
                </a:solidFill>
                <a:effectLst/>
                <a:uLnTx/>
                <a:uFillTx/>
                <a:latin typeface="Segoe Sans Text"/>
                <a:ea typeface="+mn-ea"/>
                <a:cs typeface="+mn-cs"/>
              </a:rPr>
              <a:t>User Experience</a:t>
            </a:r>
          </a:p>
        </p:txBody>
      </p:sp>
    </p:spTree>
    <p:extLst>
      <p:ext uri="{BB962C8B-B14F-4D97-AF65-F5344CB8AC3E}">
        <p14:creationId xmlns:p14="http://schemas.microsoft.com/office/powerpoint/2010/main" val="417951446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5" name="Flowchart: Magnetic Disk 54">
            <a:extLst>
              <a:ext uri="{FF2B5EF4-FFF2-40B4-BE49-F238E27FC236}">
                <a16:creationId xmlns:a16="http://schemas.microsoft.com/office/drawing/2014/main" id="{811F722B-7166-52F5-34C6-6162D53C2F30}"/>
              </a:ext>
            </a:extLst>
          </p:cNvPr>
          <p:cNvSpPr/>
          <p:nvPr/>
        </p:nvSpPr>
        <p:spPr>
          <a:xfrm>
            <a:off x="768043" y="6010960"/>
            <a:ext cx="10936166" cy="689037"/>
          </a:xfrm>
          <a:prstGeom prst="flowChartMagneticDisk">
            <a:avLst/>
          </a:prstGeom>
          <a:solidFill>
            <a:srgbClr val="091F2C"/>
          </a:solidFill>
          <a:ln w="34925">
            <a:gradFill flip="none" rotWithShape="1">
              <a:gsLst>
                <a:gs pos="0">
                  <a:srgbClr val="E8A2DF"/>
                </a:gs>
                <a:gs pos="100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AI Model</a:t>
            </a:r>
          </a:p>
        </p:txBody>
      </p:sp>
      <p:sp>
        <p:nvSpPr>
          <p:cNvPr id="16" name="Title 15">
            <a:extLst>
              <a:ext uri="{FF2B5EF4-FFF2-40B4-BE49-F238E27FC236}">
                <a16:creationId xmlns:a16="http://schemas.microsoft.com/office/drawing/2014/main" id="{F01327C9-1195-2AF0-73E0-2DFC3D3B9898}"/>
              </a:ext>
            </a:extLst>
          </p:cNvPr>
          <p:cNvSpPr>
            <a:spLocks noGrp="1"/>
          </p:cNvSpPr>
          <p:nvPr>
            <p:ph type="title"/>
          </p:nvPr>
        </p:nvSpPr>
        <p:spPr>
          <a:xfrm>
            <a:off x="210894" y="228304"/>
            <a:ext cx="10972217" cy="1107996"/>
          </a:xfrm>
        </p:spPr>
        <p:txBody>
          <a:bodyPr/>
          <a:lstStyle/>
          <a:p>
            <a:r>
              <a:rPr lang="en-US" sz="3600"/>
              <a:t>Our </a:t>
            </a:r>
            <a:r>
              <a:rPr lang="en-US" sz="3600" err="1"/>
              <a:t>GenAI</a:t>
            </a:r>
            <a:r>
              <a:rPr lang="en-US" sz="3600"/>
              <a:t> Products are responsible by design</a:t>
            </a:r>
          </a:p>
        </p:txBody>
      </p:sp>
      <p:sp>
        <p:nvSpPr>
          <p:cNvPr id="44" name="Flowchart: Terminator 36">
            <a:extLst>
              <a:ext uri="{FF2B5EF4-FFF2-40B4-BE49-F238E27FC236}">
                <a16:creationId xmlns:a16="http://schemas.microsoft.com/office/drawing/2014/main" id="{3485828C-5EFB-1247-BBA5-A5BFC8142ADE}"/>
              </a:ext>
            </a:extLst>
          </p:cNvPr>
          <p:cNvSpPr/>
          <p:nvPr/>
        </p:nvSpPr>
        <p:spPr>
          <a:xfrm>
            <a:off x="5927558" y="2869323"/>
            <a:ext cx="4720388" cy="519097"/>
          </a:xfrm>
          <a:prstGeom prst="rect">
            <a:avLst/>
          </a:prstGeom>
          <a:solidFill>
            <a:srgbClr val="091F2C"/>
          </a:solidFill>
          <a:ln w="34925">
            <a:gradFill flip="none" rotWithShape="1">
              <a:gsLst>
                <a:gs pos="0">
                  <a:srgbClr val="E8A2DF"/>
                </a:gs>
                <a:gs pos="100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AI Content Safety</a:t>
            </a:r>
          </a:p>
        </p:txBody>
      </p:sp>
      <p:sp>
        <p:nvSpPr>
          <p:cNvPr id="45" name="Rectangle 44">
            <a:extLst>
              <a:ext uri="{FF2B5EF4-FFF2-40B4-BE49-F238E27FC236}">
                <a16:creationId xmlns:a16="http://schemas.microsoft.com/office/drawing/2014/main" id="{C448BEE4-C14F-534D-BE9D-EAC7CB504CDA}"/>
              </a:ext>
            </a:extLst>
          </p:cNvPr>
          <p:cNvSpPr/>
          <p:nvPr/>
        </p:nvSpPr>
        <p:spPr>
          <a:xfrm>
            <a:off x="1075539" y="1080665"/>
            <a:ext cx="1571973" cy="975985"/>
          </a:xfrm>
          <a:prstGeom prst="rect">
            <a:avLst/>
          </a:prstGeom>
          <a:solidFill>
            <a:srgbClr val="091F2C"/>
          </a:solidFill>
          <a:ln w="34925">
            <a:gradFill flip="none" rotWithShape="1">
              <a:gsLst>
                <a:gs pos="0">
                  <a:srgbClr val="E8A2DF"/>
                </a:gs>
                <a:gs pos="100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AI User</a:t>
            </a:r>
          </a:p>
        </p:txBody>
      </p:sp>
      <p:cxnSp>
        <p:nvCxnSpPr>
          <p:cNvPr id="47" name="Straight Arrow Connector 46">
            <a:extLst>
              <a:ext uri="{FF2B5EF4-FFF2-40B4-BE49-F238E27FC236}">
                <a16:creationId xmlns:a16="http://schemas.microsoft.com/office/drawing/2014/main" id="{81C9AF49-1028-2842-AC54-57C6EEAE64C5}"/>
              </a:ext>
            </a:extLst>
          </p:cNvPr>
          <p:cNvCxnSpPr>
            <a:cxnSpLocks/>
          </p:cNvCxnSpPr>
          <p:nvPr/>
        </p:nvCxnSpPr>
        <p:spPr>
          <a:xfrm>
            <a:off x="2640193" y="1219210"/>
            <a:ext cx="5398992" cy="0"/>
          </a:xfrm>
          <a:prstGeom prst="straightConnector1">
            <a:avLst/>
          </a:prstGeom>
          <a:ln w="38100">
            <a:gradFill>
              <a:gsLst>
                <a:gs pos="0">
                  <a:srgbClr val="8DC8E8"/>
                </a:gs>
                <a:gs pos="100000">
                  <a:srgbClr val="E8A2DF"/>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7E11628-5A92-A745-BFB6-3CF9FFC41131}"/>
              </a:ext>
            </a:extLst>
          </p:cNvPr>
          <p:cNvCxnSpPr>
            <a:cxnSpLocks/>
          </p:cNvCxnSpPr>
          <p:nvPr/>
        </p:nvCxnSpPr>
        <p:spPr>
          <a:xfrm flipH="1">
            <a:off x="2640193" y="1836162"/>
            <a:ext cx="5444736" cy="0"/>
          </a:xfrm>
          <a:prstGeom prst="straightConnector1">
            <a:avLst/>
          </a:prstGeom>
          <a:ln w="38100">
            <a:gradFill>
              <a:gsLst>
                <a:gs pos="0">
                  <a:srgbClr val="8DC8E8"/>
                </a:gs>
                <a:gs pos="100000">
                  <a:srgbClr val="E8A2DF"/>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C44855C-D2A0-3348-A887-09263E0CA17E}"/>
              </a:ext>
            </a:extLst>
          </p:cNvPr>
          <p:cNvSpPr txBox="1"/>
          <p:nvPr/>
        </p:nvSpPr>
        <p:spPr>
          <a:xfrm>
            <a:off x="4467930" y="1022512"/>
            <a:ext cx="1315166" cy="408623"/>
          </a:xfrm>
          <a:prstGeom prst="roundRect">
            <a:avLst/>
          </a:prstGeom>
          <a:solidFill>
            <a:srgbClr val="091F2C"/>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Prompt</a:t>
            </a:r>
          </a:p>
        </p:txBody>
      </p:sp>
      <p:cxnSp>
        <p:nvCxnSpPr>
          <p:cNvPr id="57" name="Straight Arrow Connector 56">
            <a:extLst>
              <a:ext uri="{FF2B5EF4-FFF2-40B4-BE49-F238E27FC236}">
                <a16:creationId xmlns:a16="http://schemas.microsoft.com/office/drawing/2014/main" id="{9B980E95-79AB-5F4D-B9C6-4C7BE4908990}"/>
              </a:ext>
            </a:extLst>
          </p:cNvPr>
          <p:cNvCxnSpPr>
            <a:cxnSpLocks/>
            <a:stCxn id="44" idx="1"/>
          </p:cNvCxnSpPr>
          <p:nvPr/>
        </p:nvCxnSpPr>
        <p:spPr>
          <a:xfrm flipH="1" flipV="1">
            <a:off x="2950599" y="3128871"/>
            <a:ext cx="2976959" cy="1"/>
          </a:xfrm>
          <a:prstGeom prst="straightConnector1">
            <a:avLst/>
          </a:prstGeom>
          <a:ln w="38100">
            <a:gradFill>
              <a:gsLst>
                <a:gs pos="0">
                  <a:srgbClr val="8DC8E8"/>
                </a:gs>
                <a:gs pos="100000">
                  <a:srgbClr val="E8A2DF"/>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8510136-39BD-764B-88FC-BE8DE7D7616C}"/>
              </a:ext>
            </a:extLst>
          </p:cNvPr>
          <p:cNvCxnSpPr>
            <a:cxnSpLocks/>
          </p:cNvCxnSpPr>
          <p:nvPr/>
        </p:nvCxnSpPr>
        <p:spPr>
          <a:xfrm>
            <a:off x="9486746" y="2081568"/>
            <a:ext cx="0" cy="755462"/>
          </a:xfrm>
          <a:prstGeom prst="straightConnector1">
            <a:avLst/>
          </a:prstGeom>
          <a:ln w="38100">
            <a:gradFill>
              <a:gsLst>
                <a:gs pos="0">
                  <a:srgbClr val="8DC8E8"/>
                </a:gs>
                <a:gs pos="100000">
                  <a:srgbClr val="E8A2DF"/>
                </a:gs>
              </a:gsLst>
              <a:lin ang="5400000" scaled="1"/>
            </a:gradFill>
            <a:headEnd type="arrow"/>
            <a:tailEnd type="arrow"/>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119EFC7-23F0-F040-AC82-C4B06FFAC31F}"/>
              </a:ext>
            </a:extLst>
          </p:cNvPr>
          <p:cNvSpPr/>
          <p:nvPr/>
        </p:nvSpPr>
        <p:spPr>
          <a:xfrm>
            <a:off x="8738185" y="1066523"/>
            <a:ext cx="1909761" cy="982499"/>
          </a:xfrm>
          <a:prstGeom prst="rect">
            <a:avLst/>
          </a:prstGeom>
          <a:solidFill>
            <a:srgbClr val="091F2C"/>
          </a:solidFill>
          <a:ln w="34925">
            <a:gradFill flip="none" rotWithShape="1">
              <a:gsLst>
                <a:gs pos="0">
                  <a:srgbClr val="E8A2DF"/>
                </a:gs>
                <a:gs pos="100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AI Application</a:t>
            </a:r>
          </a:p>
        </p:txBody>
      </p:sp>
      <p:sp>
        <p:nvSpPr>
          <p:cNvPr id="9" name="Graphic 7">
            <a:extLst>
              <a:ext uri="{FF2B5EF4-FFF2-40B4-BE49-F238E27FC236}">
                <a16:creationId xmlns:a16="http://schemas.microsoft.com/office/drawing/2014/main" id="{6987444E-96C5-473C-CEAA-564A2DD15ED1}"/>
              </a:ext>
            </a:extLst>
          </p:cNvPr>
          <p:cNvSpPr/>
          <p:nvPr/>
        </p:nvSpPr>
        <p:spPr>
          <a:xfrm>
            <a:off x="558656" y="2926909"/>
            <a:ext cx="369113" cy="461511"/>
          </a:xfrm>
          <a:custGeom>
            <a:avLst/>
            <a:gdLst>
              <a:gd name="connsiteX0" fmla="*/ 442912 w 442912"/>
              <a:gd name="connsiteY0" fmla="*/ 394192 h 553640"/>
              <a:gd name="connsiteX1" fmla="*/ 380628 w 442912"/>
              <a:gd name="connsiteY1" fmla="*/ 331907 h 553640"/>
              <a:gd name="connsiteX2" fmla="*/ 62285 w 442912"/>
              <a:gd name="connsiteY2" fmla="*/ 331907 h 553640"/>
              <a:gd name="connsiteX3" fmla="*/ 0 w 442912"/>
              <a:gd name="connsiteY3" fmla="*/ 394192 h 553640"/>
              <a:gd name="connsiteX4" fmla="*/ 0 w 442912"/>
              <a:gd name="connsiteY4" fmla="*/ 394192 h 553640"/>
              <a:gd name="connsiteX5" fmla="*/ 0 w 442912"/>
              <a:gd name="connsiteY5" fmla="*/ 419659 h 553640"/>
              <a:gd name="connsiteX6" fmla="*/ 14118 w 442912"/>
              <a:gd name="connsiteY6" fmla="*/ 463950 h 553640"/>
              <a:gd name="connsiteX7" fmla="*/ 221456 w 442912"/>
              <a:gd name="connsiteY7" fmla="*/ 553640 h 553640"/>
              <a:gd name="connsiteX8" fmla="*/ 428794 w 442912"/>
              <a:gd name="connsiteY8" fmla="*/ 463950 h 553640"/>
              <a:gd name="connsiteX9" fmla="*/ 442912 w 442912"/>
              <a:gd name="connsiteY9" fmla="*/ 419659 h 553640"/>
              <a:gd name="connsiteX10" fmla="*/ 442912 w 442912"/>
              <a:gd name="connsiteY10" fmla="*/ 394192 h 553640"/>
              <a:gd name="connsiteX11" fmla="*/ 442912 w 442912"/>
              <a:gd name="connsiteY11" fmla="*/ 394192 h 553640"/>
              <a:gd name="connsiteX12" fmla="*/ 359866 w 442912"/>
              <a:gd name="connsiteY12" fmla="*/ 138410 h 553640"/>
              <a:gd name="connsiteX13" fmla="*/ 221456 w 442912"/>
              <a:gd name="connsiteY13" fmla="*/ 0 h 553640"/>
              <a:gd name="connsiteX14" fmla="*/ 109898 w 442912"/>
              <a:gd name="connsiteY14" fmla="*/ 56194 h 553640"/>
              <a:gd name="connsiteX15" fmla="*/ 103808 w 442912"/>
              <a:gd name="connsiteY15" fmla="*/ 55364 h 553640"/>
              <a:gd name="connsiteX16" fmla="*/ 34603 w 442912"/>
              <a:gd name="connsiteY16" fmla="*/ 55364 h 553640"/>
              <a:gd name="connsiteX17" fmla="*/ 13841 w 442912"/>
              <a:gd name="connsiteY17" fmla="*/ 76126 h 553640"/>
              <a:gd name="connsiteX18" fmla="*/ 13841 w 442912"/>
              <a:gd name="connsiteY18" fmla="*/ 228377 h 553640"/>
              <a:gd name="connsiteX19" fmla="*/ 89967 w 442912"/>
              <a:gd name="connsiteY19" fmla="*/ 304502 h 553640"/>
              <a:gd name="connsiteX20" fmla="*/ 89967 w 442912"/>
              <a:gd name="connsiteY20" fmla="*/ 304502 h 553640"/>
              <a:gd name="connsiteX21" fmla="*/ 96887 w 442912"/>
              <a:gd name="connsiteY21" fmla="*/ 304502 h 553640"/>
              <a:gd name="connsiteX22" fmla="*/ 97164 w 442912"/>
              <a:gd name="connsiteY22" fmla="*/ 304502 h 553640"/>
              <a:gd name="connsiteX23" fmla="*/ 124846 w 442912"/>
              <a:gd name="connsiteY23" fmla="*/ 276820 h 553640"/>
              <a:gd name="connsiteX24" fmla="*/ 97164 w 442912"/>
              <a:gd name="connsiteY24" fmla="*/ 249138 h 553640"/>
              <a:gd name="connsiteX25" fmla="*/ 75295 w 442912"/>
              <a:gd name="connsiteY25" fmla="*/ 259657 h 553640"/>
              <a:gd name="connsiteX26" fmla="*/ 55364 w 442912"/>
              <a:gd name="connsiteY26" fmla="*/ 228100 h 553640"/>
              <a:gd name="connsiteX27" fmla="*/ 55364 w 442912"/>
              <a:gd name="connsiteY27" fmla="*/ 221179 h 553640"/>
              <a:gd name="connsiteX28" fmla="*/ 76126 w 442912"/>
              <a:gd name="connsiteY28" fmla="*/ 221179 h 553640"/>
              <a:gd name="connsiteX29" fmla="*/ 104361 w 442912"/>
              <a:gd name="connsiteY29" fmla="*/ 212044 h 553640"/>
              <a:gd name="connsiteX30" fmla="*/ 295367 w 442912"/>
              <a:gd name="connsiteY30" fmla="*/ 255228 h 553640"/>
              <a:gd name="connsiteX31" fmla="*/ 359866 w 442912"/>
              <a:gd name="connsiteY31" fmla="*/ 138133 h 553640"/>
              <a:gd name="connsiteX32" fmla="*/ 83046 w 442912"/>
              <a:gd name="connsiteY32" fmla="*/ 135365 h 553640"/>
              <a:gd name="connsiteX33" fmla="*/ 83046 w 442912"/>
              <a:gd name="connsiteY33" fmla="*/ 141178 h 553640"/>
              <a:gd name="connsiteX34" fmla="*/ 83046 w 442912"/>
              <a:gd name="connsiteY34" fmla="*/ 172736 h 553640"/>
              <a:gd name="connsiteX35" fmla="*/ 76126 w 442912"/>
              <a:gd name="connsiteY35" fmla="*/ 179656 h 553640"/>
              <a:gd name="connsiteX36" fmla="*/ 55364 w 442912"/>
              <a:gd name="connsiteY36" fmla="*/ 179656 h 553640"/>
              <a:gd name="connsiteX37" fmla="*/ 55364 w 442912"/>
              <a:gd name="connsiteY37" fmla="*/ 96610 h 553640"/>
              <a:gd name="connsiteX38" fmla="*/ 83046 w 442912"/>
              <a:gd name="connsiteY38" fmla="*/ 96610 h 553640"/>
              <a:gd name="connsiteX39" fmla="*/ 83046 w 442912"/>
              <a:gd name="connsiteY39" fmla="*/ 135088 h 553640"/>
              <a:gd name="connsiteX40" fmla="*/ 83046 w 442912"/>
              <a:gd name="connsiteY40" fmla="*/ 135088 h 5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2912" h="553640">
                <a:moveTo>
                  <a:pt x="442912" y="394192"/>
                </a:moveTo>
                <a:cubicBezTo>
                  <a:pt x="442912" y="359866"/>
                  <a:pt x="414953" y="331907"/>
                  <a:pt x="380628" y="331907"/>
                </a:cubicBezTo>
                <a:lnTo>
                  <a:pt x="62285" y="331907"/>
                </a:lnTo>
                <a:cubicBezTo>
                  <a:pt x="27959" y="332184"/>
                  <a:pt x="0" y="359866"/>
                  <a:pt x="0" y="394192"/>
                </a:cubicBezTo>
                <a:cubicBezTo>
                  <a:pt x="0" y="394192"/>
                  <a:pt x="0" y="394192"/>
                  <a:pt x="0" y="394192"/>
                </a:cubicBezTo>
                <a:lnTo>
                  <a:pt x="0" y="419659"/>
                </a:lnTo>
                <a:cubicBezTo>
                  <a:pt x="0" y="435715"/>
                  <a:pt x="4983" y="450940"/>
                  <a:pt x="14118" y="463950"/>
                </a:cubicBezTo>
                <a:cubicBezTo>
                  <a:pt x="56748" y="523743"/>
                  <a:pt x="126784" y="553640"/>
                  <a:pt x="221456" y="553640"/>
                </a:cubicBezTo>
                <a:cubicBezTo>
                  <a:pt x="316128" y="553640"/>
                  <a:pt x="385887" y="524020"/>
                  <a:pt x="428794" y="463950"/>
                </a:cubicBezTo>
                <a:cubicBezTo>
                  <a:pt x="437929" y="450940"/>
                  <a:pt x="442912" y="435715"/>
                  <a:pt x="442912" y="419659"/>
                </a:cubicBezTo>
                <a:lnTo>
                  <a:pt x="442912" y="394192"/>
                </a:lnTo>
                <a:lnTo>
                  <a:pt x="442912" y="394192"/>
                </a:lnTo>
                <a:close/>
                <a:moveTo>
                  <a:pt x="359866" y="138410"/>
                </a:moveTo>
                <a:cubicBezTo>
                  <a:pt x="359866" y="62008"/>
                  <a:pt x="297858" y="0"/>
                  <a:pt x="221456" y="0"/>
                </a:cubicBezTo>
                <a:cubicBezTo>
                  <a:pt x="177442" y="0"/>
                  <a:pt x="136195" y="20762"/>
                  <a:pt x="109898" y="56194"/>
                </a:cubicBezTo>
                <a:cubicBezTo>
                  <a:pt x="107960" y="55641"/>
                  <a:pt x="105745" y="55364"/>
                  <a:pt x="103808" y="55364"/>
                </a:cubicBezTo>
                <a:lnTo>
                  <a:pt x="34603" y="55364"/>
                </a:lnTo>
                <a:cubicBezTo>
                  <a:pt x="23253" y="55364"/>
                  <a:pt x="13841" y="64776"/>
                  <a:pt x="13841" y="76126"/>
                </a:cubicBezTo>
                <a:lnTo>
                  <a:pt x="13841" y="228377"/>
                </a:lnTo>
                <a:cubicBezTo>
                  <a:pt x="13841" y="270453"/>
                  <a:pt x="47890" y="304502"/>
                  <a:pt x="89967" y="304502"/>
                </a:cubicBezTo>
                <a:cubicBezTo>
                  <a:pt x="89967" y="304502"/>
                  <a:pt x="89967" y="304502"/>
                  <a:pt x="89967" y="304502"/>
                </a:cubicBezTo>
                <a:lnTo>
                  <a:pt x="96887" y="304502"/>
                </a:lnTo>
                <a:cubicBezTo>
                  <a:pt x="96887" y="304502"/>
                  <a:pt x="97164" y="304502"/>
                  <a:pt x="97164" y="304502"/>
                </a:cubicBezTo>
                <a:cubicBezTo>
                  <a:pt x="112389" y="304502"/>
                  <a:pt x="124846" y="292045"/>
                  <a:pt x="124846" y="276820"/>
                </a:cubicBezTo>
                <a:cubicBezTo>
                  <a:pt x="124846" y="261595"/>
                  <a:pt x="112389" y="249138"/>
                  <a:pt x="97164" y="249138"/>
                </a:cubicBezTo>
                <a:cubicBezTo>
                  <a:pt x="88582" y="249138"/>
                  <a:pt x="80555" y="253013"/>
                  <a:pt x="75295" y="259657"/>
                </a:cubicBezTo>
                <a:cubicBezTo>
                  <a:pt x="63115" y="253844"/>
                  <a:pt x="55364" y="241664"/>
                  <a:pt x="55364" y="228100"/>
                </a:cubicBezTo>
                <a:lnTo>
                  <a:pt x="55364" y="221179"/>
                </a:lnTo>
                <a:lnTo>
                  <a:pt x="76126" y="221179"/>
                </a:lnTo>
                <a:cubicBezTo>
                  <a:pt x="86645" y="221179"/>
                  <a:pt x="96333" y="217857"/>
                  <a:pt x="104361" y="212044"/>
                </a:cubicBezTo>
                <a:cubicBezTo>
                  <a:pt x="145054" y="276820"/>
                  <a:pt x="230591" y="295921"/>
                  <a:pt x="295367" y="255228"/>
                </a:cubicBezTo>
                <a:cubicBezTo>
                  <a:pt x="335506" y="229761"/>
                  <a:pt x="359866" y="185746"/>
                  <a:pt x="359866" y="138133"/>
                </a:cubicBezTo>
                <a:close/>
                <a:moveTo>
                  <a:pt x="83046" y="135365"/>
                </a:moveTo>
                <a:cubicBezTo>
                  <a:pt x="83046" y="137303"/>
                  <a:pt x="83046" y="139240"/>
                  <a:pt x="83046" y="141178"/>
                </a:cubicBezTo>
                <a:lnTo>
                  <a:pt x="83046" y="172736"/>
                </a:lnTo>
                <a:cubicBezTo>
                  <a:pt x="83046" y="176611"/>
                  <a:pt x="80001" y="179656"/>
                  <a:pt x="76126" y="179656"/>
                </a:cubicBezTo>
                <a:lnTo>
                  <a:pt x="55364" y="179656"/>
                </a:lnTo>
                <a:lnTo>
                  <a:pt x="55364" y="96610"/>
                </a:lnTo>
                <a:lnTo>
                  <a:pt x="83046" y="96610"/>
                </a:lnTo>
                <a:lnTo>
                  <a:pt x="83046" y="135088"/>
                </a:lnTo>
                <a:lnTo>
                  <a:pt x="83046" y="135088"/>
                </a:lnTo>
                <a:close/>
              </a:path>
            </a:pathLst>
          </a:custGeom>
          <a:gradFill>
            <a:gsLst>
              <a:gs pos="100000">
                <a:srgbClr val="E8A2DF"/>
              </a:gs>
              <a:gs pos="1000">
                <a:srgbClr val="8DC8E8"/>
              </a:gs>
            </a:gsLst>
            <a:path path="circle">
              <a:fillToRect l="100000" t="100000"/>
            </a:path>
          </a:gradFill>
          <a:ln w="2738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Rounded Corners 11">
            <a:extLst>
              <a:ext uri="{FF2B5EF4-FFF2-40B4-BE49-F238E27FC236}">
                <a16:creationId xmlns:a16="http://schemas.microsoft.com/office/drawing/2014/main" id="{396A2DE0-E213-CC5A-0DE8-756E601CA1A5}"/>
              </a:ext>
            </a:extLst>
          </p:cNvPr>
          <p:cNvSpPr/>
          <p:nvPr/>
        </p:nvSpPr>
        <p:spPr bwMode="auto">
          <a:xfrm>
            <a:off x="1075539" y="2938343"/>
            <a:ext cx="1571972" cy="381057"/>
          </a:xfrm>
          <a:prstGeom prst="roundRect">
            <a:avLst/>
          </a:prstGeom>
          <a:solidFill>
            <a:srgbClr val="091F2C"/>
          </a:solidFill>
          <a:ln w="34925">
            <a:gradFill flip="none" rotWithShape="1">
              <a:gsLst>
                <a:gs pos="0">
                  <a:srgbClr val="E8A2DF"/>
                </a:gs>
                <a:gs pos="100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Abuse Concern?</a:t>
            </a:r>
          </a:p>
        </p:txBody>
      </p:sp>
      <p:sp>
        <p:nvSpPr>
          <p:cNvPr id="11" name="Oval 10">
            <a:extLst>
              <a:ext uri="{FF2B5EF4-FFF2-40B4-BE49-F238E27FC236}">
                <a16:creationId xmlns:a16="http://schemas.microsoft.com/office/drawing/2014/main" id="{5FF5F646-17BC-BDA5-7CDB-409E7AD54746}"/>
              </a:ext>
            </a:extLst>
          </p:cNvPr>
          <p:cNvSpPr/>
          <p:nvPr/>
        </p:nvSpPr>
        <p:spPr bwMode="auto">
          <a:xfrm>
            <a:off x="2477917" y="2695090"/>
            <a:ext cx="535093" cy="535093"/>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 name="Graphic 145">
            <a:extLst>
              <a:ext uri="{FF2B5EF4-FFF2-40B4-BE49-F238E27FC236}">
                <a16:creationId xmlns:a16="http://schemas.microsoft.com/office/drawing/2014/main" id="{BD5DF3E1-6043-F0C3-092F-3B4A5483332E}"/>
              </a:ext>
            </a:extLst>
          </p:cNvPr>
          <p:cNvSpPr/>
          <p:nvPr/>
        </p:nvSpPr>
        <p:spPr>
          <a:xfrm>
            <a:off x="2557567" y="2783340"/>
            <a:ext cx="381000" cy="381057"/>
          </a:xfrm>
          <a:custGeom>
            <a:avLst/>
            <a:gdLst>
              <a:gd name="connsiteX0" fmla="*/ 381000 w 381000"/>
              <a:gd name="connsiteY0" fmla="*/ 190499 h 381057"/>
              <a:gd name="connsiteX1" fmla="*/ 190500 w 381000"/>
              <a:gd name="connsiteY1" fmla="*/ 0 h 381057"/>
              <a:gd name="connsiteX2" fmla="*/ 0 w 381000"/>
              <a:gd name="connsiteY2" fmla="*/ 190499 h 381057"/>
              <a:gd name="connsiteX3" fmla="*/ 21810 w 381000"/>
              <a:gd name="connsiteY3" fmla="*/ 279087 h 381057"/>
              <a:gd name="connsiteX4" fmla="*/ 544 w 381000"/>
              <a:gd name="connsiteY4" fmla="*/ 360781 h 381057"/>
              <a:gd name="connsiteX5" fmla="*/ 544 w 381000"/>
              <a:gd name="connsiteY5" fmla="*/ 368942 h 381057"/>
              <a:gd name="connsiteX6" fmla="*/ 20295 w 381000"/>
              <a:gd name="connsiteY6" fmla="*/ 380530 h 381057"/>
              <a:gd name="connsiteX7" fmla="*/ 102028 w 381000"/>
              <a:gd name="connsiteY7" fmla="*/ 359250 h 381057"/>
              <a:gd name="connsiteX8" fmla="*/ 190500 w 381000"/>
              <a:gd name="connsiteY8" fmla="*/ 380999 h 381057"/>
              <a:gd name="connsiteX9" fmla="*/ 381000 w 381000"/>
              <a:gd name="connsiteY9" fmla="*/ 190499 h 381057"/>
              <a:gd name="connsiteX10" fmla="*/ 190500 w 381000"/>
              <a:gd name="connsiteY10" fmla="*/ 85753 h 381057"/>
              <a:gd name="connsiteX11" fmla="*/ 204788 w 381000"/>
              <a:gd name="connsiteY11" fmla="*/ 100040 h 381057"/>
              <a:gd name="connsiteX12" fmla="*/ 204788 w 381000"/>
              <a:gd name="connsiteY12" fmla="*/ 219103 h 381057"/>
              <a:gd name="connsiteX13" fmla="*/ 190500 w 381000"/>
              <a:gd name="connsiteY13" fmla="*/ 233390 h 381057"/>
              <a:gd name="connsiteX14" fmla="*/ 176213 w 381000"/>
              <a:gd name="connsiteY14" fmla="*/ 219103 h 381057"/>
              <a:gd name="connsiteX15" fmla="*/ 176213 w 381000"/>
              <a:gd name="connsiteY15" fmla="*/ 100040 h 381057"/>
              <a:gd name="connsiteX16" fmla="*/ 190500 w 381000"/>
              <a:gd name="connsiteY16" fmla="*/ 85753 h 381057"/>
              <a:gd name="connsiteX17" fmla="*/ 209550 w 381000"/>
              <a:gd name="connsiteY17" fmla="*/ 276213 h 381057"/>
              <a:gd name="connsiteX18" fmla="*/ 190500 w 381000"/>
              <a:gd name="connsiteY18" fmla="*/ 295263 h 381057"/>
              <a:gd name="connsiteX19" fmla="*/ 171450 w 381000"/>
              <a:gd name="connsiteY19" fmla="*/ 276213 h 381057"/>
              <a:gd name="connsiteX20" fmla="*/ 190500 w 381000"/>
              <a:gd name="connsiteY20" fmla="*/ 257163 h 381057"/>
              <a:gd name="connsiteX21" fmla="*/ 209550 w 381000"/>
              <a:gd name="connsiteY21" fmla="*/ 276213 h 38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1000" h="381057">
                <a:moveTo>
                  <a:pt x="381000" y="190499"/>
                </a:moveTo>
                <a:cubicBezTo>
                  <a:pt x="381000" y="85290"/>
                  <a:pt x="295709" y="0"/>
                  <a:pt x="190500" y="0"/>
                </a:cubicBezTo>
                <a:cubicBezTo>
                  <a:pt x="85290" y="0"/>
                  <a:pt x="0" y="85290"/>
                  <a:pt x="0" y="190499"/>
                </a:cubicBezTo>
                <a:cubicBezTo>
                  <a:pt x="0" y="221794"/>
                  <a:pt x="7567" y="252019"/>
                  <a:pt x="21810" y="279087"/>
                </a:cubicBezTo>
                <a:lnTo>
                  <a:pt x="544" y="360781"/>
                </a:lnTo>
                <a:cubicBezTo>
                  <a:pt x="-153" y="363456"/>
                  <a:pt x="-153" y="366266"/>
                  <a:pt x="544" y="368942"/>
                </a:cubicBezTo>
                <a:cubicBezTo>
                  <a:pt x="2798" y="377597"/>
                  <a:pt x="11641" y="382784"/>
                  <a:pt x="20295" y="380530"/>
                </a:cubicBezTo>
                <a:lnTo>
                  <a:pt x="102028" y="359250"/>
                </a:lnTo>
                <a:cubicBezTo>
                  <a:pt x="129067" y="373455"/>
                  <a:pt x="159250" y="380999"/>
                  <a:pt x="190500" y="380999"/>
                </a:cubicBezTo>
                <a:cubicBezTo>
                  <a:pt x="295709" y="380999"/>
                  <a:pt x="381000" y="295710"/>
                  <a:pt x="381000" y="190499"/>
                </a:cubicBezTo>
                <a:close/>
                <a:moveTo>
                  <a:pt x="190500" y="85753"/>
                </a:moveTo>
                <a:cubicBezTo>
                  <a:pt x="198391" y="85753"/>
                  <a:pt x="204788" y="92150"/>
                  <a:pt x="204788" y="100040"/>
                </a:cubicBezTo>
                <a:lnTo>
                  <a:pt x="204788" y="219103"/>
                </a:lnTo>
                <a:cubicBezTo>
                  <a:pt x="204788" y="226993"/>
                  <a:pt x="198391" y="233390"/>
                  <a:pt x="190500" y="233390"/>
                </a:cubicBezTo>
                <a:cubicBezTo>
                  <a:pt x="182610" y="233390"/>
                  <a:pt x="176213" y="226993"/>
                  <a:pt x="176213" y="219103"/>
                </a:cubicBezTo>
                <a:lnTo>
                  <a:pt x="176213" y="100040"/>
                </a:lnTo>
                <a:cubicBezTo>
                  <a:pt x="176213" y="92150"/>
                  <a:pt x="182610" y="85753"/>
                  <a:pt x="190500" y="85753"/>
                </a:cubicBezTo>
                <a:close/>
                <a:moveTo>
                  <a:pt x="209550" y="276213"/>
                </a:moveTo>
                <a:cubicBezTo>
                  <a:pt x="209550" y="286734"/>
                  <a:pt x="201021" y="295263"/>
                  <a:pt x="190500" y="295263"/>
                </a:cubicBezTo>
                <a:cubicBezTo>
                  <a:pt x="179979" y="295263"/>
                  <a:pt x="171450" y="286734"/>
                  <a:pt x="171450" y="276213"/>
                </a:cubicBezTo>
                <a:cubicBezTo>
                  <a:pt x="171450" y="265691"/>
                  <a:pt x="179979" y="257163"/>
                  <a:pt x="190500" y="257163"/>
                </a:cubicBezTo>
                <a:cubicBezTo>
                  <a:pt x="201021" y="257163"/>
                  <a:pt x="209550" y="265691"/>
                  <a:pt x="209550" y="276213"/>
                </a:cubicBezTo>
                <a:close/>
              </a:path>
            </a:pathLst>
          </a:custGeom>
          <a:gradFill>
            <a:gsLst>
              <a:gs pos="100000">
                <a:srgbClr val="E8A2DF"/>
              </a:gs>
              <a:gs pos="1000">
                <a:srgbClr val="8DC8E8"/>
              </a:gs>
            </a:gsLst>
            <a:path path="circle">
              <a:fillToRect l="100000" t="100000"/>
            </a:path>
          </a:gradFill>
          <a:ln w="2738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1E5EC9A6-BA11-44F9-7541-AAC360ACF775}"/>
              </a:ext>
            </a:extLst>
          </p:cNvPr>
          <p:cNvSpPr txBox="1"/>
          <p:nvPr/>
        </p:nvSpPr>
        <p:spPr>
          <a:xfrm>
            <a:off x="4389604" y="1642163"/>
            <a:ext cx="1471817" cy="408623"/>
          </a:xfrm>
          <a:prstGeom prst="roundRect">
            <a:avLst/>
          </a:prstGeom>
          <a:solidFill>
            <a:srgbClr val="091F2C"/>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Completion</a:t>
            </a:r>
            <a:endParaRPr kumimoji="0" lang="en-US" sz="1800" b="0" i="0" u="none" strike="noStrike" kern="1200" cap="none" spc="0" normalizeH="0" baseline="0" noProof="0">
              <a:ln>
                <a:noFill/>
              </a:ln>
              <a:solidFill>
                <a:srgbClr val="FFFFFF"/>
              </a:solidFill>
              <a:effectLst/>
              <a:uLnTx/>
              <a:uFillTx/>
              <a:latin typeface="Segoe UI"/>
              <a:ea typeface="+mn-ea"/>
              <a:cs typeface="Calibri"/>
            </a:endParaRPr>
          </a:p>
        </p:txBody>
      </p:sp>
      <p:sp>
        <p:nvSpPr>
          <p:cNvPr id="13" name="Rectangle 12">
            <a:extLst>
              <a:ext uri="{FF2B5EF4-FFF2-40B4-BE49-F238E27FC236}">
                <a16:creationId xmlns:a16="http://schemas.microsoft.com/office/drawing/2014/main" id="{86B89B1C-9365-D123-7203-3230BCB9486A}"/>
              </a:ext>
              <a:ext uri="{C183D7F6-B498-43B3-948B-1728B52AA6E4}">
                <adec:decorative xmlns:adec="http://schemas.microsoft.com/office/drawing/2017/decorative" val="1"/>
              </a:ext>
            </a:extLst>
          </p:cNvPr>
          <p:cNvSpPr/>
          <p:nvPr/>
        </p:nvSpPr>
        <p:spPr>
          <a:xfrm>
            <a:off x="8043812" y="1066523"/>
            <a:ext cx="766790" cy="982495"/>
          </a:xfrm>
          <a:prstGeom prst="rect">
            <a:avLst/>
          </a:prstGeom>
          <a:solidFill>
            <a:schemeClr val="accent2">
              <a:lumMod val="40000"/>
              <a:lumOff val="60000"/>
            </a:schemeClr>
          </a:solidFill>
          <a:ln w="34925">
            <a:solidFill>
              <a:srgbClr val="A1BC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FEFEBCF0-ECF8-6F83-A588-01ECC678CCF0}"/>
              </a:ext>
            </a:extLst>
          </p:cNvPr>
          <p:cNvSpPr txBox="1"/>
          <p:nvPr/>
        </p:nvSpPr>
        <p:spPr>
          <a:xfrm>
            <a:off x="8039185" y="1345337"/>
            <a:ext cx="776044"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91F2C"/>
                </a:solidFill>
                <a:effectLst/>
                <a:uLnTx/>
                <a:uFillTx/>
                <a:latin typeface="Segoe UI"/>
                <a:ea typeface="+mn-ea"/>
                <a:cs typeface="Calibri"/>
              </a:rPr>
              <a:t>Filtered Response</a:t>
            </a:r>
          </a:p>
        </p:txBody>
      </p:sp>
      <p:sp>
        <p:nvSpPr>
          <p:cNvPr id="17" name="TextBox 16">
            <a:extLst>
              <a:ext uri="{FF2B5EF4-FFF2-40B4-BE49-F238E27FC236}">
                <a16:creationId xmlns:a16="http://schemas.microsoft.com/office/drawing/2014/main" id="{733C8EB6-A3E1-97ED-B402-E05419B282BD}"/>
              </a:ext>
            </a:extLst>
          </p:cNvPr>
          <p:cNvSpPr txBox="1"/>
          <p:nvPr/>
        </p:nvSpPr>
        <p:spPr>
          <a:xfrm>
            <a:off x="7520993" y="2259965"/>
            <a:ext cx="19294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C5B4E3"/>
                </a:solidFill>
                <a:effectLst/>
                <a:uLnTx/>
                <a:uFillTx/>
                <a:latin typeface="Segoe UI Semibold" panose="020B0702040204020203" pitchFamily="34" charset="0"/>
                <a:ea typeface="+mn-ea"/>
                <a:cs typeface="Segoe UI Semibold" panose="020B0702040204020203" pitchFamily="34" charset="0"/>
              </a:rPr>
              <a:t>Synchronous </a:t>
            </a:r>
            <a:r>
              <a:rPr kumimoji="0" lang="en-CA" sz="1200" b="0" i="0" u="none" strike="noStrike" kern="1200" cap="none" spc="0" normalizeH="0" baseline="0" noProof="0" dirty="0">
                <a:ln>
                  <a:noFill/>
                </a:ln>
                <a:solidFill>
                  <a:srgbClr val="C5B4E3"/>
                </a:solidFill>
                <a:effectLst/>
                <a:uLnTx/>
                <a:uFillTx/>
                <a:latin typeface="Segoe UI Semibold" panose="020B0702040204020203" pitchFamily="34" charset="0"/>
                <a:ea typeface="+mn-ea"/>
                <a:cs typeface="Segoe UI Semibold" panose="020B0702040204020203" pitchFamily="34" charset="0"/>
                <a:hlinkClick r:id="rId4"/>
              </a:rPr>
              <a:t>Content Filtering</a:t>
            </a:r>
            <a:endParaRPr kumimoji="0" lang="en-CA" sz="1200" b="0" i="0" u="none" strike="noStrike" kern="1200" cap="none" spc="0" normalizeH="0" baseline="0" noProof="0">
              <a:ln>
                <a:noFill/>
              </a:ln>
              <a:solidFill>
                <a:srgbClr val="C5B4E3"/>
              </a:solidFill>
              <a:effectLst/>
              <a:uLnTx/>
              <a:uFillTx/>
              <a:latin typeface="Segoe UI Semibold" panose="020B0702040204020203" pitchFamily="34" charset="0"/>
              <a:ea typeface="+mn-ea"/>
              <a:cs typeface="Segoe UI Semibold" panose="020B0702040204020203" pitchFamily="34" charset="0"/>
            </a:endParaRPr>
          </a:p>
        </p:txBody>
      </p:sp>
      <p:sp>
        <p:nvSpPr>
          <p:cNvPr id="22" name="TextBox 21">
            <a:extLst>
              <a:ext uri="{FF2B5EF4-FFF2-40B4-BE49-F238E27FC236}">
                <a16:creationId xmlns:a16="http://schemas.microsoft.com/office/drawing/2014/main" id="{FCCE6F13-AC8E-AD17-C383-81285E03176F}"/>
              </a:ext>
            </a:extLst>
          </p:cNvPr>
          <p:cNvSpPr txBox="1"/>
          <p:nvPr/>
        </p:nvSpPr>
        <p:spPr>
          <a:xfrm>
            <a:off x="2996564" y="2840025"/>
            <a:ext cx="3006281"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C5B4E3"/>
                </a:solidFill>
                <a:effectLst/>
                <a:uLnTx/>
                <a:uFillTx/>
                <a:latin typeface="Segoe UI Semibold" panose="020B0702040204020203" pitchFamily="34" charset="0"/>
                <a:ea typeface="+mn-ea"/>
                <a:cs typeface="Segoe UI Semibold" panose="020B0702040204020203" pitchFamily="34" charset="0"/>
              </a:rPr>
              <a:t>Asynchronous </a:t>
            </a:r>
            <a:r>
              <a:rPr kumimoji="0" lang="en-CA" sz="1200" b="0" i="0" u="none" strike="noStrike" kern="1200" cap="none" spc="0" normalizeH="0" baseline="0" noProof="0" dirty="0">
                <a:ln>
                  <a:noFill/>
                </a:ln>
                <a:solidFill>
                  <a:srgbClr val="C5B4E3"/>
                </a:solidFill>
                <a:effectLst/>
                <a:uLnTx/>
                <a:uFillTx/>
                <a:latin typeface="Segoe UI Semibold" panose="020B0702040204020203" pitchFamily="34" charset="0"/>
                <a:ea typeface="+mn-ea"/>
                <a:cs typeface="Segoe UI Semibold" panose="020B0702040204020203" pitchFamily="34" charset="0"/>
                <a:hlinkClick r:id="rId5"/>
              </a:rPr>
              <a:t>Abuse Monitoring</a:t>
            </a:r>
            <a:endParaRPr kumimoji="0" lang="en-CA" sz="1200" b="0" i="0" u="none" strike="noStrike" kern="1200" cap="none" spc="0" normalizeH="0" baseline="0" noProof="0">
              <a:ln>
                <a:noFill/>
              </a:ln>
              <a:solidFill>
                <a:srgbClr val="C5B4E3"/>
              </a:solidFill>
              <a:effectLst/>
              <a:uLnTx/>
              <a:uFillTx/>
              <a:latin typeface="Segoe UI Semibold" panose="020B0702040204020203" pitchFamily="34" charset="0"/>
              <a:ea typeface="+mn-ea"/>
              <a:cs typeface="Segoe UI Semibold" panose="020B0702040204020203" pitchFamily="34" charset="0"/>
            </a:endParaRPr>
          </a:p>
        </p:txBody>
      </p:sp>
      <p:grpSp>
        <p:nvGrpSpPr>
          <p:cNvPr id="59" name="Group 58">
            <a:extLst>
              <a:ext uri="{FF2B5EF4-FFF2-40B4-BE49-F238E27FC236}">
                <a16:creationId xmlns:a16="http://schemas.microsoft.com/office/drawing/2014/main" id="{2300A4F4-C3F8-EF70-5BB6-AC49EBF7AF97}"/>
              </a:ext>
            </a:extLst>
          </p:cNvPr>
          <p:cNvGrpSpPr/>
          <p:nvPr/>
        </p:nvGrpSpPr>
        <p:grpSpPr>
          <a:xfrm>
            <a:off x="3621502" y="4403461"/>
            <a:ext cx="2736638" cy="1537707"/>
            <a:chOff x="3621502" y="4403461"/>
            <a:chExt cx="2736638" cy="1537707"/>
          </a:xfrm>
        </p:grpSpPr>
        <p:sp>
          <p:nvSpPr>
            <p:cNvPr id="4" name="Rectangle: Rounded Corners 127">
              <a:extLst>
                <a:ext uri="{FF2B5EF4-FFF2-40B4-BE49-F238E27FC236}">
                  <a16:creationId xmlns:a16="http://schemas.microsoft.com/office/drawing/2014/main" id="{EF96A6B1-6749-A893-7163-619470FC8160}"/>
                </a:ext>
              </a:extLst>
            </p:cNvPr>
            <p:cNvSpPr/>
            <p:nvPr/>
          </p:nvSpPr>
          <p:spPr>
            <a:xfrm>
              <a:off x="3621502" y="4403461"/>
              <a:ext cx="2736638" cy="1537707"/>
            </a:xfrm>
            <a:prstGeom prst="rect">
              <a:avLst/>
            </a:prstGeom>
            <a:noFill/>
            <a:ln w="31750">
              <a:gradFill>
                <a:gsLst>
                  <a:gs pos="0">
                    <a:srgbClr val="8DC8E8"/>
                  </a:gs>
                  <a:gs pos="100000">
                    <a:srgbClr val="E8A2D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738D5A16-22C3-4E38-89AE-5DF21D8CA4F2}"/>
                </a:ext>
              </a:extLst>
            </p:cNvPr>
            <p:cNvGrpSpPr/>
            <p:nvPr/>
          </p:nvGrpSpPr>
          <p:grpSpPr>
            <a:xfrm>
              <a:off x="3819869" y="4955536"/>
              <a:ext cx="1274580" cy="838946"/>
              <a:chOff x="10156825" y="-1379124"/>
              <a:chExt cx="1741488" cy="1146271"/>
            </a:xfrm>
          </p:grpSpPr>
          <p:sp>
            <p:nvSpPr>
              <p:cNvPr id="8" name="Rectangle: Rounded Corners 7">
                <a:extLst>
                  <a:ext uri="{FF2B5EF4-FFF2-40B4-BE49-F238E27FC236}">
                    <a16:creationId xmlns:a16="http://schemas.microsoft.com/office/drawing/2014/main" id="{713A079D-D5E0-42C8-10AF-036C504FCC56}"/>
                  </a:ext>
                </a:extLst>
              </p:cNvPr>
              <p:cNvSpPr/>
              <p:nvPr/>
            </p:nvSpPr>
            <p:spPr bwMode="auto">
              <a:xfrm>
                <a:off x="10156825" y="-1379124"/>
                <a:ext cx="1741488" cy="1146271"/>
              </a:xfrm>
              <a:prstGeom prst="roundRect">
                <a:avLst>
                  <a:gd name="adj" fmla="val 13077"/>
                </a:avLst>
              </a:prstGeom>
              <a:solidFill>
                <a:schemeClr val="bg1"/>
              </a:solidFill>
              <a:ln w="28575">
                <a:gradFill>
                  <a:gsLst>
                    <a:gs pos="0">
                      <a:srgbClr val="E8A2DF"/>
                    </a:gs>
                    <a:gs pos="100000">
                      <a:srgbClr val="8D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Copyright</a:t>
                </a:r>
              </a:p>
            </p:txBody>
          </p:sp>
          <p:sp>
            <p:nvSpPr>
              <p:cNvPr id="15" name="Graphic 322">
                <a:extLst>
                  <a:ext uri="{FF2B5EF4-FFF2-40B4-BE49-F238E27FC236}">
                    <a16:creationId xmlns:a16="http://schemas.microsoft.com/office/drawing/2014/main" id="{960B6DA6-8F9C-52A5-DAE9-92CA8F9C6115}"/>
                  </a:ext>
                </a:extLst>
              </p:cNvPr>
              <p:cNvSpPr/>
              <p:nvPr/>
            </p:nvSpPr>
            <p:spPr>
              <a:xfrm>
                <a:off x="10664967" y="-1236666"/>
                <a:ext cx="725205" cy="617802"/>
              </a:xfrm>
              <a:prstGeom prst="mathNotEqual">
                <a:avLst/>
              </a:prstGeom>
              <a:gradFill flip="none" rotWithShape="1">
                <a:gsLst>
                  <a:gs pos="69000">
                    <a:srgbClr val="8DC8E8"/>
                  </a:gs>
                  <a:gs pos="0">
                    <a:srgbClr val="E8A2DF"/>
                  </a:gs>
                </a:gsLst>
                <a:lin ang="2700000" scaled="1"/>
                <a:tileRect/>
              </a:gradFill>
              <a:ln>
                <a:solidFill>
                  <a:schemeClr val="bg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grpSp>
          <p:nvGrpSpPr>
            <p:cNvPr id="27" name="Group 26">
              <a:extLst>
                <a:ext uri="{FF2B5EF4-FFF2-40B4-BE49-F238E27FC236}">
                  <a16:creationId xmlns:a16="http://schemas.microsoft.com/office/drawing/2014/main" id="{070BAFA5-BD31-2B5A-614D-9CCE8B1BB777}"/>
                </a:ext>
              </a:extLst>
            </p:cNvPr>
            <p:cNvGrpSpPr/>
            <p:nvPr/>
          </p:nvGrpSpPr>
          <p:grpSpPr>
            <a:xfrm>
              <a:off x="4937425" y="4628893"/>
              <a:ext cx="1274580" cy="835492"/>
              <a:chOff x="5187839" y="-1449432"/>
              <a:chExt cx="1274580" cy="835492"/>
            </a:xfrm>
          </p:grpSpPr>
          <p:sp>
            <p:nvSpPr>
              <p:cNvPr id="29" name="Rectangle: Rounded Corners 28">
                <a:extLst>
                  <a:ext uri="{FF2B5EF4-FFF2-40B4-BE49-F238E27FC236}">
                    <a16:creationId xmlns:a16="http://schemas.microsoft.com/office/drawing/2014/main" id="{D1B537DE-A749-DA57-5F69-14647270F7B9}"/>
                  </a:ext>
                </a:extLst>
              </p:cNvPr>
              <p:cNvSpPr/>
              <p:nvPr/>
            </p:nvSpPr>
            <p:spPr bwMode="auto">
              <a:xfrm>
                <a:off x="5187839" y="-1449432"/>
                <a:ext cx="1274580" cy="835492"/>
              </a:xfrm>
              <a:prstGeom prst="roundRect">
                <a:avLst>
                  <a:gd name="adj" fmla="val 13077"/>
                </a:avLst>
              </a:prstGeom>
              <a:solidFill>
                <a:schemeClr val="bg1"/>
              </a:solidFill>
              <a:ln w="28575">
                <a:gradFill>
                  <a:gsLst>
                    <a:gs pos="0">
                      <a:srgbClr val="E8A2DF"/>
                    </a:gs>
                    <a:gs pos="100000">
                      <a:srgbClr val="8D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rPr>
                  <a:t>PII</a:t>
                </a:r>
              </a:p>
            </p:txBody>
          </p:sp>
          <p:sp>
            <p:nvSpPr>
              <p:cNvPr id="33" name="Graphic 289">
                <a:extLst>
                  <a:ext uri="{FF2B5EF4-FFF2-40B4-BE49-F238E27FC236}">
                    <a16:creationId xmlns:a16="http://schemas.microsoft.com/office/drawing/2014/main" id="{5E5E31F5-430C-22F2-1466-8DFA6BB4215F}"/>
                  </a:ext>
                </a:extLst>
              </p:cNvPr>
              <p:cNvSpPr/>
              <p:nvPr/>
            </p:nvSpPr>
            <p:spPr>
              <a:xfrm>
                <a:off x="5564669" y="-1360243"/>
                <a:ext cx="534048" cy="474907"/>
              </a:xfrm>
              <a:prstGeom prst="horizontalScroll">
                <a:avLst/>
              </a:prstGeom>
              <a:gradFill flip="none" rotWithShape="1">
                <a:gsLst>
                  <a:gs pos="69000">
                    <a:srgbClr val="8DC8E8"/>
                  </a:gs>
                  <a:gs pos="0">
                    <a:srgbClr val="E8A2DF"/>
                  </a:gs>
                </a:gsLst>
                <a:lin ang="2700000" scaled="1"/>
                <a:tileRect/>
              </a:gradFill>
              <a:ln>
                <a:solidFill>
                  <a:schemeClr val="bg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grpSp>
      <p:grpSp>
        <p:nvGrpSpPr>
          <p:cNvPr id="56" name="Group 55">
            <a:extLst>
              <a:ext uri="{FF2B5EF4-FFF2-40B4-BE49-F238E27FC236}">
                <a16:creationId xmlns:a16="http://schemas.microsoft.com/office/drawing/2014/main" id="{C21F697C-74CB-D844-4302-19CE57644699}"/>
              </a:ext>
            </a:extLst>
          </p:cNvPr>
          <p:cNvGrpSpPr/>
          <p:nvPr/>
        </p:nvGrpSpPr>
        <p:grpSpPr>
          <a:xfrm>
            <a:off x="766001" y="4399450"/>
            <a:ext cx="2736638" cy="1537707"/>
            <a:chOff x="766001" y="4399450"/>
            <a:chExt cx="2736638" cy="1537707"/>
          </a:xfrm>
        </p:grpSpPr>
        <p:sp>
          <p:nvSpPr>
            <p:cNvPr id="5" name="Rectangle: Rounded Corners 127">
              <a:extLst>
                <a:ext uri="{FF2B5EF4-FFF2-40B4-BE49-F238E27FC236}">
                  <a16:creationId xmlns:a16="http://schemas.microsoft.com/office/drawing/2014/main" id="{222AD6E0-75BD-5F35-4575-C2B2B19753E5}"/>
                </a:ext>
              </a:extLst>
            </p:cNvPr>
            <p:cNvSpPr/>
            <p:nvPr/>
          </p:nvSpPr>
          <p:spPr>
            <a:xfrm>
              <a:off x="766001" y="4399450"/>
              <a:ext cx="2736638" cy="1537707"/>
            </a:xfrm>
            <a:prstGeom prst="rect">
              <a:avLst/>
            </a:prstGeom>
            <a:noFill/>
            <a:ln w="31750">
              <a:gradFill>
                <a:gsLst>
                  <a:gs pos="0">
                    <a:srgbClr val="8DC8E8"/>
                  </a:gs>
                  <a:gs pos="100000">
                    <a:srgbClr val="E8A2D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C022927B-0F3A-64DA-F3A9-CA398F8F8903}"/>
                </a:ext>
              </a:extLst>
            </p:cNvPr>
            <p:cNvGrpSpPr/>
            <p:nvPr/>
          </p:nvGrpSpPr>
          <p:grpSpPr>
            <a:xfrm>
              <a:off x="1495547" y="4836017"/>
              <a:ext cx="1274580" cy="838946"/>
              <a:chOff x="10156825" y="-1379124"/>
              <a:chExt cx="1741488" cy="1146271"/>
            </a:xfrm>
          </p:grpSpPr>
          <p:sp>
            <p:nvSpPr>
              <p:cNvPr id="36" name="Rectangle: Rounded Corners 35">
                <a:extLst>
                  <a:ext uri="{FF2B5EF4-FFF2-40B4-BE49-F238E27FC236}">
                    <a16:creationId xmlns:a16="http://schemas.microsoft.com/office/drawing/2014/main" id="{2F77A4F0-78FE-B174-A424-5F1CF8AD4B63}"/>
                  </a:ext>
                </a:extLst>
              </p:cNvPr>
              <p:cNvSpPr/>
              <p:nvPr/>
            </p:nvSpPr>
            <p:spPr bwMode="auto">
              <a:xfrm>
                <a:off x="10156825" y="-1379124"/>
                <a:ext cx="1741488" cy="1146271"/>
              </a:xfrm>
              <a:prstGeom prst="roundRect">
                <a:avLst>
                  <a:gd name="adj" fmla="val 13077"/>
                </a:avLst>
              </a:prstGeom>
              <a:solidFill>
                <a:schemeClr val="bg1"/>
              </a:solidFill>
              <a:ln w="28575">
                <a:gradFill>
                  <a:gsLst>
                    <a:gs pos="0">
                      <a:srgbClr val="E8A2DF"/>
                    </a:gs>
                    <a:gs pos="100000">
                      <a:srgbClr val="8D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Jailbreak</a:t>
                </a:r>
              </a:p>
            </p:txBody>
          </p:sp>
          <p:sp>
            <p:nvSpPr>
              <p:cNvPr id="37" name="Graphic 322">
                <a:hlinkClick r:id="" action="ppaction://hlinkshowjump?jump=firstslide" highlightClick="1"/>
                <a:extLst>
                  <a:ext uri="{FF2B5EF4-FFF2-40B4-BE49-F238E27FC236}">
                    <a16:creationId xmlns:a16="http://schemas.microsoft.com/office/drawing/2014/main" id="{4A364901-3C5D-A0D1-B1CA-283BCA1E43A6}"/>
                  </a:ext>
                </a:extLst>
              </p:cNvPr>
              <p:cNvSpPr/>
              <p:nvPr/>
            </p:nvSpPr>
            <p:spPr>
              <a:xfrm>
                <a:off x="10664967" y="-1269545"/>
                <a:ext cx="725205" cy="690250"/>
              </a:xfrm>
              <a:prstGeom prst="mathMultiply">
                <a:avLst/>
              </a:prstGeom>
              <a:gradFill flip="none" rotWithShape="1">
                <a:gsLst>
                  <a:gs pos="69000">
                    <a:srgbClr val="8DC8E8"/>
                  </a:gs>
                  <a:gs pos="0">
                    <a:srgbClr val="E8A2DF"/>
                  </a:gs>
                </a:gsLst>
                <a:lin ang="2700000" scaled="1"/>
                <a:tileRect/>
              </a:gradFill>
              <a:ln>
                <a:solidFill>
                  <a:schemeClr val="bg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grpSp>
      <p:cxnSp>
        <p:nvCxnSpPr>
          <p:cNvPr id="40" name="Straight Arrow Connector 39">
            <a:extLst>
              <a:ext uri="{FF2B5EF4-FFF2-40B4-BE49-F238E27FC236}">
                <a16:creationId xmlns:a16="http://schemas.microsoft.com/office/drawing/2014/main" id="{B8C41920-599C-4BCF-F02D-DD7264A82E52}"/>
              </a:ext>
            </a:extLst>
          </p:cNvPr>
          <p:cNvCxnSpPr>
            <a:stCxn id="44" idx="2"/>
            <a:endCxn id="51" idx="0"/>
          </p:cNvCxnSpPr>
          <p:nvPr/>
        </p:nvCxnSpPr>
        <p:spPr>
          <a:xfrm>
            <a:off x="8287752" y="3388420"/>
            <a:ext cx="770018" cy="1009417"/>
          </a:xfrm>
          <a:prstGeom prst="straightConnector1">
            <a:avLst/>
          </a:prstGeom>
          <a:ln w="38100">
            <a:gradFill>
              <a:gsLst>
                <a:gs pos="0">
                  <a:srgbClr val="8DC8E8"/>
                </a:gs>
                <a:gs pos="100000">
                  <a:srgbClr val="E8A2DF"/>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2512D54-37B3-AD2D-8F49-28D40236ADC3}"/>
              </a:ext>
            </a:extLst>
          </p:cNvPr>
          <p:cNvCxnSpPr>
            <a:cxnSpLocks/>
            <a:stCxn id="44" idx="2"/>
            <a:endCxn id="4" idx="0"/>
          </p:cNvCxnSpPr>
          <p:nvPr/>
        </p:nvCxnSpPr>
        <p:spPr>
          <a:xfrm flipH="1">
            <a:off x="4989821" y="3388420"/>
            <a:ext cx="3297931" cy="1015041"/>
          </a:xfrm>
          <a:prstGeom prst="straightConnector1">
            <a:avLst/>
          </a:prstGeom>
          <a:ln w="38100">
            <a:gradFill>
              <a:gsLst>
                <a:gs pos="0">
                  <a:srgbClr val="8DC8E8"/>
                </a:gs>
                <a:gs pos="100000">
                  <a:srgbClr val="E8A2DF"/>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DE59E37-9D73-AE7C-C085-8C3B6F62BECB}"/>
              </a:ext>
            </a:extLst>
          </p:cNvPr>
          <p:cNvCxnSpPr>
            <a:cxnSpLocks/>
            <a:stCxn id="44" idx="2"/>
            <a:endCxn id="5" idx="0"/>
          </p:cNvCxnSpPr>
          <p:nvPr/>
        </p:nvCxnSpPr>
        <p:spPr>
          <a:xfrm flipH="1">
            <a:off x="2134320" y="3388420"/>
            <a:ext cx="6153432" cy="1011030"/>
          </a:xfrm>
          <a:prstGeom prst="straightConnector1">
            <a:avLst/>
          </a:prstGeom>
          <a:ln w="38100">
            <a:gradFill>
              <a:gsLst>
                <a:gs pos="0">
                  <a:srgbClr val="8DC8E8"/>
                </a:gs>
                <a:gs pos="100000">
                  <a:srgbClr val="E8A2DF"/>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BD85CF5E-5ABE-01FB-E66B-5533928E0CDC}"/>
              </a:ext>
            </a:extLst>
          </p:cNvPr>
          <p:cNvGrpSpPr/>
          <p:nvPr/>
        </p:nvGrpSpPr>
        <p:grpSpPr>
          <a:xfrm>
            <a:off x="6445105" y="4397837"/>
            <a:ext cx="5225329" cy="1537707"/>
            <a:chOff x="6445105" y="4397837"/>
            <a:chExt cx="5225329" cy="1537707"/>
          </a:xfrm>
        </p:grpSpPr>
        <p:sp>
          <p:nvSpPr>
            <p:cNvPr id="51" name="Rectangle: Rounded Corners 127">
              <a:extLst>
                <a:ext uri="{FF2B5EF4-FFF2-40B4-BE49-F238E27FC236}">
                  <a16:creationId xmlns:a16="http://schemas.microsoft.com/office/drawing/2014/main" id="{A4FCB738-BC04-6E49-A59D-007AF50C0CCF}"/>
                </a:ext>
              </a:extLst>
            </p:cNvPr>
            <p:cNvSpPr/>
            <p:nvPr/>
          </p:nvSpPr>
          <p:spPr>
            <a:xfrm>
              <a:off x="6445105" y="4397837"/>
              <a:ext cx="5225329" cy="1537707"/>
            </a:xfrm>
            <a:prstGeom prst="rect">
              <a:avLst/>
            </a:prstGeom>
            <a:noFill/>
            <a:ln w="31750">
              <a:gradFill>
                <a:gsLst>
                  <a:gs pos="0">
                    <a:srgbClr val="8DC8E8"/>
                  </a:gs>
                  <a:gs pos="100000">
                    <a:srgbClr val="E8A2D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Rectangle: Rounded Corners 27">
              <a:extLst>
                <a:ext uri="{FF2B5EF4-FFF2-40B4-BE49-F238E27FC236}">
                  <a16:creationId xmlns:a16="http://schemas.microsoft.com/office/drawing/2014/main" id="{5EDFB837-88E6-F59A-5C7B-17E33CA63BA1}"/>
                </a:ext>
              </a:extLst>
            </p:cNvPr>
            <p:cNvSpPr/>
            <p:nvPr/>
          </p:nvSpPr>
          <p:spPr bwMode="auto">
            <a:xfrm>
              <a:off x="10236044" y="4516927"/>
              <a:ext cx="1274580" cy="835492"/>
            </a:xfrm>
            <a:prstGeom prst="roundRect">
              <a:avLst>
                <a:gd name="adj" fmla="val 13077"/>
              </a:avLst>
            </a:prstGeom>
            <a:solidFill>
              <a:schemeClr val="bg1"/>
            </a:solidFill>
            <a:ln w="28575">
              <a:gradFill>
                <a:gsLst>
                  <a:gs pos="0">
                    <a:srgbClr val="E8A2DF"/>
                  </a:gs>
                  <a:gs pos="100000">
                    <a:srgbClr val="8D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rPr>
                <a:t>Self-Harm</a:t>
              </a:r>
            </a:p>
          </p:txBody>
        </p:sp>
        <p:grpSp>
          <p:nvGrpSpPr>
            <p:cNvPr id="31" name="Group 30">
              <a:extLst>
                <a:ext uri="{FF2B5EF4-FFF2-40B4-BE49-F238E27FC236}">
                  <a16:creationId xmlns:a16="http://schemas.microsoft.com/office/drawing/2014/main" id="{3102C3D0-F99F-D697-4C09-26E6FF02B462}"/>
                </a:ext>
              </a:extLst>
            </p:cNvPr>
            <p:cNvGrpSpPr/>
            <p:nvPr/>
          </p:nvGrpSpPr>
          <p:grpSpPr>
            <a:xfrm>
              <a:off x="9042440" y="4676472"/>
              <a:ext cx="1274580" cy="835492"/>
              <a:chOff x="5187839" y="-1449432"/>
              <a:chExt cx="1274580" cy="835492"/>
            </a:xfrm>
          </p:grpSpPr>
          <p:sp>
            <p:nvSpPr>
              <p:cNvPr id="30" name="Rectangle: Rounded Corners 29">
                <a:extLst>
                  <a:ext uri="{FF2B5EF4-FFF2-40B4-BE49-F238E27FC236}">
                    <a16:creationId xmlns:a16="http://schemas.microsoft.com/office/drawing/2014/main" id="{2753C629-B14B-AAA5-CE65-B6087DDF3C35}"/>
                  </a:ext>
                </a:extLst>
              </p:cNvPr>
              <p:cNvSpPr/>
              <p:nvPr/>
            </p:nvSpPr>
            <p:spPr bwMode="auto">
              <a:xfrm>
                <a:off x="5187839" y="-1449432"/>
                <a:ext cx="1274580" cy="835492"/>
              </a:xfrm>
              <a:prstGeom prst="roundRect">
                <a:avLst>
                  <a:gd name="adj" fmla="val 13077"/>
                </a:avLst>
              </a:prstGeom>
              <a:solidFill>
                <a:schemeClr val="bg1"/>
              </a:solidFill>
              <a:ln w="28575">
                <a:gradFill>
                  <a:gsLst>
                    <a:gs pos="0">
                      <a:srgbClr val="E8A2DF"/>
                    </a:gs>
                    <a:gs pos="100000">
                      <a:srgbClr val="8D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rPr>
                  <a:t>Violence</a:t>
                </a:r>
              </a:p>
            </p:txBody>
          </p:sp>
          <p:sp>
            <p:nvSpPr>
              <p:cNvPr id="19" name="Graphic 289">
                <a:extLst>
                  <a:ext uri="{FF2B5EF4-FFF2-40B4-BE49-F238E27FC236}">
                    <a16:creationId xmlns:a16="http://schemas.microsoft.com/office/drawing/2014/main" id="{AA883761-F971-1B61-66F3-E1DC0E503B1A}"/>
                  </a:ext>
                </a:extLst>
              </p:cNvPr>
              <p:cNvSpPr/>
              <p:nvPr/>
            </p:nvSpPr>
            <p:spPr>
              <a:xfrm>
                <a:off x="5558105" y="-1252208"/>
                <a:ext cx="534048" cy="350468"/>
              </a:xfrm>
              <a:custGeom>
                <a:avLst/>
                <a:gdLst>
                  <a:gd name="connsiteX0" fmla="*/ 17145 w 365760"/>
                  <a:gd name="connsiteY0" fmla="*/ 0 h 240030"/>
                  <a:gd name="connsiteX1" fmla="*/ 0 w 365760"/>
                  <a:gd name="connsiteY1" fmla="*/ 17145 h 240030"/>
                  <a:gd name="connsiteX2" fmla="*/ 17145 w 365760"/>
                  <a:gd name="connsiteY2" fmla="*/ 34290 h 240030"/>
                  <a:gd name="connsiteX3" fmla="*/ 131445 w 365760"/>
                  <a:gd name="connsiteY3" fmla="*/ 34290 h 240030"/>
                  <a:gd name="connsiteX4" fmla="*/ 148590 w 365760"/>
                  <a:gd name="connsiteY4" fmla="*/ 17145 h 240030"/>
                  <a:gd name="connsiteX5" fmla="*/ 131445 w 365760"/>
                  <a:gd name="connsiteY5" fmla="*/ 0 h 240030"/>
                  <a:gd name="connsiteX6" fmla="*/ 17145 w 365760"/>
                  <a:gd name="connsiteY6" fmla="*/ 0 h 240030"/>
                  <a:gd name="connsiteX7" fmla="*/ 85725 w 365760"/>
                  <a:gd name="connsiteY7" fmla="*/ 68580 h 240030"/>
                  <a:gd name="connsiteX8" fmla="*/ 68580 w 365760"/>
                  <a:gd name="connsiteY8" fmla="*/ 85725 h 240030"/>
                  <a:gd name="connsiteX9" fmla="*/ 85725 w 365760"/>
                  <a:gd name="connsiteY9" fmla="*/ 102870 h 240030"/>
                  <a:gd name="connsiteX10" fmla="*/ 188595 w 365760"/>
                  <a:gd name="connsiteY10" fmla="*/ 102870 h 240030"/>
                  <a:gd name="connsiteX11" fmla="*/ 205740 w 365760"/>
                  <a:gd name="connsiteY11" fmla="*/ 85725 h 240030"/>
                  <a:gd name="connsiteX12" fmla="*/ 188595 w 365760"/>
                  <a:gd name="connsiteY12" fmla="*/ 68580 h 240030"/>
                  <a:gd name="connsiteX13" fmla="*/ 85725 w 365760"/>
                  <a:gd name="connsiteY13" fmla="*/ 68580 h 240030"/>
                  <a:gd name="connsiteX14" fmla="*/ 45720 w 365760"/>
                  <a:gd name="connsiteY14" fmla="*/ 154305 h 240030"/>
                  <a:gd name="connsiteX15" fmla="*/ 62865 w 365760"/>
                  <a:gd name="connsiteY15" fmla="*/ 137160 h 240030"/>
                  <a:gd name="connsiteX16" fmla="*/ 280035 w 365760"/>
                  <a:gd name="connsiteY16" fmla="*/ 137160 h 240030"/>
                  <a:gd name="connsiteX17" fmla="*/ 297180 w 365760"/>
                  <a:gd name="connsiteY17" fmla="*/ 154305 h 240030"/>
                  <a:gd name="connsiteX18" fmla="*/ 280035 w 365760"/>
                  <a:gd name="connsiteY18" fmla="*/ 171450 h 240030"/>
                  <a:gd name="connsiteX19" fmla="*/ 62865 w 365760"/>
                  <a:gd name="connsiteY19" fmla="*/ 171450 h 240030"/>
                  <a:gd name="connsiteX20" fmla="*/ 45720 w 365760"/>
                  <a:gd name="connsiteY20" fmla="*/ 154305 h 240030"/>
                  <a:gd name="connsiteX21" fmla="*/ 17145 w 365760"/>
                  <a:gd name="connsiteY21" fmla="*/ 205740 h 240030"/>
                  <a:gd name="connsiteX22" fmla="*/ 0 w 365760"/>
                  <a:gd name="connsiteY22" fmla="*/ 222885 h 240030"/>
                  <a:gd name="connsiteX23" fmla="*/ 17145 w 365760"/>
                  <a:gd name="connsiteY23" fmla="*/ 240030 h 240030"/>
                  <a:gd name="connsiteX24" fmla="*/ 200025 w 365760"/>
                  <a:gd name="connsiteY24" fmla="*/ 240030 h 240030"/>
                  <a:gd name="connsiteX25" fmla="*/ 217170 w 365760"/>
                  <a:gd name="connsiteY25" fmla="*/ 222885 h 240030"/>
                  <a:gd name="connsiteX26" fmla="*/ 200025 w 365760"/>
                  <a:gd name="connsiteY26" fmla="*/ 205740 h 240030"/>
                  <a:gd name="connsiteX27" fmla="*/ 17145 w 365760"/>
                  <a:gd name="connsiteY27" fmla="*/ 205740 h 240030"/>
                  <a:gd name="connsiteX28" fmla="*/ 240030 w 365760"/>
                  <a:gd name="connsiteY28" fmla="*/ 85725 h 240030"/>
                  <a:gd name="connsiteX29" fmla="*/ 257175 w 365760"/>
                  <a:gd name="connsiteY29" fmla="*/ 68580 h 240030"/>
                  <a:gd name="connsiteX30" fmla="*/ 325755 w 365760"/>
                  <a:gd name="connsiteY30" fmla="*/ 68580 h 240030"/>
                  <a:gd name="connsiteX31" fmla="*/ 342900 w 365760"/>
                  <a:gd name="connsiteY31" fmla="*/ 85725 h 240030"/>
                  <a:gd name="connsiteX32" fmla="*/ 325755 w 365760"/>
                  <a:gd name="connsiteY32" fmla="*/ 102870 h 240030"/>
                  <a:gd name="connsiteX33" fmla="*/ 257175 w 365760"/>
                  <a:gd name="connsiteY33" fmla="*/ 102870 h 240030"/>
                  <a:gd name="connsiteX34" fmla="*/ 240030 w 365760"/>
                  <a:gd name="connsiteY34" fmla="*/ 85725 h 240030"/>
                  <a:gd name="connsiteX35" fmla="*/ 200025 w 365760"/>
                  <a:gd name="connsiteY35" fmla="*/ 0 h 240030"/>
                  <a:gd name="connsiteX36" fmla="*/ 182880 w 365760"/>
                  <a:gd name="connsiteY36" fmla="*/ 17145 h 240030"/>
                  <a:gd name="connsiteX37" fmla="*/ 200025 w 365760"/>
                  <a:gd name="connsiteY37" fmla="*/ 34290 h 240030"/>
                  <a:gd name="connsiteX38" fmla="*/ 348615 w 365760"/>
                  <a:gd name="connsiteY38" fmla="*/ 34290 h 240030"/>
                  <a:gd name="connsiteX39" fmla="*/ 365760 w 365760"/>
                  <a:gd name="connsiteY39" fmla="*/ 17145 h 240030"/>
                  <a:gd name="connsiteX40" fmla="*/ 348615 w 365760"/>
                  <a:gd name="connsiteY40" fmla="*/ 0 h 240030"/>
                  <a:gd name="connsiteX41" fmla="*/ 200025 w 365760"/>
                  <a:gd name="connsiteY41" fmla="*/ 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65760" h="240030">
                    <a:moveTo>
                      <a:pt x="17145" y="0"/>
                    </a:moveTo>
                    <a:cubicBezTo>
                      <a:pt x="7676" y="0"/>
                      <a:pt x="0" y="7676"/>
                      <a:pt x="0" y="17145"/>
                    </a:cubicBezTo>
                    <a:cubicBezTo>
                      <a:pt x="0" y="26614"/>
                      <a:pt x="7676" y="34290"/>
                      <a:pt x="17145" y="34290"/>
                    </a:cubicBezTo>
                    <a:lnTo>
                      <a:pt x="131445" y="34290"/>
                    </a:lnTo>
                    <a:cubicBezTo>
                      <a:pt x="140914" y="34290"/>
                      <a:pt x="148590" y="26614"/>
                      <a:pt x="148590" y="17145"/>
                    </a:cubicBezTo>
                    <a:cubicBezTo>
                      <a:pt x="148590" y="7676"/>
                      <a:pt x="140914" y="0"/>
                      <a:pt x="131445" y="0"/>
                    </a:cubicBezTo>
                    <a:lnTo>
                      <a:pt x="17145" y="0"/>
                    </a:lnTo>
                    <a:close/>
                    <a:moveTo>
                      <a:pt x="85725" y="68580"/>
                    </a:moveTo>
                    <a:cubicBezTo>
                      <a:pt x="76256" y="68580"/>
                      <a:pt x="68580" y="76256"/>
                      <a:pt x="68580" y="85725"/>
                    </a:cubicBezTo>
                    <a:cubicBezTo>
                      <a:pt x="68580" y="95194"/>
                      <a:pt x="76256" y="102870"/>
                      <a:pt x="85725" y="102870"/>
                    </a:cubicBezTo>
                    <a:lnTo>
                      <a:pt x="188595" y="102870"/>
                    </a:lnTo>
                    <a:cubicBezTo>
                      <a:pt x="198064" y="102870"/>
                      <a:pt x="205740" y="95194"/>
                      <a:pt x="205740" y="85725"/>
                    </a:cubicBezTo>
                    <a:cubicBezTo>
                      <a:pt x="205740" y="76256"/>
                      <a:pt x="198064" y="68580"/>
                      <a:pt x="188595" y="68580"/>
                    </a:cubicBezTo>
                    <a:lnTo>
                      <a:pt x="85725" y="68580"/>
                    </a:lnTo>
                    <a:close/>
                    <a:moveTo>
                      <a:pt x="45720" y="154305"/>
                    </a:moveTo>
                    <a:cubicBezTo>
                      <a:pt x="45720" y="144836"/>
                      <a:pt x="53396" y="137160"/>
                      <a:pt x="62865" y="137160"/>
                    </a:cubicBezTo>
                    <a:lnTo>
                      <a:pt x="280035" y="137160"/>
                    </a:lnTo>
                    <a:cubicBezTo>
                      <a:pt x="289504" y="137160"/>
                      <a:pt x="297180" y="144836"/>
                      <a:pt x="297180" y="154305"/>
                    </a:cubicBezTo>
                    <a:cubicBezTo>
                      <a:pt x="297180" y="163774"/>
                      <a:pt x="289504" y="171450"/>
                      <a:pt x="280035" y="171450"/>
                    </a:cubicBezTo>
                    <a:lnTo>
                      <a:pt x="62865" y="171450"/>
                    </a:lnTo>
                    <a:cubicBezTo>
                      <a:pt x="53396" y="171450"/>
                      <a:pt x="45720" y="163774"/>
                      <a:pt x="45720" y="154305"/>
                    </a:cubicBezTo>
                    <a:close/>
                    <a:moveTo>
                      <a:pt x="17145" y="205740"/>
                    </a:moveTo>
                    <a:cubicBezTo>
                      <a:pt x="7676" y="205740"/>
                      <a:pt x="0" y="213416"/>
                      <a:pt x="0" y="222885"/>
                    </a:cubicBezTo>
                    <a:cubicBezTo>
                      <a:pt x="0" y="232354"/>
                      <a:pt x="7676" y="240030"/>
                      <a:pt x="17145" y="240030"/>
                    </a:cubicBezTo>
                    <a:lnTo>
                      <a:pt x="200025" y="240030"/>
                    </a:lnTo>
                    <a:cubicBezTo>
                      <a:pt x="209494" y="240030"/>
                      <a:pt x="217170" y="232354"/>
                      <a:pt x="217170" y="222885"/>
                    </a:cubicBezTo>
                    <a:cubicBezTo>
                      <a:pt x="217170" y="213416"/>
                      <a:pt x="209494" y="205740"/>
                      <a:pt x="200025" y="205740"/>
                    </a:cubicBezTo>
                    <a:lnTo>
                      <a:pt x="17145" y="205740"/>
                    </a:lnTo>
                    <a:close/>
                    <a:moveTo>
                      <a:pt x="240030" y="85725"/>
                    </a:moveTo>
                    <a:cubicBezTo>
                      <a:pt x="240030" y="76256"/>
                      <a:pt x="247706" y="68580"/>
                      <a:pt x="257175" y="68580"/>
                    </a:cubicBezTo>
                    <a:lnTo>
                      <a:pt x="325755" y="68580"/>
                    </a:lnTo>
                    <a:cubicBezTo>
                      <a:pt x="335224" y="68580"/>
                      <a:pt x="342900" y="76256"/>
                      <a:pt x="342900" y="85725"/>
                    </a:cubicBezTo>
                    <a:cubicBezTo>
                      <a:pt x="342900" y="95194"/>
                      <a:pt x="335224" y="102870"/>
                      <a:pt x="325755" y="102870"/>
                    </a:cubicBezTo>
                    <a:lnTo>
                      <a:pt x="257175" y="102870"/>
                    </a:lnTo>
                    <a:cubicBezTo>
                      <a:pt x="247706" y="102870"/>
                      <a:pt x="240030" y="95194"/>
                      <a:pt x="240030" y="85725"/>
                    </a:cubicBezTo>
                    <a:close/>
                    <a:moveTo>
                      <a:pt x="200025" y="0"/>
                    </a:moveTo>
                    <a:cubicBezTo>
                      <a:pt x="190556" y="0"/>
                      <a:pt x="182880" y="7676"/>
                      <a:pt x="182880" y="17145"/>
                    </a:cubicBezTo>
                    <a:cubicBezTo>
                      <a:pt x="182880" y="26614"/>
                      <a:pt x="190556" y="34290"/>
                      <a:pt x="200025" y="34290"/>
                    </a:cubicBezTo>
                    <a:lnTo>
                      <a:pt x="348615" y="34290"/>
                    </a:lnTo>
                    <a:cubicBezTo>
                      <a:pt x="358084" y="34290"/>
                      <a:pt x="365760" y="26614"/>
                      <a:pt x="365760" y="17145"/>
                    </a:cubicBezTo>
                    <a:cubicBezTo>
                      <a:pt x="365760" y="7676"/>
                      <a:pt x="358084" y="0"/>
                      <a:pt x="348615" y="0"/>
                    </a:cubicBezTo>
                    <a:lnTo>
                      <a:pt x="200025" y="0"/>
                    </a:lnTo>
                    <a:close/>
                  </a:path>
                </a:pathLst>
              </a:custGeom>
              <a:gradFill flip="none" rotWithShape="1">
                <a:gsLst>
                  <a:gs pos="69000">
                    <a:srgbClr val="8DC8E8"/>
                  </a:gs>
                  <a:gs pos="0">
                    <a:srgbClr val="E8A2DF"/>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grpSp>
          <p:nvGrpSpPr>
            <p:cNvPr id="26" name="Group 25">
              <a:extLst>
                <a:ext uri="{FF2B5EF4-FFF2-40B4-BE49-F238E27FC236}">
                  <a16:creationId xmlns:a16="http://schemas.microsoft.com/office/drawing/2014/main" id="{D575D987-6509-2B0F-4C99-1A7414B27AFC}"/>
                </a:ext>
              </a:extLst>
            </p:cNvPr>
            <p:cNvGrpSpPr/>
            <p:nvPr/>
          </p:nvGrpSpPr>
          <p:grpSpPr>
            <a:xfrm>
              <a:off x="7848835" y="4836017"/>
              <a:ext cx="1274580" cy="835492"/>
              <a:chOff x="6096000" y="-1408669"/>
              <a:chExt cx="1741488" cy="1141551"/>
            </a:xfrm>
          </p:grpSpPr>
          <p:sp>
            <p:nvSpPr>
              <p:cNvPr id="21" name="Rectangle: Rounded Corners 20">
                <a:extLst>
                  <a:ext uri="{FF2B5EF4-FFF2-40B4-BE49-F238E27FC236}">
                    <a16:creationId xmlns:a16="http://schemas.microsoft.com/office/drawing/2014/main" id="{4D276FB8-6602-E6D3-499D-4CE960F5C494}"/>
                  </a:ext>
                </a:extLst>
              </p:cNvPr>
              <p:cNvSpPr/>
              <p:nvPr/>
            </p:nvSpPr>
            <p:spPr bwMode="auto">
              <a:xfrm>
                <a:off x="6096000" y="-1408669"/>
                <a:ext cx="1741488" cy="1141551"/>
              </a:xfrm>
              <a:prstGeom prst="roundRect">
                <a:avLst>
                  <a:gd name="adj" fmla="val 13077"/>
                </a:avLst>
              </a:prstGeom>
              <a:solidFill>
                <a:schemeClr val="bg1"/>
              </a:solidFill>
              <a:ln w="28575">
                <a:gradFill>
                  <a:gsLst>
                    <a:gs pos="0">
                      <a:srgbClr val="E8A2DF"/>
                    </a:gs>
                    <a:gs pos="100000">
                      <a:srgbClr val="8D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rPr>
                  <a:t>Sexual</a:t>
                </a:r>
              </a:p>
            </p:txBody>
          </p:sp>
          <p:sp>
            <p:nvSpPr>
              <p:cNvPr id="18" name="Graphic 322">
                <a:extLst>
                  <a:ext uri="{FF2B5EF4-FFF2-40B4-BE49-F238E27FC236}">
                    <a16:creationId xmlns:a16="http://schemas.microsoft.com/office/drawing/2014/main" id="{00A1A316-FE72-65FD-0C0A-05556CE1A8AA}"/>
                  </a:ext>
                </a:extLst>
              </p:cNvPr>
              <p:cNvSpPr/>
              <p:nvPr/>
            </p:nvSpPr>
            <p:spPr>
              <a:xfrm>
                <a:off x="6604142" y="-1266210"/>
                <a:ext cx="725204" cy="690250"/>
              </a:xfrm>
              <a:custGeom>
                <a:avLst/>
                <a:gdLst>
                  <a:gd name="connsiteX0" fmla="*/ 80962 w 400329"/>
                  <a:gd name="connsiteY0" fmla="*/ 16 h 381033"/>
                  <a:gd name="connsiteX1" fmla="*/ 114300 w 400329"/>
                  <a:gd name="connsiteY1" fmla="*/ 33353 h 381033"/>
                  <a:gd name="connsiteX2" fmla="*/ 114300 w 400329"/>
                  <a:gd name="connsiteY2" fmla="*/ 309578 h 381033"/>
                  <a:gd name="connsiteX3" fmla="*/ 80962 w 400329"/>
                  <a:gd name="connsiteY3" fmla="*/ 342915 h 381033"/>
                  <a:gd name="connsiteX4" fmla="*/ 33338 w 400329"/>
                  <a:gd name="connsiteY4" fmla="*/ 342915 h 381033"/>
                  <a:gd name="connsiteX5" fmla="*/ 0 w 400329"/>
                  <a:gd name="connsiteY5" fmla="*/ 309578 h 381033"/>
                  <a:gd name="connsiteX6" fmla="*/ 0 w 400329"/>
                  <a:gd name="connsiteY6" fmla="*/ 33353 h 381033"/>
                  <a:gd name="connsiteX7" fmla="*/ 30603 w 400329"/>
                  <a:gd name="connsiteY7" fmla="*/ 126 h 381033"/>
                  <a:gd name="connsiteX8" fmla="*/ 33338 w 400329"/>
                  <a:gd name="connsiteY8" fmla="*/ 16 h 381033"/>
                  <a:gd name="connsiteX9" fmla="*/ 80962 w 400329"/>
                  <a:gd name="connsiteY9" fmla="*/ 16 h 381033"/>
                  <a:gd name="connsiteX10" fmla="*/ 348158 w 400329"/>
                  <a:gd name="connsiteY10" fmla="*/ 16 h 381033"/>
                  <a:gd name="connsiteX11" fmla="*/ 381496 w 400329"/>
                  <a:gd name="connsiteY11" fmla="*/ 33353 h 381033"/>
                  <a:gd name="connsiteX12" fmla="*/ 381496 w 400329"/>
                  <a:gd name="connsiteY12" fmla="*/ 157465 h 381033"/>
                  <a:gd name="connsiteX13" fmla="*/ 312527 w 400329"/>
                  <a:gd name="connsiteY13" fmla="*/ 170734 h 381033"/>
                  <a:gd name="connsiteX14" fmla="*/ 267196 w 400329"/>
                  <a:gd name="connsiteY14" fmla="*/ 216063 h 381033"/>
                  <a:gd name="connsiteX15" fmla="*/ 267196 w 400329"/>
                  <a:gd name="connsiteY15" fmla="*/ 33353 h 381033"/>
                  <a:gd name="connsiteX16" fmla="*/ 300533 w 400329"/>
                  <a:gd name="connsiteY16" fmla="*/ 16 h 381033"/>
                  <a:gd name="connsiteX17" fmla="*/ 348158 w 400329"/>
                  <a:gd name="connsiteY17" fmla="*/ 16 h 381033"/>
                  <a:gd name="connsiteX18" fmla="*/ 317381 w 400329"/>
                  <a:gd name="connsiteY18" fmla="*/ 342915 h 381033"/>
                  <a:gd name="connsiteX19" fmla="*/ 381496 w 400329"/>
                  <a:gd name="connsiteY19" fmla="*/ 278801 h 381033"/>
                  <a:gd name="connsiteX20" fmla="*/ 381496 w 400329"/>
                  <a:gd name="connsiteY20" fmla="*/ 309578 h 381033"/>
                  <a:gd name="connsiteX21" fmla="*/ 348158 w 400329"/>
                  <a:gd name="connsiteY21" fmla="*/ 342915 h 381033"/>
                  <a:gd name="connsiteX22" fmla="*/ 317381 w 400329"/>
                  <a:gd name="connsiteY22" fmla="*/ 342915 h 381033"/>
                  <a:gd name="connsiteX23" fmla="*/ 200086 w 400329"/>
                  <a:gd name="connsiteY23" fmla="*/ 283174 h 381033"/>
                  <a:gd name="connsiteX24" fmla="*/ 247650 w 400329"/>
                  <a:gd name="connsiteY24" fmla="*/ 235610 h 381033"/>
                  <a:gd name="connsiteX25" fmla="*/ 247650 w 400329"/>
                  <a:gd name="connsiteY25" fmla="*/ 33338 h 381033"/>
                  <a:gd name="connsiteX26" fmla="*/ 214313 w 400329"/>
                  <a:gd name="connsiteY26" fmla="*/ 0 h 381033"/>
                  <a:gd name="connsiteX27" fmla="*/ 166688 w 400329"/>
                  <a:gd name="connsiteY27" fmla="*/ 0 h 381033"/>
                  <a:gd name="connsiteX28" fmla="*/ 133350 w 400329"/>
                  <a:gd name="connsiteY28" fmla="*/ 33338 h 381033"/>
                  <a:gd name="connsiteX29" fmla="*/ 133350 w 400329"/>
                  <a:gd name="connsiteY29" fmla="*/ 309563 h 381033"/>
                  <a:gd name="connsiteX30" fmla="*/ 166688 w 400329"/>
                  <a:gd name="connsiteY30" fmla="*/ 342900 h 381033"/>
                  <a:gd name="connsiteX31" fmla="*/ 174841 w 400329"/>
                  <a:gd name="connsiteY31" fmla="*/ 342900 h 381033"/>
                  <a:gd name="connsiteX32" fmla="*/ 181619 w 400329"/>
                  <a:gd name="connsiteY32" fmla="*/ 315788 h 381033"/>
                  <a:gd name="connsiteX33" fmla="*/ 200086 w 400329"/>
                  <a:gd name="connsiteY33" fmla="*/ 283174 h 381033"/>
                  <a:gd name="connsiteX34" fmla="*/ 325999 w 400329"/>
                  <a:gd name="connsiteY34" fmla="*/ 184204 h 381033"/>
                  <a:gd name="connsiteX35" fmla="*/ 213559 w 400329"/>
                  <a:gd name="connsiteY35" fmla="*/ 296645 h 381033"/>
                  <a:gd name="connsiteX36" fmla="*/ 200102 w 400329"/>
                  <a:gd name="connsiteY36" fmla="*/ 320410 h 381033"/>
                  <a:gd name="connsiteX37" fmla="*/ 191384 w 400329"/>
                  <a:gd name="connsiteY37" fmla="*/ 355284 h 381033"/>
                  <a:gd name="connsiteX38" fmla="*/ 216496 w 400329"/>
                  <a:gd name="connsiteY38" fmla="*/ 380396 h 381033"/>
                  <a:gd name="connsiteX39" fmla="*/ 251371 w 400329"/>
                  <a:gd name="connsiteY39" fmla="*/ 371677 h 381033"/>
                  <a:gd name="connsiteX40" fmla="*/ 275136 w 400329"/>
                  <a:gd name="connsiteY40" fmla="*/ 358222 h 381033"/>
                  <a:gd name="connsiteX41" fmla="*/ 387576 w 400329"/>
                  <a:gd name="connsiteY41" fmla="*/ 245781 h 381033"/>
                  <a:gd name="connsiteX42" fmla="*/ 387576 w 400329"/>
                  <a:gd name="connsiteY42" fmla="*/ 184204 h 381033"/>
                  <a:gd name="connsiteX43" fmla="*/ 325999 w 400329"/>
                  <a:gd name="connsiteY43" fmla="*/ 184204 h 38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0329" h="381033">
                    <a:moveTo>
                      <a:pt x="80962" y="16"/>
                    </a:moveTo>
                    <a:cubicBezTo>
                      <a:pt x="99374" y="16"/>
                      <a:pt x="114300" y="14941"/>
                      <a:pt x="114300" y="33353"/>
                    </a:cubicBezTo>
                    <a:lnTo>
                      <a:pt x="114300" y="309578"/>
                    </a:lnTo>
                    <a:cubicBezTo>
                      <a:pt x="114300" y="327990"/>
                      <a:pt x="99374" y="342915"/>
                      <a:pt x="80962" y="342915"/>
                    </a:cubicBezTo>
                    <a:lnTo>
                      <a:pt x="33338" y="342915"/>
                    </a:lnTo>
                    <a:cubicBezTo>
                      <a:pt x="14926" y="342915"/>
                      <a:pt x="0" y="327990"/>
                      <a:pt x="0" y="309578"/>
                    </a:cubicBezTo>
                    <a:lnTo>
                      <a:pt x="0" y="33353"/>
                    </a:lnTo>
                    <a:cubicBezTo>
                      <a:pt x="0" y="15862"/>
                      <a:pt x="13470" y="1517"/>
                      <a:pt x="30603" y="126"/>
                    </a:cubicBezTo>
                    <a:lnTo>
                      <a:pt x="33338" y="16"/>
                    </a:lnTo>
                    <a:lnTo>
                      <a:pt x="80962" y="16"/>
                    </a:lnTo>
                    <a:close/>
                    <a:moveTo>
                      <a:pt x="348158" y="16"/>
                    </a:moveTo>
                    <a:cubicBezTo>
                      <a:pt x="366570" y="16"/>
                      <a:pt x="381496" y="14941"/>
                      <a:pt x="381496" y="33353"/>
                    </a:cubicBezTo>
                    <a:lnTo>
                      <a:pt x="381496" y="157465"/>
                    </a:lnTo>
                    <a:cubicBezTo>
                      <a:pt x="358659" y="147664"/>
                      <a:pt x="331173" y="152086"/>
                      <a:pt x="312527" y="170734"/>
                    </a:cubicBezTo>
                    <a:lnTo>
                      <a:pt x="267196" y="216063"/>
                    </a:lnTo>
                    <a:lnTo>
                      <a:pt x="267196" y="33353"/>
                    </a:lnTo>
                    <a:cubicBezTo>
                      <a:pt x="267196" y="14941"/>
                      <a:pt x="282121" y="16"/>
                      <a:pt x="300533" y="16"/>
                    </a:cubicBezTo>
                    <a:lnTo>
                      <a:pt x="348158" y="16"/>
                    </a:lnTo>
                    <a:close/>
                    <a:moveTo>
                      <a:pt x="317381" y="342915"/>
                    </a:moveTo>
                    <a:lnTo>
                      <a:pt x="381496" y="278801"/>
                    </a:lnTo>
                    <a:lnTo>
                      <a:pt x="381496" y="309578"/>
                    </a:lnTo>
                    <a:cubicBezTo>
                      <a:pt x="381496" y="327990"/>
                      <a:pt x="366570" y="342915"/>
                      <a:pt x="348158" y="342915"/>
                    </a:cubicBezTo>
                    <a:lnTo>
                      <a:pt x="317381" y="342915"/>
                    </a:lnTo>
                    <a:close/>
                    <a:moveTo>
                      <a:pt x="200086" y="283174"/>
                    </a:moveTo>
                    <a:lnTo>
                      <a:pt x="247650" y="235610"/>
                    </a:lnTo>
                    <a:lnTo>
                      <a:pt x="247650" y="33338"/>
                    </a:lnTo>
                    <a:cubicBezTo>
                      <a:pt x="247650" y="14926"/>
                      <a:pt x="232725" y="0"/>
                      <a:pt x="214313" y="0"/>
                    </a:cubicBezTo>
                    <a:lnTo>
                      <a:pt x="166688" y="0"/>
                    </a:lnTo>
                    <a:cubicBezTo>
                      <a:pt x="148276" y="0"/>
                      <a:pt x="133350" y="14926"/>
                      <a:pt x="133350" y="33338"/>
                    </a:cubicBezTo>
                    <a:lnTo>
                      <a:pt x="133350" y="309563"/>
                    </a:lnTo>
                    <a:cubicBezTo>
                      <a:pt x="133350" y="327974"/>
                      <a:pt x="148276" y="342900"/>
                      <a:pt x="166688" y="342900"/>
                    </a:cubicBezTo>
                    <a:lnTo>
                      <a:pt x="174841" y="342900"/>
                    </a:lnTo>
                    <a:lnTo>
                      <a:pt x="181619" y="315788"/>
                    </a:lnTo>
                    <a:cubicBezTo>
                      <a:pt x="184705" y="303444"/>
                      <a:pt x="191089" y="292172"/>
                      <a:pt x="200086" y="283174"/>
                    </a:cubicBezTo>
                    <a:close/>
                    <a:moveTo>
                      <a:pt x="325999" y="184204"/>
                    </a:moveTo>
                    <a:lnTo>
                      <a:pt x="213559" y="296645"/>
                    </a:lnTo>
                    <a:cubicBezTo>
                      <a:pt x="207001" y="303200"/>
                      <a:pt x="202351" y="311414"/>
                      <a:pt x="200102" y="320410"/>
                    </a:cubicBezTo>
                    <a:lnTo>
                      <a:pt x="191384" y="355284"/>
                    </a:lnTo>
                    <a:cubicBezTo>
                      <a:pt x="187591" y="370450"/>
                      <a:pt x="201330" y="384189"/>
                      <a:pt x="216496" y="380396"/>
                    </a:cubicBezTo>
                    <a:lnTo>
                      <a:pt x="251371" y="371677"/>
                    </a:lnTo>
                    <a:cubicBezTo>
                      <a:pt x="260366" y="369429"/>
                      <a:pt x="268581" y="364779"/>
                      <a:pt x="275136" y="358222"/>
                    </a:cubicBezTo>
                    <a:lnTo>
                      <a:pt x="387576" y="245781"/>
                    </a:lnTo>
                    <a:cubicBezTo>
                      <a:pt x="404581" y="228777"/>
                      <a:pt x="404581" y="201208"/>
                      <a:pt x="387576" y="184204"/>
                    </a:cubicBezTo>
                    <a:cubicBezTo>
                      <a:pt x="370572" y="167198"/>
                      <a:pt x="343003" y="167198"/>
                      <a:pt x="325999" y="184204"/>
                    </a:cubicBezTo>
                    <a:close/>
                  </a:path>
                </a:pathLst>
              </a:custGeom>
              <a:gradFill>
                <a:gsLst>
                  <a:gs pos="0">
                    <a:srgbClr val="E8A2DF"/>
                  </a:gs>
                  <a:gs pos="100000">
                    <a:srgbClr val="8DC8E8"/>
                  </a:gs>
                </a:gsLst>
                <a:lin ang="5400000" scaled="1"/>
              </a:gra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0900334A-DCBA-2CEA-983C-23B9CA2DC8D9}"/>
                </a:ext>
              </a:extLst>
            </p:cNvPr>
            <p:cNvGrpSpPr/>
            <p:nvPr/>
          </p:nvGrpSpPr>
          <p:grpSpPr>
            <a:xfrm>
              <a:off x="6655230" y="4995561"/>
              <a:ext cx="1274580" cy="838946"/>
              <a:chOff x="10156825" y="-1379124"/>
              <a:chExt cx="1741488" cy="1146271"/>
            </a:xfrm>
          </p:grpSpPr>
          <p:sp>
            <p:nvSpPr>
              <p:cNvPr id="23" name="Rectangle: Rounded Corners 22">
                <a:extLst>
                  <a:ext uri="{FF2B5EF4-FFF2-40B4-BE49-F238E27FC236}">
                    <a16:creationId xmlns:a16="http://schemas.microsoft.com/office/drawing/2014/main" id="{D405AC1D-33F4-E70A-2802-418FA3FDDAD3}"/>
                  </a:ext>
                </a:extLst>
              </p:cNvPr>
              <p:cNvSpPr/>
              <p:nvPr/>
            </p:nvSpPr>
            <p:spPr bwMode="auto">
              <a:xfrm>
                <a:off x="10156825" y="-1379124"/>
                <a:ext cx="1741488" cy="1146271"/>
              </a:xfrm>
              <a:prstGeom prst="roundRect">
                <a:avLst>
                  <a:gd name="adj" fmla="val 13077"/>
                </a:avLst>
              </a:prstGeom>
              <a:solidFill>
                <a:schemeClr val="bg1"/>
              </a:solidFill>
              <a:ln w="28575">
                <a:gradFill>
                  <a:gsLst>
                    <a:gs pos="0">
                      <a:srgbClr val="E8A2DF"/>
                    </a:gs>
                    <a:gs pos="100000">
                      <a:srgbClr val="8D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Hate</a:t>
                </a:r>
              </a:p>
            </p:txBody>
          </p:sp>
          <p:sp>
            <p:nvSpPr>
              <p:cNvPr id="24" name="Graphic 322">
                <a:extLst>
                  <a:ext uri="{FF2B5EF4-FFF2-40B4-BE49-F238E27FC236}">
                    <a16:creationId xmlns:a16="http://schemas.microsoft.com/office/drawing/2014/main" id="{D5C23BF1-1B16-6154-A21F-A735C32A011E}"/>
                  </a:ext>
                </a:extLst>
              </p:cNvPr>
              <p:cNvSpPr/>
              <p:nvPr/>
            </p:nvSpPr>
            <p:spPr>
              <a:xfrm>
                <a:off x="10664967" y="-1236666"/>
                <a:ext cx="725204" cy="690250"/>
              </a:xfrm>
              <a:custGeom>
                <a:avLst/>
                <a:gdLst>
                  <a:gd name="connsiteX0" fmla="*/ 80962 w 400329"/>
                  <a:gd name="connsiteY0" fmla="*/ 16 h 381033"/>
                  <a:gd name="connsiteX1" fmla="*/ 114300 w 400329"/>
                  <a:gd name="connsiteY1" fmla="*/ 33353 h 381033"/>
                  <a:gd name="connsiteX2" fmla="*/ 114300 w 400329"/>
                  <a:gd name="connsiteY2" fmla="*/ 309578 h 381033"/>
                  <a:gd name="connsiteX3" fmla="*/ 80962 w 400329"/>
                  <a:gd name="connsiteY3" fmla="*/ 342915 h 381033"/>
                  <a:gd name="connsiteX4" fmla="*/ 33338 w 400329"/>
                  <a:gd name="connsiteY4" fmla="*/ 342915 h 381033"/>
                  <a:gd name="connsiteX5" fmla="*/ 0 w 400329"/>
                  <a:gd name="connsiteY5" fmla="*/ 309578 h 381033"/>
                  <a:gd name="connsiteX6" fmla="*/ 0 w 400329"/>
                  <a:gd name="connsiteY6" fmla="*/ 33353 h 381033"/>
                  <a:gd name="connsiteX7" fmla="*/ 30603 w 400329"/>
                  <a:gd name="connsiteY7" fmla="*/ 126 h 381033"/>
                  <a:gd name="connsiteX8" fmla="*/ 33338 w 400329"/>
                  <a:gd name="connsiteY8" fmla="*/ 16 h 381033"/>
                  <a:gd name="connsiteX9" fmla="*/ 80962 w 400329"/>
                  <a:gd name="connsiteY9" fmla="*/ 16 h 381033"/>
                  <a:gd name="connsiteX10" fmla="*/ 348158 w 400329"/>
                  <a:gd name="connsiteY10" fmla="*/ 16 h 381033"/>
                  <a:gd name="connsiteX11" fmla="*/ 381496 w 400329"/>
                  <a:gd name="connsiteY11" fmla="*/ 33353 h 381033"/>
                  <a:gd name="connsiteX12" fmla="*/ 381496 w 400329"/>
                  <a:gd name="connsiteY12" fmla="*/ 157465 h 381033"/>
                  <a:gd name="connsiteX13" fmla="*/ 312527 w 400329"/>
                  <a:gd name="connsiteY13" fmla="*/ 170734 h 381033"/>
                  <a:gd name="connsiteX14" fmla="*/ 267196 w 400329"/>
                  <a:gd name="connsiteY14" fmla="*/ 216063 h 381033"/>
                  <a:gd name="connsiteX15" fmla="*/ 267196 w 400329"/>
                  <a:gd name="connsiteY15" fmla="*/ 33353 h 381033"/>
                  <a:gd name="connsiteX16" fmla="*/ 300533 w 400329"/>
                  <a:gd name="connsiteY16" fmla="*/ 16 h 381033"/>
                  <a:gd name="connsiteX17" fmla="*/ 348158 w 400329"/>
                  <a:gd name="connsiteY17" fmla="*/ 16 h 381033"/>
                  <a:gd name="connsiteX18" fmla="*/ 317381 w 400329"/>
                  <a:gd name="connsiteY18" fmla="*/ 342915 h 381033"/>
                  <a:gd name="connsiteX19" fmla="*/ 381496 w 400329"/>
                  <a:gd name="connsiteY19" fmla="*/ 278801 h 381033"/>
                  <a:gd name="connsiteX20" fmla="*/ 381496 w 400329"/>
                  <a:gd name="connsiteY20" fmla="*/ 309578 h 381033"/>
                  <a:gd name="connsiteX21" fmla="*/ 348158 w 400329"/>
                  <a:gd name="connsiteY21" fmla="*/ 342915 h 381033"/>
                  <a:gd name="connsiteX22" fmla="*/ 317381 w 400329"/>
                  <a:gd name="connsiteY22" fmla="*/ 342915 h 381033"/>
                  <a:gd name="connsiteX23" fmla="*/ 200086 w 400329"/>
                  <a:gd name="connsiteY23" fmla="*/ 283174 h 381033"/>
                  <a:gd name="connsiteX24" fmla="*/ 247650 w 400329"/>
                  <a:gd name="connsiteY24" fmla="*/ 235610 h 381033"/>
                  <a:gd name="connsiteX25" fmla="*/ 247650 w 400329"/>
                  <a:gd name="connsiteY25" fmla="*/ 33338 h 381033"/>
                  <a:gd name="connsiteX26" fmla="*/ 214313 w 400329"/>
                  <a:gd name="connsiteY26" fmla="*/ 0 h 381033"/>
                  <a:gd name="connsiteX27" fmla="*/ 166688 w 400329"/>
                  <a:gd name="connsiteY27" fmla="*/ 0 h 381033"/>
                  <a:gd name="connsiteX28" fmla="*/ 133350 w 400329"/>
                  <a:gd name="connsiteY28" fmla="*/ 33338 h 381033"/>
                  <a:gd name="connsiteX29" fmla="*/ 133350 w 400329"/>
                  <a:gd name="connsiteY29" fmla="*/ 309563 h 381033"/>
                  <a:gd name="connsiteX30" fmla="*/ 166688 w 400329"/>
                  <a:gd name="connsiteY30" fmla="*/ 342900 h 381033"/>
                  <a:gd name="connsiteX31" fmla="*/ 174841 w 400329"/>
                  <a:gd name="connsiteY31" fmla="*/ 342900 h 381033"/>
                  <a:gd name="connsiteX32" fmla="*/ 181619 w 400329"/>
                  <a:gd name="connsiteY32" fmla="*/ 315788 h 381033"/>
                  <a:gd name="connsiteX33" fmla="*/ 200086 w 400329"/>
                  <a:gd name="connsiteY33" fmla="*/ 283174 h 381033"/>
                  <a:gd name="connsiteX34" fmla="*/ 325999 w 400329"/>
                  <a:gd name="connsiteY34" fmla="*/ 184204 h 381033"/>
                  <a:gd name="connsiteX35" fmla="*/ 213559 w 400329"/>
                  <a:gd name="connsiteY35" fmla="*/ 296645 h 381033"/>
                  <a:gd name="connsiteX36" fmla="*/ 200102 w 400329"/>
                  <a:gd name="connsiteY36" fmla="*/ 320410 h 381033"/>
                  <a:gd name="connsiteX37" fmla="*/ 191384 w 400329"/>
                  <a:gd name="connsiteY37" fmla="*/ 355284 h 381033"/>
                  <a:gd name="connsiteX38" fmla="*/ 216496 w 400329"/>
                  <a:gd name="connsiteY38" fmla="*/ 380396 h 381033"/>
                  <a:gd name="connsiteX39" fmla="*/ 251371 w 400329"/>
                  <a:gd name="connsiteY39" fmla="*/ 371677 h 381033"/>
                  <a:gd name="connsiteX40" fmla="*/ 275136 w 400329"/>
                  <a:gd name="connsiteY40" fmla="*/ 358222 h 381033"/>
                  <a:gd name="connsiteX41" fmla="*/ 387576 w 400329"/>
                  <a:gd name="connsiteY41" fmla="*/ 245781 h 381033"/>
                  <a:gd name="connsiteX42" fmla="*/ 387576 w 400329"/>
                  <a:gd name="connsiteY42" fmla="*/ 184204 h 381033"/>
                  <a:gd name="connsiteX43" fmla="*/ 325999 w 400329"/>
                  <a:gd name="connsiteY43" fmla="*/ 184204 h 38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0329" h="381033">
                    <a:moveTo>
                      <a:pt x="80962" y="16"/>
                    </a:moveTo>
                    <a:cubicBezTo>
                      <a:pt x="99374" y="16"/>
                      <a:pt x="114300" y="14941"/>
                      <a:pt x="114300" y="33353"/>
                    </a:cubicBezTo>
                    <a:lnTo>
                      <a:pt x="114300" y="309578"/>
                    </a:lnTo>
                    <a:cubicBezTo>
                      <a:pt x="114300" y="327990"/>
                      <a:pt x="99374" y="342915"/>
                      <a:pt x="80962" y="342915"/>
                    </a:cubicBezTo>
                    <a:lnTo>
                      <a:pt x="33338" y="342915"/>
                    </a:lnTo>
                    <a:cubicBezTo>
                      <a:pt x="14926" y="342915"/>
                      <a:pt x="0" y="327990"/>
                      <a:pt x="0" y="309578"/>
                    </a:cubicBezTo>
                    <a:lnTo>
                      <a:pt x="0" y="33353"/>
                    </a:lnTo>
                    <a:cubicBezTo>
                      <a:pt x="0" y="15862"/>
                      <a:pt x="13470" y="1517"/>
                      <a:pt x="30603" y="126"/>
                    </a:cubicBezTo>
                    <a:lnTo>
                      <a:pt x="33338" y="16"/>
                    </a:lnTo>
                    <a:lnTo>
                      <a:pt x="80962" y="16"/>
                    </a:lnTo>
                    <a:close/>
                    <a:moveTo>
                      <a:pt x="348158" y="16"/>
                    </a:moveTo>
                    <a:cubicBezTo>
                      <a:pt x="366570" y="16"/>
                      <a:pt x="381496" y="14941"/>
                      <a:pt x="381496" y="33353"/>
                    </a:cubicBezTo>
                    <a:lnTo>
                      <a:pt x="381496" y="157465"/>
                    </a:lnTo>
                    <a:cubicBezTo>
                      <a:pt x="358659" y="147664"/>
                      <a:pt x="331173" y="152086"/>
                      <a:pt x="312527" y="170734"/>
                    </a:cubicBezTo>
                    <a:lnTo>
                      <a:pt x="267196" y="216063"/>
                    </a:lnTo>
                    <a:lnTo>
                      <a:pt x="267196" y="33353"/>
                    </a:lnTo>
                    <a:cubicBezTo>
                      <a:pt x="267196" y="14941"/>
                      <a:pt x="282121" y="16"/>
                      <a:pt x="300533" y="16"/>
                    </a:cubicBezTo>
                    <a:lnTo>
                      <a:pt x="348158" y="16"/>
                    </a:lnTo>
                    <a:close/>
                    <a:moveTo>
                      <a:pt x="317381" y="342915"/>
                    </a:moveTo>
                    <a:lnTo>
                      <a:pt x="381496" y="278801"/>
                    </a:lnTo>
                    <a:lnTo>
                      <a:pt x="381496" y="309578"/>
                    </a:lnTo>
                    <a:cubicBezTo>
                      <a:pt x="381496" y="327990"/>
                      <a:pt x="366570" y="342915"/>
                      <a:pt x="348158" y="342915"/>
                    </a:cubicBezTo>
                    <a:lnTo>
                      <a:pt x="317381" y="342915"/>
                    </a:lnTo>
                    <a:close/>
                    <a:moveTo>
                      <a:pt x="200086" y="283174"/>
                    </a:moveTo>
                    <a:lnTo>
                      <a:pt x="247650" y="235610"/>
                    </a:lnTo>
                    <a:lnTo>
                      <a:pt x="247650" y="33338"/>
                    </a:lnTo>
                    <a:cubicBezTo>
                      <a:pt x="247650" y="14926"/>
                      <a:pt x="232725" y="0"/>
                      <a:pt x="214313" y="0"/>
                    </a:cubicBezTo>
                    <a:lnTo>
                      <a:pt x="166688" y="0"/>
                    </a:lnTo>
                    <a:cubicBezTo>
                      <a:pt x="148276" y="0"/>
                      <a:pt x="133350" y="14926"/>
                      <a:pt x="133350" y="33338"/>
                    </a:cubicBezTo>
                    <a:lnTo>
                      <a:pt x="133350" y="309563"/>
                    </a:lnTo>
                    <a:cubicBezTo>
                      <a:pt x="133350" y="327974"/>
                      <a:pt x="148276" y="342900"/>
                      <a:pt x="166688" y="342900"/>
                    </a:cubicBezTo>
                    <a:lnTo>
                      <a:pt x="174841" y="342900"/>
                    </a:lnTo>
                    <a:lnTo>
                      <a:pt x="181619" y="315788"/>
                    </a:lnTo>
                    <a:cubicBezTo>
                      <a:pt x="184705" y="303444"/>
                      <a:pt x="191089" y="292172"/>
                      <a:pt x="200086" y="283174"/>
                    </a:cubicBezTo>
                    <a:close/>
                    <a:moveTo>
                      <a:pt x="325999" y="184204"/>
                    </a:moveTo>
                    <a:lnTo>
                      <a:pt x="213559" y="296645"/>
                    </a:lnTo>
                    <a:cubicBezTo>
                      <a:pt x="207001" y="303200"/>
                      <a:pt x="202351" y="311414"/>
                      <a:pt x="200102" y="320410"/>
                    </a:cubicBezTo>
                    <a:lnTo>
                      <a:pt x="191384" y="355284"/>
                    </a:lnTo>
                    <a:cubicBezTo>
                      <a:pt x="187591" y="370450"/>
                      <a:pt x="201330" y="384189"/>
                      <a:pt x="216496" y="380396"/>
                    </a:cubicBezTo>
                    <a:lnTo>
                      <a:pt x="251371" y="371677"/>
                    </a:lnTo>
                    <a:cubicBezTo>
                      <a:pt x="260366" y="369429"/>
                      <a:pt x="268581" y="364779"/>
                      <a:pt x="275136" y="358222"/>
                    </a:cubicBezTo>
                    <a:lnTo>
                      <a:pt x="387576" y="245781"/>
                    </a:lnTo>
                    <a:cubicBezTo>
                      <a:pt x="404581" y="228777"/>
                      <a:pt x="404581" y="201208"/>
                      <a:pt x="387576" y="184204"/>
                    </a:cubicBezTo>
                    <a:cubicBezTo>
                      <a:pt x="370572" y="167198"/>
                      <a:pt x="343003" y="167198"/>
                      <a:pt x="325999" y="184204"/>
                    </a:cubicBezTo>
                    <a:close/>
                  </a:path>
                </a:pathLst>
              </a:custGeom>
              <a:gradFill flip="none" rotWithShape="1">
                <a:gsLst>
                  <a:gs pos="69000">
                    <a:srgbClr val="8DC8E8"/>
                  </a:gs>
                  <a:gs pos="0">
                    <a:srgbClr val="E8A2DF"/>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sp>
          <p:nvSpPr>
            <p:cNvPr id="20" name="Graphic 196">
              <a:extLst>
                <a:ext uri="{FF2B5EF4-FFF2-40B4-BE49-F238E27FC236}">
                  <a16:creationId xmlns:a16="http://schemas.microsoft.com/office/drawing/2014/main" id="{6930B8B1-73D5-031A-4507-2DE98EFFD00D}"/>
                </a:ext>
              </a:extLst>
            </p:cNvPr>
            <p:cNvSpPr/>
            <p:nvPr/>
          </p:nvSpPr>
          <p:spPr>
            <a:xfrm>
              <a:off x="10631868" y="4620288"/>
              <a:ext cx="482932" cy="482932"/>
            </a:xfrm>
            <a:custGeom>
              <a:avLst/>
              <a:gdLst>
                <a:gd name="connsiteX0" fmla="*/ 194310 w 365760"/>
                <a:gd name="connsiteY0" fmla="*/ 114300 h 365760"/>
                <a:gd name="connsiteX1" fmla="*/ 250948 w 365760"/>
                <a:gd name="connsiteY1" fmla="*/ 114300 h 365760"/>
                <a:gd name="connsiteX2" fmla="*/ 125730 w 365760"/>
                <a:gd name="connsiteY2" fmla="*/ 0 h 365760"/>
                <a:gd name="connsiteX3" fmla="*/ 0 w 365760"/>
                <a:gd name="connsiteY3" fmla="*/ 125730 h 365760"/>
                <a:gd name="connsiteX4" fmla="*/ 114300 w 365760"/>
                <a:gd name="connsiteY4" fmla="*/ 250948 h 365760"/>
                <a:gd name="connsiteX5" fmla="*/ 114300 w 365760"/>
                <a:gd name="connsiteY5" fmla="*/ 194310 h 365760"/>
                <a:gd name="connsiteX6" fmla="*/ 194310 w 365760"/>
                <a:gd name="connsiteY6" fmla="*/ 114300 h 365760"/>
                <a:gd name="connsiteX7" fmla="*/ 194310 w 365760"/>
                <a:gd name="connsiteY7" fmla="*/ 137160 h 365760"/>
                <a:gd name="connsiteX8" fmla="*/ 137160 w 365760"/>
                <a:gd name="connsiteY8" fmla="*/ 194310 h 365760"/>
                <a:gd name="connsiteX9" fmla="*/ 137160 w 365760"/>
                <a:gd name="connsiteY9" fmla="*/ 308610 h 365760"/>
                <a:gd name="connsiteX10" fmla="*/ 146629 w 365760"/>
                <a:gd name="connsiteY10" fmla="*/ 340127 h 365760"/>
                <a:gd name="connsiteX11" fmla="*/ 219131 w 365760"/>
                <a:gd name="connsiteY11" fmla="*/ 267624 h 365760"/>
                <a:gd name="connsiteX12" fmla="*/ 283789 w 365760"/>
                <a:gd name="connsiteY12" fmla="*/ 267624 h 365760"/>
                <a:gd name="connsiteX13" fmla="*/ 356291 w 365760"/>
                <a:gd name="connsiteY13" fmla="*/ 340127 h 365760"/>
                <a:gd name="connsiteX14" fmla="*/ 365760 w 365760"/>
                <a:gd name="connsiteY14" fmla="*/ 308610 h 365760"/>
                <a:gd name="connsiteX15" fmla="*/ 365760 w 365760"/>
                <a:gd name="connsiteY15" fmla="*/ 194310 h 365760"/>
                <a:gd name="connsiteX16" fmla="*/ 308610 w 365760"/>
                <a:gd name="connsiteY16" fmla="*/ 137160 h 365760"/>
                <a:gd name="connsiteX17" fmla="*/ 194310 w 365760"/>
                <a:gd name="connsiteY17" fmla="*/ 137160 h 365760"/>
                <a:gd name="connsiteX18" fmla="*/ 320040 w 365760"/>
                <a:gd name="connsiteY18" fmla="*/ 205740 h 365760"/>
                <a:gd name="connsiteX19" fmla="*/ 297180 w 365760"/>
                <a:gd name="connsiteY19" fmla="*/ 228600 h 365760"/>
                <a:gd name="connsiteX20" fmla="*/ 274320 w 365760"/>
                <a:gd name="connsiteY20" fmla="*/ 205740 h 365760"/>
                <a:gd name="connsiteX21" fmla="*/ 297180 w 365760"/>
                <a:gd name="connsiteY21" fmla="*/ 182880 h 365760"/>
                <a:gd name="connsiteX22" fmla="*/ 320040 w 365760"/>
                <a:gd name="connsiteY22" fmla="*/ 205740 h 365760"/>
                <a:gd name="connsiteX23" fmla="*/ 340127 w 365760"/>
                <a:gd name="connsiteY23" fmla="*/ 356291 h 365760"/>
                <a:gd name="connsiteX24" fmla="*/ 267624 w 365760"/>
                <a:gd name="connsiteY24" fmla="*/ 283789 h 365760"/>
                <a:gd name="connsiteX25" fmla="*/ 235296 w 365760"/>
                <a:gd name="connsiteY25" fmla="*/ 283789 h 365760"/>
                <a:gd name="connsiteX26" fmla="*/ 162793 w 365760"/>
                <a:gd name="connsiteY26" fmla="*/ 356291 h 365760"/>
                <a:gd name="connsiteX27" fmla="*/ 194310 w 365760"/>
                <a:gd name="connsiteY27" fmla="*/ 365760 h 365760"/>
                <a:gd name="connsiteX28" fmla="*/ 308610 w 365760"/>
                <a:gd name="connsiteY28" fmla="*/ 365760 h 365760"/>
                <a:gd name="connsiteX29" fmla="*/ 340127 w 365760"/>
                <a:gd name="connsiteY29" fmla="*/ 356291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5760" h="365760">
                  <a:moveTo>
                    <a:pt x="194310" y="114300"/>
                  </a:moveTo>
                  <a:lnTo>
                    <a:pt x="250948" y="114300"/>
                  </a:lnTo>
                  <a:cubicBezTo>
                    <a:pt x="245174" y="50218"/>
                    <a:pt x="191315" y="0"/>
                    <a:pt x="125730" y="0"/>
                  </a:cubicBezTo>
                  <a:cubicBezTo>
                    <a:pt x="56291" y="0"/>
                    <a:pt x="0" y="56291"/>
                    <a:pt x="0" y="125730"/>
                  </a:cubicBezTo>
                  <a:cubicBezTo>
                    <a:pt x="0" y="191315"/>
                    <a:pt x="50218" y="245174"/>
                    <a:pt x="114300" y="250948"/>
                  </a:cubicBezTo>
                  <a:lnTo>
                    <a:pt x="114300" y="194310"/>
                  </a:lnTo>
                  <a:cubicBezTo>
                    <a:pt x="114300" y="150122"/>
                    <a:pt x="150122" y="114300"/>
                    <a:pt x="194310" y="114300"/>
                  </a:cubicBezTo>
                  <a:close/>
                  <a:moveTo>
                    <a:pt x="194310" y="137160"/>
                  </a:moveTo>
                  <a:cubicBezTo>
                    <a:pt x="162747" y="137160"/>
                    <a:pt x="137160" y="162747"/>
                    <a:pt x="137160" y="194310"/>
                  </a:cubicBezTo>
                  <a:lnTo>
                    <a:pt x="137160" y="308610"/>
                  </a:lnTo>
                  <a:cubicBezTo>
                    <a:pt x="137160" y="320257"/>
                    <a:pt x="140645" y="331093"/>
                    <a:pt x="146629" y="340127"/>
                  </a:cubicBezTo>
                  <a:lnTo>
                    <a:pt x="219131" y="267624"/>
                  </a:lnTo>
                  <a:cubicBezTo>
                    <a:pt x="236985" y="249771"/>
                    <a:pt x="265935" y="249771"/>
                    <a:pt x="283789" y="267624"/>
                  </a:cubicBezTo>
                  <a:lnTo>
                    <a:pt x="356291" y="340127"/>
                  </a:lnTo>
                  <a:cubicBezTo>
                    <a:pt x="362276" y="331093"/>
                    <a:pt x="365760" y="320257"/>
                    <a:pt x="365760" y="308610"/>
                  </a:cubicBezTo>
                  <a:lnTo>
                    <a:pt x="365760" y="194310"/>
                  </a:lnTo>
                  <a:cubicBezTo>
                    <a:pt x="365760" y="162747"/>
                    <a:pt x="340173" y="137160"/>
                    <a:pt x="308610" y="137160"/>
                  </a:cubicBezTo>
                  <a:lnTo>
                    <a:pt x="194310" y="137160"/>
                  </a:lnTo>
                  <a:close/>
                  <a:moveTo>
                    <a:pt x="320040" y="205740"/>
                  </a:moveTo>
                  <a:cubicBezTo>
                    <a:pt x="320040" y="218366"/>
                    <a:pt x="309806" y="228600"/>
                    <a:pt x="297180" y="228600"/>
                  </a:cubicBezTo>
                  <a:cubicBezTo>
                    <a:pt x="284554" y="228600"/>
                    <a:pt x="274320" y="218366"/>
                    <a:pt x="274320" y="205740"/>
                  </a:cubicBezTo>
                  <a:cubicBezTo>
                    <a:pt x="274320" y="193114"/>
                    <a:pt x="284554" y="182880"/>
                    <a:pt x="297180" y="182880"/>
                  </a:cubicBezTo>
                  <a:cubicBezTo>
                    <a:pt x="309806" y="182880"/>
                    <a:pt x="320040" y="193114"/>
                    <a:pt x="320040" y="205740"/>
                  </a:cubicBezTo>
                  <a:close/>
                  <a:moveTo>
                    <a:pt x="340127" y="356291"/>
                  </a:moveTo>
                  <a:lnTo>
                    <a:pt x="267624" y="283789"/>
                  </a:lnTo>
                  <a:cubicBezTo>
                    <a:pt x="258697" y="274862"/>
                    <a:pt x="244223" y="274862"/>
                    <a:pt x="235296" y="283789"/>
                  </a:cubicBezTo>
                  <a:lnTo>
                    <a:pt x="162793" y="356291"/>
                  </a:lnTo>
                  <a:cubicBezTo>
                    <a:pt x="171828" y="362276"/>
                    <a:pt x="182662" y="365760"/>
                    <a:pt x="194310" y="365760"/>
                  </a:cubicBezTo>
                  <a:lnTo>
                    <a:pt x="308610" y="365760"/>
                  </a:lnTo>
                  <a:cubicBezTo>
                    <a:pt x="320257" y="365760"/>
                    <a:pt x="331093" y="362276"/>
                    <a:pt x="340127" y="356291"/>
                  </a:cubicBezTo>
                  <a:close/>
                </a:path>
              </a:pathLst>
            </a:custGeom>
            <a:gradFill flip="none" rotWithShape="1">
              <a:gsLst>
                <a:gs pos="69000">
                  <a:srgbClr val="8DC8E8"/>
                </a:gs>
                <a:gs pos="0">
                  <a:srgbClr val="E8A2DF"/>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spTree>
    <p:extLst>
      <p:ext uri="{BB962C8B-B14F-4D97-AF65-F5344CB8AC3E}">
        <p14:creationId xmlns:p14="http://schemas.microsoft.com/office/powerpoint/2010/main" val="276143310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100"/>
                                  </p:stCondLst>
                                  <p:childTnLst>
                                    <p:animMotion origin="layout" path="M -2.5E-6 -1.11111E-6 L -2.5E-6 0.01968 " pathEditMode="relative" rAng="0" ptsTypes="AA">
                                      <p:cBhvr>
                                        <p:cTn id="9" dur="500" spd="-100000" fill="hold"/>
                                        <p:tgtEl>
                                          <p:spTgt spid="16"/>
                                        </p:tgtEl>
                                        <p:attrNameLst>
                                          <p:attrName>ppt_x</p:attrName>
                                          <p:attrName>ppt_y</p:attrName>
                                        </p:attrNameLst>
                                      </p:cBhvr>
                                      <p:rCtr x="0" y="972"/>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wipe(up)">
                                      <p:cBhvr>
                                        <p:cTn id="14" dur="500"/>
                                        <p:tgtEl>
                                          <p:spTgt spid="42"/>
                                        </p:tgtEl>
                                      </p:cBhvr>
                                    </p:animEffect>
                                  </p:childTnLst>
                                </p:cTn>
                              </p:par>
                              <p:par>
                                <p:cTn id="15" presetID="10"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up)">
                                      <p:cBhvr>
                                        <p:cTn id="22" dur="500"/>
                                        <p:tgtEl>
                                          <p:spTgt spid="41"/>
                                        </p:tgtEl>
                                      </p:cBhvr>
                                    </p:animEffect>
                                  </p:childTnLst>
                                </p:cTn>
                              </p:par>
                              <p:par>
                                <p:cTn id="23" presetID="10" presetClass="entr" presetSubtype="0"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wipe(up)">
                                      <p:cBhvr>
                                        <p:cTn id="30" dur="500"/>
                                        <p:tgtEl>
                                          <p:spTgt spid="40"/>
                                        </p:tgtEl>
                                      </p:cBhvr>
                                    </p:animEffect>
                                  </p:childTnLst>
                                </p:cTn>
                              </p:par>
                              <p:par>
                                <p:cTn id="31" presetID="10"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How to Safeguard your generative AI applications in Azure AI">
            <a:hlinkClick r:id="" action="ppaction://media"/>
            <a:extLst>
              <a:ext uri="{FF2B5EF4-FFF2-40B4-BE49-F238E27FC236}">
                <a16:creationId xmlns:a16="http://schemas.microsoft.com/office/drawing/2014/main" id="{54357898-C1D0-0303-CA7F-2DA0F601B221}"/>
              </a:ext>
            </a:extLst>
          </p:cNvPr>
          <p:cNvPicPr>
            <a:picLocks noRot="1" noChangeAspect="1"/>
          </p:cNvPicPr>
          <p:nvPr>
            <a:videoFile r:link="rId1"/>
          </p:nvPr>
        </p:nvPicPr>
        <p:blipFill>
          <a:blip r:embed="rId4"/>
          <a:stretch>
            <a:fillRect/>
          </a:stretch>
        </p:blipFill>
        <p:spPr>
          <a:xfrm>
            <a:off x="26973" y="0"/>
            <a:ext cx="12138053" cy="6858000"/>
          </a:xfrm>
          <a:prstGeom prst="rect">
            <a:avLst/>
          </a:prstGeom>
        </p:spPr>
      </p:pic>
    </p:spTree>
    <p:extLst>
      <p:ext uri="{BB962C8B-B14F-4D97-AF65-F5344CB8AC3E}">
        <p14:creationId xmlns:p14="http://schemas.microsoft.com/office/powerpoint/2010/main" val="850419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D858407B-EB42-7F52-0E8A-5E53119B9C25}"/>
              </a:ext>
            </a:extLst>
          </p:cNvPr>
          <p:cNvGrpSpPr/>
          <p:nvPr/>
        </p:nvGrpSpPr>
        <p:grpSpPr>
          <a:xfrm>
            <a:off x="532205" y="1562472"/>
            <a:ext cx="2774113" cy="1885846"/>
            <a:chOff x="8141109" y="2250692"/>
            <a:chExt cx="3060290" cy="1336255"/>
          </a:xfrm>
        </p:grpSpPr>
        <p:sp>
          <p:nvSpPr>
            <p:cNvPr id="5" name="Rectangle: Rounded Corners 4">
              <a:extLst>
                <a:ext uri="{FF2B5EF4-FFF2-40B4-BE49-F238E27FC236}">
                  <a16:creationId xmlns:a16="http://schemas.microsoft.com/office/drawing/2014/main" id="{F7DB9546-5A11-7BD7-517D-0F4E327EF645}"/>
                </a:ext>
              </a:extLst>
            </p:cNvPr>
            <p:cNvSpPr/>
            <p:nvPr/>
          </p:nvSpPr>
          <p:spPr>
            <a:xfrm>
              <a:off x="8141109" y="2250692"/>
              <a:ext cx="3060290" cy="1336255"/>
            </a:xfrm>
            <a:prstGeom prst="roundRect">
              <a:avLst/>
            </a:prstGeom>
            <a:noFill/>
            <a:ln w="38100">
              <a:gradFill>
                <a:gsLst>
                  <a:gs pos="0">
                    <a:schemeClr val="accent5"/>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Sans Text"/>
                <a:ea typeface="+mn-ea"/>
                <a:cs typeface="+mn-cs"/>
              </a:endParaRPr>
            </a:p>
          </p:txBody>
        </p:sp>
        <p:sp>
          <p:nvSpPr>
            <p:cNvPr id="8" name="TextBox 7">
              <a:extLst>
                <a:ext uri="{FF2B5EF4-FFF2-40B4-BE49-F238E27FC236}">
                  <a16:creationId xmlns:a16="http://schemas.microsoft.com/office/drawing/2014/main" id="{C90F2C82-1C46-BF53-1EA9-7DFC92B94381}"/>
                </a:ext>
              </a:extLst>
            </p:cNvPr>
            <p:cNvSpPr txBox="1"/>
            <p:nvPr/>
          </p:nvSpPr>
          <p:spPr>
            <a:xfrm>
              <a:off x="8202230" y="2728459"/>
              <a:ext cx="2956537" cy="80690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Segoe Sans Text"/>
                  <a:ea typeface="+mn-ea"/>
                  <a:cs typeface="+mn-cs"/>
                </a:rPr>
                <a:t>AI-assisted dataset generator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prstClr val="black"/>
                  </a:solidFill>
                  <a:effectLst/>
                  <a:uLnTx/>
                  <a:uFillTx/>
                  <a:latin typeface="Segoe Sans Text"/>
                  <a:ea typeface="+mn-ea"/>
                  <a:cs typeface="+mn-cs"/>
                </a:rPr>
                <a:t>or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Segoe Sans Text"/>
                  <a:ea typeface="+mn-ea"/>
                  <a:cs typeface="+mn-cs"/>
                </a:rPr>
                <a:t>Customer’s test dataset</a:t>
              </a:r>
            </a:p>
          </p:txBody>
        </p:sp>
      </p:grpSp>
      <p:grpSp>
        <p:nvGrpSpPr>
          <p:cNvPr id="32" name="Group 31">
            <a:extLst>
              <a:ext uri="{FF2B5EF4-FFF2-40B4-BE49-F238E27FC236}">
                <a16:creationId xmlns:a16="http://schemas.microsoft.com/office/drawing/2014/main" id="{B505B44F-C824-D5EC-0DAC-5FA9A3844E3F}"/>
              </a:ext>
            </a:extLst>
          </p:cNvPr>
          <p:cNvGrpSpPr/>
          <p:nvPr/>
        </p:nvGrpSpPr>
        <p:grpSpPr>
          <a:xfrm>
            <a:off x="532205" y="3739949"/>
            <a:ext cx="2730864" cy="1885847"/>
            <a:chOff x="8141109" y="3741480"/>
            <a:chExt cx="3060290" cy="1885847"/>
          </a:xfrm>
        </p:grpSpPr>
        <p:sp>
          <p:nvSpPr>
            <p:cNvPr id="6" name="Rectangle: Rounded Corners 5">
              <a:extLst>
                <a:ext uri="{FF2B5EF4-FFF2-40B4-BE49-F238E27FC236}">
                  <a16:creationId xmlns:a16="http://schemas.microsoft.com/office/drawing/2014/main" id="{14DF796B-808D-6238-1F65-C173EBC20D74}"/>
                </a:ext>
              </a:extLst>
            </p:cNvPr>
            <p:cNvSpPr/>
            <p:nvPr/>
          </p:nvSpPr>
          <p:spPr>
            <a:xfrm>
              <a:off x="8141109" y="3741480"/>
              <a:ext cx="3060290" cy="1885847"/>
            </a:xfrm>
            <a:prstGeom prst="roundRect">
              <a:avLst/>
            </a:prstGeom>
            <a:noFill/>
            <a:ln w="38100">
              <a:gradFill>
                <a:gsLst>
                  <a:gs pos="0">
                    <a:schemeClr val="accent5"/>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Sans Text"/>
                <a:ea typeface="+mn-ea"/>
                <a:cs typeface="+mn-cs"/>
              </a:endParaRPr>
            </a:p>
          </p:txBody>
        </p:sp>
        <p:sp>
          <p:nvSpPr>
            <p:cNvPr id="15" name="TextBox 14">
              <a:extLst>
                <a:ext uri="{FF2B5EF4-FFF2-40B4-BE49-F238E27FC236}">
                  <a16:creationId xmlns:a16="http://schemas.microsoft.com/office/drawing/2014/main" id="{CBFAE62C-9970-0080-740E-FA71D7278E51}"/>
                </a:ext>
              </a:extLst>
            </p:cNvPr>
            <p:cNvSpPr txBox="1"/>
            <p:nvPr/>
          </p:nvSpPr>
          <p:spPr>
            <a:xfrm>
              <a:off x="8289978" y="4805836"/>
              <a:ext cx="2721169" cy="615553"/>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Segoe Sans Text"/>
                  <a:ea typeface="+mn-ea"/>
                  <a:cs typeface="+mn-cs"/>
                </a:rPr>
                <a:t>AI-assisted quality evaluator</a:t>
              </a:r>
            </a:p>
          </p:txBody>
        </p:sp>
        <p:pic>
          <p:nvPicPr>
            <p:cNvPr id="17" name="Graphic 16" descr="Scales of justice with solid fill">
              <a:extLst>
                <a:ext uri="{FF2B5EF4-FFF2-40B4-BE49-F238E27FC236}">
                  <a16:creationId xmlns:a16="http://schemas.microsoft.com/office/drawing/2014/main" id="{AE6D2D6F-EA15-1A5D-2860-1E2C1DF05F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65016" y="4075729"/>
              <a:ext cx="771099" cy="540548"/>
            </a:xfrm>
            <a:prstGeom prst="rect">
              <a:avLst/>
            </a:prstGeom>
          </p:spPr>
        </p:pic>
      </p:grpSp>
      <p:cxnSp>
        <p:nvCxnSpPr>
          <p:cNvPr id="21" name="Straight Arrow Connector 20">
            <a:extLst>
              <a:ext uri="{FF2B5EF4-FFF2-40B4-BE49-F238E27FC236}">
                <a16:creationId xmlns:a16="http://schemas.microsoft.com/office/drawing/2014/main" id="{DBCBE266-8BC0-97E0-D346-0BBE98E81FE1}"/>
              </a:ext>
            </a:extLst>
          </p:cNvPr>
          <p:cNvCxnSpPr>
            <a:cxnSpLocks/>
          </p:cNvCxnSpPr>
          <p:nvPr/>
        </p:nvCxnSpPr>
        <p:spPr>
          <a:xfrm>
            <a:off x="3306318" y="3151620"/>
            <a:ext cx="2222432" cy="0"/>
          </a:xfrm>
          <a:prstGeom prst="straightConnector1">
            <a:avLst/>
          </a:prstGeom>
          <a:ln w="57150">
            <a:solidFill>
              <a:srgbClr val="00B0F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DBCF9D8-03B2-31FE-EBCE-8FDD8BEFE1F8}"/>
              </a:ext>
            </a:extLst>
          </p:cNvPr>
          <p:cNvCxnSpPr>
            <a:cxnSpLocks/>
          </p:cNvCxnSpPr>
          <p:nvPr/>
        </p:nvCxnSpPr>
        <p:spPr>
          <a:xfrm flipH="1">
            <a:off x="3222010" y="3973712"/>
            <a:ext cx="2284410" cy="0"/>
          </a:xfrm>
          <a:prstGeom prst="straightConnector1">
            <a:avLst/>
          </a:prstGeom>
          <a:ln w="57150">
            <a:solidFill>
              <a:srgbClr val="00B0F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0" name="Rectangle: Rounded Corners 39">
            <a:extLst>
              <a:ext uri="{FF2B5EF4-FFF2-40B4-BE49-F238E27FC236}">
                <a16:creationId xmlns:a16="http://schemas.microsoft.com/office/drawing/2014/main" id="{C54C04FD-6C8E-6BED-5FD1-B2D85C953034}"/>
              </a:ext>
            </a:extLst>
          </p:cNvPr>
          <p:cNvSpPr/>
          <p:nvPr/>
        </p:nvSpPr>
        <p:spPr>
          <a:xfrm>
            <a:off x="5506420" y="2746278"/>
            <a:ext cx="2954145" cy="1806680"/>
          </a:xfrm>
          <a:prstGeom prst="roundRect">
            <a:avLst>
              <a:gd name="adj" fmla="val 7784"/>
            </a:avLst>
          </a:prstGeom>
          <a:solidFill>
            <a:schemeClr val="accent6">
              <a:lumMod val="20000"/>
              <a:lumOff val="80000"/>
            </a:schemeClr>
          </a:solidFill>
          <a:ln w="38100">
            <a:gradFill>
              <a:gsLst>
                <a:gs pos="0">
                  <a:schemeClr val="accent5"/>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Segoe Sans Text"/>
                <a:ea typeface="+mn-ea"/>
                <a:cs typeface="+mn-cs"/>
              </a:rPr>
              <a:t>Your application endpoint</a:t>
            </a:r>
            <a:endParaRPr lang="en-US" sz="2400" b="0" i="0" u="none" strike="noStrike" kern="1200" cap="none" spc="0" normalizeH="0" baseline="0" noProof="0" dirty="0">
              <a:ln>
                <a:noFill/>
              </a:ln>
              <a:solidFill>
                <a:schemeClr val="tx1"/>
              </a:solidFill>
              <a:effectLst/>
              <a:uLnTx/>
              <a:uFillTx/>
              <a:latin typeface="Segoe Sans Text"/>
              <a:cs typeface="Segoe Sans Text"/>
            </a:endParaRPr>
          </a:p>
        </p:txBody>
      </p:sp>
      <p:sp>
        <p:nvSpPr>
          <p:cNvPr id="41" name="TextBox 40">
            <a:extLst>
              <a:ext uri="{FF2B5EF4-FFF2-40B4-BE49-F238E27FC236}">
                <a16:creationId xmlns:a16="http://schemas.microsoft.com/office/drawing/2014/main" id="{D37F5299-703F-EC73-68C3-4B4216B8773E}"/>
              </a:ext>
            </a:extLst>
          </p:cNvPr>
          <p:cNvSpPr txBox="1"/>
          <p:nvPr/>
        </p:nvSpPr>
        <p:spPr>
          <a:xfrm>
            <a:off x="3975849" y="2746278"/>
            <a:ext cx="122241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test prompts</a:t>
            </a:r>
          </a:p>
        </p:txBody>
      </p:sp>
      <p:sp>
        <p:nvSpPr>
          <p:cNvPr id="45" name="TextBox 44">
            <a:extLst>
              <a:ext uri="{FF2B5EF4-FFF2-40B4-BE49-F238E27FC236}">
                <a16:creationId xmlns:a16="http://schemas.microsoft.com/office/drawing/2014/main" id="{386EB312-1198-B096-329E-14F72BF5DDF0}"/>
              </a:ext>
            </a:extLst>
          </p:cNvPr>
          <p:cNvSpPr txBox="1"/>
          <p:nvPr/>
        </p:nvSpPr>
        <p:spPr>
          <a:xfrm>
            <a:off x="3975849" y="3612202"/>
            <a:ext cx="1489276"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app responses</a:t>
            </a:r>
          </a:p>
        </p:txBody>
      </p:sp>
      <p:sp>
        <p:nvSpPr>
          <p:cNvPr id="49" name="Rectangle: Rounded Corners 48">
            <a:extLst>
              <a:ext uri="{FF2B5EF4-FFF2-40B4-BE49-F238E27FC236}">
                <a16:creationId xmlns:a16="http://schemas.microsoft.com/office/drawing/2014/main" id="{B09B358F-B87D-80CF-122C-1E784E5B7A83}"/>
              </a:ext>
            </a:extLst>
          </p:cNvPr>
          <p:cNvSpPr/>
          <p:nvPr/>
        </p:nvSpPr>
        <p:spPr>
          <a:xfrm>
            <a:off x="8824710" y="1562473"/>
            <a:ext cx="2835085" cy="4241928"/>
          </a:xfrm>
          <a:prstGeom prst="roundRect">
            <a:avLst>
              <a:gd name="adj" fmla="val 7784"/>
            </a:avLst>
          </a:prstGeom>
          <a:solidFill>
            <a:schemeClr val="accent6">
              <a:lumMod val="20000"/>
              <a:lumOff val="80000"/>
            </a:schemeClr>
          </a:solidFill>
          <a:ln w="38100">
            <a:gradFill>
              <a:gsLst>
                <a:gs pos="0">
                  <a:schemeClr val="accent5"/>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tx1"/>
                </a:solidFill>
                <a:effectLst/>
                <a:uLnTx/>
                <a:uFillTx/>
                <a:latin typeface="Segoe Sans Text"/>
                <a:ea typeface="+mn-ea"/>
                <a:cs typeface="+mn-cs"/>
              </a:rPr>
              <a:t>Azure AI Studio </a:t>
            </a:r>
            <a:r>
              <a:rPr kumimoji="0" lang="en-US" sz="1800" b="0" i="0" u="none" strike="noStrike" kern="1200" cap="none" spc="0" normalizeH="0" baseline="0" noProof="0">
                <a:ln>
                  <a:noFill/>
                </a:ln>
                <a:solidFill>
                  <a:schemeClr val="tx1"/>
                </a:solidFill>
                <a:effectLst/>
                <a:uLnTx/>
                <a:uFillTx/>
                <a:latin typeface="Segoe Sans Text"/>
                <a:ea typeface="+mn-ea"/>
                <a:cs typeface="+mn-cs"/>
              </a:rPr>
              <a:t>automated evaluations</a:t>
            </a:r>
            <a:endParaRPr lang="en-US" sz="2400" b="0" i="0" u="none" strike="noStrike" kern="1200" cap="none" spc="0" normalizeH="0" baseline="0" noProof="0">
              <a:ln>
                <a:noFill/>
              </a:ln>
              <a:solidFill>
                <a:schemeClr val="tx1"/>
              </a:solidFill>
              <a:effectLst/>
              <a:uLnTx/>
              <a:uFillTx/>
              <a:latin typeface="Segoe Sans Text"/>
              <a:cs typeface="Segoe Sans Text"/>
            </a:endParaRPr>
          </a:p>
        </p:txBody>
      </p:sp>
      <p:pic>
        <p:nvPicPr>
          <p:cNvPr id="50" name="Graphic 10">
            <a:extLst>
              <a:ext uri="{FF2B5EF4-FFF2-40B4-BE49-F238E27FC236}">
                <a16:creationId xmlns:a16="http://schemas.microsoft.com/office/drawing/2014/main" id="{2DB0B4B5-F30D-7F96-A6C1-B920DA7FE15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35219" y="2508551"/>
            <a:ext cx="814065" cy="700456"/>
          </a:xfrm>
          <a:prstGeom prst="rect">
            <a:avLst/>
          </a:prstGeom>
        </p:spPr>
      </p:pic>
      <p:cxnSp>
        <p:nvCxnSpPr>
          <p:cNvPr id="54" name="Straight Arrow Connector 53">
            <a:extLst>
              <a:ext uri="{FF2B5EF4-FFF2-40B4-BE49-F238E27FC236}">
                <a16:creationId xmlns:a16="http://schemas.microsoft.com/office/drawing/2014/main" id="{39AF2E7B-C2AA-F2AE-CC22-46E50F3BCB1F}"/>
              </a:ext>
            </a:extLst>
          </p:cNvPr>
          <p:cNvCxnSpPr>
            <a:cxnSpLocks/>
          </p:cNvCxnSpPr>
          <p:nvPr/>
        </p:nvCxnSpPr>
        <p:spPr>
          <a:xfrm>
            <a:off x="3246699" y="5188558"/>
            <a:ext cx="5614134" cy="9733"/>
          </a:xfrm>
          <a:prstGeom prst="straightConnector1">
            <a:avLst/>
          </a:prstGeom>
          <a:ln w="57150">
            <a:solidFill>
              <a:srgbClr val="00B0F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0" name="Rectangle: Rounded Corners 29">
            <a:extLst>
              <a:ext uri="{FF2B5EF4-FFF2-40B4-BE49-F238E27FC236}">
                <a16:creationId xmlns:a16="http://schemas.microsoft.com/office/drawing/2014/main" id="{B4A58AE1-B0D5-C477-503B-3A5BF389543B}"/>
              </a:ext>
            </a:extLst>
          </p:cNvPr>
          <p:cNvSpPr/>
          <p:nvPr/>
        </p:nvSpPr>
        <p:spPr>
          <a:xfrm>
            <a:off x="8978820" y="4612016"/>
            <a:ext cx="2526865" cy="908832"/>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chemeClr val="tx1"/>
                </a:solidFill>
                <a:effectLst/>
                <a:uLnTx/>
                <a:uFillTx/>
                <a:latin typeface="Segoe Sans Text"/>
                <a:ea typeface="+mn-ea"/>
                <a:cs typeface="+mn-cs"/>
              </a:rPr>
              <a:t>Groundedness, Relevance, Fluency, Coherence, Similarity</a:t>
            </a:r>
            <a:endParaRPr lang="en-US" sz="1700" b="0" i="0" u="none" strike="noStrike" kern="1200" cap="none" spc="0" normalizeH="0" baseline="0" noProof="0">
              <a:ln>
                <a:noFill/>
              </a:ln>
              <a:solidFill>
                <a:schemeClr val="tx1"/>
              </a:solidFill>
              <a:effectLst/>
              <a:uLnTx/>
              <a:uFillTx/>
              <a:latin typeface="Segoe Sans Text"/>
              <a:cs typeface="Segoe Sans Text"/>
            </a:endParaRPr>
          </a:p>
        </p:txBody>
      </p:sp>
      <p:sp>
        <p:nvSpPr>
          <p:cNvPr id="59" name="TextBox 58">
            <a:extLst>
              <a:ext uri="{FF2B5EF4-FFF2-40B4-BE49-F238E27FC236}">
                <a16:creationId xmlns:a16="http://schemas.microsoft.com/office/drawing/2014/main" id="{EBF9E834-8808-CF57-7279-F3DD6D3E53A3}"/>
              </a:ext>
            </a:extLst>
          </p:cNvPr>
          <p:cNvSpPr txBox="1"/>
          <p:nvPr/>
        </p:nvSpPr>
        <p:spPr>
          <a:xfrm>
            <a:off x="3975849" y="4836266"/>
            <a:ext cx="181190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evaluation results</a:t>
            </a:r>
          </a:p>
        </p:txBody>
      </p:sp>
      <p:pic>
        <p:nvPicPr>
          <p:cNvPr id="64" name="Graphic 63" descr="Badge 3 with solid fill">
            <a:extLst>
              <a:ext uri="{FF2B5EF4-FFF2-40B4-BE49-F238E27FC236}">
                <a16:creationId xmlns:a16="http://schemas.microsoft.com/office/drawing/2014/main" id="{3E34F982-56E5-AF4A-A985-E86EDB3C6C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23952" y="4793559"/>
            <a:ext cx="393192" cy="393192"/>
          </a:xfrm>
          <a:prstGeom prst="rect">
            <a:avLst/>
          </a:prstGeom>
        </p:spPr>
      </p:pic>
      <p:pic>
        <p:nvPicPr>
          <p:cNvPr id="66" name="Graphic 65" descr="Badge with solid fill">
            <a:extLst>
              <a:ext uri="{FF2B5EF4-FFF2-40B4-BE49-F238E27FC236}">
                <a16:creationId xmlns:a16="http://schemas.microsoft.com/office/drawing/2014/main" id="{C21644C7-C293-8938-E766-18BA9DCCBE4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23985" y="3557137"/>
            <a:ext cx="393192" cy="393192"/>
          </a:xfrm>
          <a:prstGeom prst="rect">
            <a:avLst/>
          </a:prstGeom>
        </p:spPr>
      </p:pic>
      <p:sp>
        <p:nvSpPr>
          <p:cNvPr id="75" name="TextBox 74">
            <a:extLst>
              <a:ext uri="{FF2B5EF4-FFF2-40B4-BE49-F238E27FC236}">
                <a16:creationId xmlns:a16="http://schemas.microsoft.com/office/drawing/2014/main" id="{57690AC8-E115-CB9B-FFE3-73E6E2CDC43D}"/>
              </a:ext>
            </a:extLst>
          </p:cNvPr>
          <p:cNvSpPr txBox="1"/>
          <p:nvPr/>
        </p:nvSpPr>
        <p:spPr>
          <a:xfrm>
            <a:off x="824660" y="465941"/>
            <a:ext cx="10420283"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Segoe Sans Text"/>
                <a:ea typeface="+mn-ea"/>
                <a:cs typeface="+mn-cs"/>
              </a:rPr>
              <a:t>Evaluate generative AI </a:t>
            </a:r>
            <a:r>
              <a:rPr kumimoji="0" lang="en-US" sz="2800" b="0" i="0" u="none" strike="noStrike" kern="1200" cap="none" spc="0" normalizeH="0" baseline="0" noProof="0" dirty="0">
                <a:ln>
                  <a:noFill/>
                </a:ln>
                <a:solidFill>
                  <a:srgbClr val="A02B93">
                    <a:lumMod val="60000"/>
                    <a:lumOff val="40000"/>
                  </a:srgbClr>
                </a:solidFill>
                <a:effectLst/>
                <a:uLnTx/>
                <a:uFillTx/>
                <a:latin typeface="Segoe UI Semibold" panose="020B0702040204020203" pitchFamily="34" charset="0"/>
                <a:ea typeface="+mn-ea"/>
                <a:cs typeface="Segoe UI Semibold" panose="020B0702040204020203" pitchFamily="34" charset="0"/>
              </a:rPr>
              <a:t>application quality</a:t>
            </a:r>
            <a:r>
              <a:rPr kumimoji="0" lang="en-US" sz="28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 </a:t>
            </a:r>
            <a:r>
              <a:rPr kumimoji="0" lang="en-US" sz="2800" b="0" i="0" u="none" strike="noStrike" kern="1200" cap="none" spc="0" normalizeH="0" baseline="0" noProof="0" dirty="0">
                <a:ln>
                  <a:noFill/>
                </a:ln>
                <a:effectLst/>
                <a:uLnTx/>
                <a:uFillTx/>
                <a:latin typeface="Segoe Sans Text"/>
                <a:ea typeface="+mn-ea"/>
                <a:cs typeface="+mn-cs"/>
              </a:rPr>
              <a:t>with Azure AI Studio</a:t>
            </a:r>
          </a:p>
        </p:txBody>
      </p:sp>
      <p:pic>
        <p:nvPicPr>
          <p:cNvPr id="24" name="Graphic 23" descr="Badge 1 with solid fill">
            <a:extLst>
              <a:ext uri="{FF2B5EF4-FFF2-40B4-BE49-F238E27FC236}">
                <a16:creationId xmlns:a16="http://schemas.microsoft.com/office/drawing/2014/main" id="{EB536875-07E3-A35C-0993-73A36E720E3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23985" y="2707680"/>
            <a:ext cx="393159" cy="393159"/>
          </a:xfrm>
          <a:prstGeom prst="rect">
            <a:avLst/>
          </a:prstGeom>
        </p:spPr>
      </p:pic>
      <p:pic>
        <p:nvPicPr>
          <p:cNvPr id="2" name="Graphic 1" descr="Chat with solid fill">
            <a:extLst>
              <a:ext uri="{FF2B5EF4-FFF2-40B4-BE49-F238E27FC236}">
                <a16:creationId xmlns:a16="http://schemas.microsoft.com/office/drawing/2014/main" id="{C163D57B-36E8-BBC2-B9DA-DF74F010387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592497" y="1711347"/>
            <a:ext cx="610279" cy="620652"/>
          </a:xfrm>
          <a:prstGeom prst="rect">
            <a:avLst/>
          </a:prstGeom>
        </p:spPr>
      </p:pic>
    </p:spTree>
    <p:extLst>
      <p:ext uri="{BB962C8B-B14F-4D97-AF65-F5344CB8AC3E}">
        <p14:creationId xmlns:p14="http://schemas.microsoft.com/office/powerpoint/2010/main" val="197264309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832458C-EC83-68D2-00AA-2C0A0D2A4C10}"/>
              </a:ext>
              <a:ext uri="{C183D7F6-B498-43B3-948B-1728B52AA6E4}">
                <adec:decorative xmlns:adec="http://schemas.microsoft.com/office/drawing/2017/decorative" val="1"/>
              </a:ext>
            </a:extLst>
          </p:cNvPr>
          <p:cNvGrpSpPr/>
          <p:nvPr/>
        </p:nvGrpSpPr>
        <p:grpSpPr>
          <a:xfrm>
            <a:off x="6682685" y="1034012"/>
            <a:ext cx="7530999" cy="8045450"/>
            <a:chOff x="6727371" y="1309495"/>
            <a:chExt cx="7530999" cy="8045450"/>
          </a:xfrm>
        </p:grpSpPr>
        <p:sp>
          <p:nvSpPr>
            <p:cNvPr id="15" name="Oval 14">
              <a:extLst>
                <a:ext uri="{FF2B5EF4-FFF2-40B4-BE49-F238E27FC236}">
                  <a16:creationId xmlns:a16="http://schemas.microsoft.com/office/drawing/2014/main" id="{A9B3EF81-266D-F4FC-19A3-2F74719F857A}"/>
                </a:ext>
              </a:extLst>
            </p:cNvPr>
            <p:cNvSpPr/>
            <p:nvPr/>
          </p:nvSpPr>
          <p:spPr bwMode="auto">
            <a:xfrm>
              <a:off x="6727371" y="2874303"/>
              <a:ext cx="7530999" cy="6480642"/>
            </a:xfrm>
            <a:prstGeom prst="ellipse">
              <a:avLst/>
            </a:prstGeom>
            <a:solidFill>
              <a:schemeClr val="accent1">
                <a:alpha val="23000"/>
              </a:schemeClr>
            </a:solidFill>
            <a:ln>
              <a:noFill/>
              <a:headEnd type="none" w="med" len="med"/>
              <a:tailEnd type="none" w="med" len="med"/>
            </a:ln>
            <a:effectLst>
              <a:reflection endPos="65000" dist="50800" dir="5400000" sy="-100000" algn="bl" rotWithShape="0"/>
              <a:softEdge rad="1270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s-MX"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7" name="Oval 16">
              <a:extLst>
                <a:ext uri="{FF2B5EF4-FFF2-40B4-BE49-F238E27FC236}">
                  <a16:creationId xmlns:a16="http://schemas.microsoft.com/office/drawing/2014/main" id="{BCD670CA-233F-E96C-D750-09680D9E46AA}"/>
                </a:ext>
              </a:extLst>
            </p:cNvPr>
            <p:cNvSpPr/>
            <p:nvPr/>
          </p:nvSpPr>
          <p:spPr bwMode="auto">
            <a:xfrm>
              <a:off x="8614528" y="1309495"/>
              <a:ext cx="5399500" cy="4710545"/>
            </a:xfrm>
            <a:prstGeom prst="ellipse">
              <a:avLst/>
            </a:prstGeom>
            <a:solidFill>
              <a:schemeClr val="accent6">
                <a:alpha val="23000"/>
              </a:schemeClr>
            </a:solidFill>
            <a:ln>
              <a:noFill/>
              <a:headEnd type="none" w="med" len="med"/>
              <a:tailEnd type="none" w="med" len="med"/>
            </a:ln>
            <a:effectLst>
              <a:softEdge rad="1054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s-MX"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6" name="Rectangle: Rounded Corners 5">
            <a:extLst>
              <a:ext uri="{FF2B5EF4-FFF2-40B4-BE49-F238E27FC236}">
                <a16:creationId xmlns:a16="http://schemas.microsoft.com/office/drawing/2014/main" id="{F5300342-7075-2BF8-1BF8-85B233EB06C0}"/>
              </a:ext>
            </a:extLst>
          </p:cNvPr>
          <p:cNvSpPr/>
          <p:nvPr/>
        </p:nvSpPr>
        <p:spPr bwMode="auto">
          <a:xfrm>
            <a:off x="412829" y="685800"/>
            <a:ext cx="11366342" cy="5932088"/>
          </a:xfrm>
          <a:prstGeom prst="roundRect">
            <a:avLst>
              <a:gd name="adj" fmla="val 6437"/>
            </a:avLst>
          </a:prstGeom>
          <a:solidFill>
            <a:schemeClr val="bg1"/>
          </a:solidFill>
          <a:ln w="19050">
            <a:gradFill flip="none" rotWithShape="1">
              <a:gsLst>
                <a:gs pos="0">
                  <a:schemeClr val="tx2"/>
                </a:gs>
                <a:gs pos="100000">
                  <a:schemeClr val="accent6"/>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s-MX"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aphicFrame>
        <p:nvGraphicFramePr>
          <p:cNvPr id="5" name="Table 4">
            <a:extLst>
              <a:ext uri="{FF2B5EF4-FFF2-40B4-BE49-F238E27FC236}">
                <a16:creationId xmlns:a16="http://schemas.microsoft.com/office/drawing/2014/main" id="{83840A81-5E69-A710-6690-48F18CD37F39}"/>
              </a:ext>
            </a:extLst>
          </p:cNvPr>
          <p:cNvGraphicFramePr>
            <a:graphicFrameLocks noGrp="1"/>
          </p:cNvGraphicFramePr>
          <p:nvPr/>
        </p:nvGraphicFramePr>
        <p:xfrm>
          <a:off x="901700" y="1084888"/>
          <a:ext cx="10490203" cy="5328687"/>
        </p:xfrm>
        <a:graphic>
          <a:graphicData uri="http://schemas.openxmlformats.org/drawingml/2006/table">
            <a:tbl>
              <a:tblPr firstRow="1" bandRow="1">
                <a:tableStyleId>{5C22544A-7EE6-4342-B048-85BDC9FD1C3A}</a:tableStyleId>
              </a:tblPr>
              <a:tblGrid>
                <a:gridCol w="5003800">
                  <a:extLst>
                    <a:ext uri="{9D8B030D-6E8A-4147-A177-3AD203B41FA5}">
                      <a16:colId xmlns:a16="http://schemas.microsoft.com/office/drawing/2014/main" val="3023663865"/>
                    </a:ext>
                  </a:extLst>
                </a:gridCol>
                <a:gridCol w="1828801">
                  <a:extLst>
                    <a:ext uri="{9D8B030D-6E8A-4147-A177-3AD203B41FA5}">
                      <a16:colId xmlns:a16="http://schemas.microsoft.com/office/drawing/2014/main" val="3263672072"/>
                    </a:ext>
                  </a:extLst>
                </a:gridCol>
                <a:gridCol w="1828801">
                  <a:extLst>
                    <a:ext uri="{9D8B030D-6E8A-4147-A177-3AD203B41FA5}">
                      <a16:colId xmlns:a16="http://schemas.microsoft.com/office/drawing/2014/main" val="1642172545"/>
                    </a:ext>
                  </a:extLst>
                </a:gridCol>
                <a:gridCol w="1828801">
                  <a:extLst>
                    <a:ext uri="{9D8B030D-6E8A-4147-A177-3AD203B41FA5}">
                      <a16:colId xmlns:a16="http://schemas.microsoft.com/office/drawing/2014/main" val="505511803"/>
                    </a:ext>
                  </a:extLst>
                </a:gridCol>
              </a:tblGrid>
              <a:tr h="761241">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7925300"/>
                  </a:ext>
                </a:extLst>
              </a:tr>
              <a:tr h="761241">
                <a:tc>
                  <a:txBody>
                    <a:bodyPr/>
                    <a:lstStyle/>
                    <a:p>
                      <a:pPr lvl="0">
                        <a:buNone/>
                      </a:pPr>
                      <a:r>
                        <a:rPr lang="en-US" sz="2400">
                          <a:solidFill>
                            <a:schemeClr val="tx1"/>
                          </a:solidFill>
                          <a:latin typeface="+mj-lt"/>
                        </a:rPr>
                        <a:t>Content Harms Filters</a:t>
                      </a:r>
                    </a:p>
                  </a:txBody>
                  <a:tcPr anchor="ctr">
                    <a:lnL w="0">
                      <a:noFill/>
                    </a:lnL>
                    <a:lnR w="0">
                      <a:noFill/>
                    </a:lnR>
                    <a:lnT w="0">
                      <a:noFill/>
                    </a:lnT>
                    <a:lnB w="0">
                      <a:noFill/>
                    </a:lnB>
                    <a:lnTlToBr w="0">
                      <a:noFill/>
                    </a:lnTlToBr>
                    <a:lnBlToTr w="0">
                      <a:noFill/>
                    </a:lnBlToTr>
                    <a:solidFill>
                      <a:schemeClr val="bg1">
                        <a:lumMod val="95000"/>
                      </a:schemeClr>
                    </a:solidFill>
                  </a:tcPr>
                </a:tc>
                <a:tc>
                  <a:txBody>
                    <a:bodyPr/>
                    <a:lstStyle/>
                    <a:p>
                      <a:pPr lvl="0" algn="ctr">
                        <a:buNone/>
                      </a:pPr>
                      <a:r>
                        <a:rPr lang="en-US" sz="3600" b="0" i="0" u="none" strike="noStrike" noProof="0">
                          <a:solidFill>
                            <a:schemeClr val="accent6"/>
                          </a:solidFill>
                          <a:latin typeface="Segoe UI Symbol"/>
                        </a:rPr>
                        <a:t></a:t>
                      </a:r>
                      <a:endParaRPr lang="en-US"/>
                    </a:p>
                  </a:txBody>
                  <a:tcPr anchor="ctr">
                    <a:lnL w="0">
                      <a:noFill/>
                    </a:lnL>
                    <a:lnR w="0">
                      <a:noFill/>
                    </a:lnR>
                    <a:lnT w="0">
                      <a:noFill/>
                    </a:lnT>
                    <a:lnB w="0">
                      <a:noFill/>
                    </a:lnB>
                    <a:lnTlToBr w="0">
                      <a:noFill/>
                    </a:lnTlToBr>
                    <a:lnBlToTr w="0">
                      <a:noFill/>
                    </a:lnBlToTr>
                    <a:solidFill>
                      <a:schemeClr val="bg1">
                        <a:lumMod val="95000"/>
                      </a:schemeClr>
                    </a:solidFill>
                  </a:tcPr>
                </a:tc>
                <a:tc>
                  <a:txBody>
                    <a:bodyPr/>
                    <a:lstStyle/>
                    <a:p>
                      <a:pPr marL="0" lvl="0" indent="0" algn="ctr" defTabSz="932742">
                        <a:lnSpc>
                          <a:spcPct val="100000"/>
                        </a:lnSpc>
                        <a:spcBef>
                          <a:spcPts val="0"/>
                        </a:spcBef>
                        <a:spcAft>
                          <a:spcPts val="0"/>
                        </a:spcAft>
                        <a:buNone/>
                        <a:tabLst/>
                        <a:defRPr/>
                      </a:pPr>
                      <a:r>
                        <a:rPr lang="en-US" sz="3600" b="0" i="0" u="none" strike="noStrike" noProof="0">
                          <a:solidFill>
                            <a:srgbClr val="8661C5"/>
                          </a:solidFill>
                          <a:latin typeface="Segoe UI Symbol"/>
                        </a:rPr>
                        <a:t></a:t>
                      </a:r>
                      <a:endParaRPr lang="en-US"/>
                    </a:p>
                  </a:txBody>
                  <a:tcPr anchor="ctr">
                    <a:lnL w="0">
                      <a:noFill/>
                    </a:lnL>
                    <a:lnR w="0">
                      <a:noFill/>
                    </a:lnR>
                    <a:lnT w="0">
                      <a:noFill/>
                    </a:lnT>
                    <a:lnB w="0">
                      <a:noFill/>
                    </a:lnB>
                    <a:lnTlToBr w="0">
                      <a:noFill/>
                    </a:lnTlToBr>
                    <a:lnBlToTr w="0">
                      <a:noFill/>
                    </a:lnBlToTr>
                    <a:solidFill>
                      <a:schemeClr val="bg1">
                        <a:lumMod val="95000"/>
                      </a:schemeClr>
                    </a:solidFill>
                  </a:tcPr>
                </a:tc>
                <a:tc>
                  <a:txBody>
                    <a:bodyPr/>
                    <a:lstStyle/>
                    <a:p>
                      <a:pPr marL="0" lvl="0" indent="0" algn="ctr" defTabSz="932742">
                        <a:lnSpc>
                          <a:spcPct val="100000"/>
                        </a:lnSpc>
                        <a:spcBef>
                          <a:spcPts val="0"/>
                        </a:spcBef>
                        <a:spcAft>
                          <a:spcPts val="0"/>
                        </a:spcAft>
                        <a:buNone/>
                        <a:tabLst/>
                        <a:defRPr/>
                      </a:pPr>
                      <a:r>
                        <a:rPr lang="en-US" sz="3600" b="0" i="0" u="none" strike="noStrike" noProof="0">
                          <a:solidFill>
                            <a:schemeClr val="accent1"/>
                          </a:solidFill>
                          <a:latin typeface="Segoe UI Symbol"/>
                        </a:rPr>
                        <a:t></a:t>
                      </a:r>
                      <a:endParaRPr lang="en-US"/>
                    </a:p>
                  </a:txBody>
                  <a:tcPr anchor="ctr">
                    <a:lnL w="0">
                      <a:noFill/>
                    </a:lnL>
                    <a:lnR w="0">
                      <a:noFill/>
                    </a:lnR>
                    <a:lnT w="0">
                      <a:noFill/>
                    </a:lnT>
                    <a:lnB w="0">
                      <a:noFill/>
                    </a:lnB>
                    <a:lnTlToBr w="0">
                      <a:noFill/>
                    </a:lnTlToBr>
                    <a:lnBlToTr w="0">
                      <a:noFill/>
                    </a:lnBlToTr>
                    <a:solidFill>
                      <a:schemeClr val="bg1">
                        <a:lumMod val="95000"/>
                      </a:schemeClr>
                    </a:solidFill>
                  </a:tcPr>
                </a:tc>
                <a:extLst>
                  <a:ext uri="{0D108BD9-81ED-4DB2-BD59-A6C34878D82A}">
                    <a16:rowId xmlns:a16="http://schemas.microsoft.com/office/drawing/2014/main" val="3910165234"/>
                  </a:ext>
                </a:extLst>
              </a:tr>
              <a:tr h="761241">
                <a:tc>
                  <a:txBody>
                    <a:bodyPr/>
                    <a:lstStyle/>
                    <a:p>
                      <a:r>
                        <a:rPr lang="en-US" sz="2400">
                          <a:solidFill>
                            <a:schemeClr val="tx1"/>
                          </a:solidFill>
                          <a:latin typeface="+mj-lt"/>
                        </a:rPr>
                        <a:t>Prompt Shield for Indirect Attacks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3600">
                          <a:solidFill>
                            <a:schemeClr val="accent6"/>
                          </a:solidFill>
                          <a:latin typeface="Segoe UI Symbol"/>
                          <a:ea typeface="Segoe UI Symbo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3600">
                          <a:solidFill>
                            <a:srgbClr val="8661C5"/>
                          </a:solidFill>
                          <a:latin typeface="Segoe UI Symbol"/>
                          <a:ea typeface="Segoe UI Symbo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3600">
                          <a:solidFill>
                            <a:schemeClr val="accent1"/>
                          </a:solidFill>
                          <a:latin typeface="Segoe UI Symbol"/>
                          <a:ea typeface="Segoe UI Symbo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7484459"/>
                  </a:ext>
                </a:extLst>
              </a:tr>
              <a:tr h="761241">
                <a:tc>
                  <a:txBody>
                    <a:bodyPr/>
                    <a:lstStyle/>
                    <a:p>
                      <a:r>
                        <a:rPr lang="en-US" sz="2400">
                          <a:solidFill>
                            <a:schemeClr val="tx1"/>
                          </a:solidFill>
                          <a:latin typeface="+mj-lt"/>
                        </a:rPr>
                        <a:t>Ungrounded material detection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3600">
                          <a:solidFill>
                            <a:schemeClr val="accent6"/>
                          </a:solidFill>
                          <a:latin typeface="Segoe UI Symbol"/>
                          <a:ea typeface="Segoe UI Symbo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3600">
                          <a:solidFill>
                            <a:srgbClr val="8661C5"/>
                          </a:solidFill>
                          <a:latin typeface="Segoe UI Symbol"/>
                          <a:ea typeface="Segoe UI Symbo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3600">
                          <a:solidFill>
                            <a:schemeClr val="accent1"/>
                          </a:solidFill>
                          <a:latin typeface="Segoe UI Symbol"/>
                          <a:ea typeface="Segoe UI Symbo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84039780"/>
                  </a:ext>
                </a:extLst>
              </a:tr>
              <a:tr h="761241">
                <a:tc>
                  <a:txBody>
                    <a:bodyPr/>
                    <a:lstStyle/>
                    <a:p>
                      <a:r>
                        <a:rPr lang="en-US" sz="2400">
                          <a:solidFill>
                            <a:schemeClr val="tx1"/>
                          </a:solidFill>
                          <a:latin typeface="+mj-lt"/>
                        </a:rPr>
                        <a:t>Safety system message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3600">
                          <a:solidFill>
                            <a:schemeClr val="accent6"/>
                          </a:solidFill>
                          <a:latin typeface="Segoe UI Symbol"/>
                          <a:ea typeface="Segoe UI Symbo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3600">
                        <a:solidFill>
                          <a:schemeClr val="accent6"/>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3600">
                          <a:solidFill>
                            <a:schemeClr val="accent1"/>
                          </a:solidFill>
                          <a:latin typeface="Segoe UI Symbol"/>
                          <a:ea typeface="Segoe UI Symbo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96900613"/>
                  </a:ext>
                </a:extLst>
              </a:tr>
              <a:tr h="761241">
                <a:tc>
                  <a:txBody>
                    <a:bodyPr/>
                    <a:lstStyle/>
                    <a:p>
                      <a:r>
                        <a:rPr lang="en-US" sz="2400">
                          <a:solidFill>
                            <a:schemeClr val="tx1"/>
                          </a:solidFill>
                          <a:latin typeface="+mj-lt"/>
                        </a:rPr>
                        <a:t>Safety evaluations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3600">
                        <a:solidFill>
                          <a:schemeClr val="accent6"/>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n-US" sz="3600">
                        <a:solidFill>
                          <a:schemeClr val="accent6"/>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3600">
                          <a:solidFill>
                            <a:schemeClr val="accent1"/>
                          </a:solidFill>
                          <a:latin typeface="Segoe UI Symbol"/>
                          <a:ea typeface="Segoe UI Symbo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90186855"/>
                  </a:ext>
                </a:extLst>
              </a:tr>
              <a:tr h="761241">
                <a:tc>
                  <a:txBody>
                    <a:bodyPr/>
                    <a:lstStyle/>
                    <a:p>
                      <a:r>
                        <a:rPr lang="en-US" sz="2400">
                          <a:solidFill>
                            <a:schemeClr val="tx1"/>
                          </a:solidFill>
                          <a:latin typeface="+mj-lt"/>
                        </a:rPr>
                        <a:t>Risks and safety monitoring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3600">
                          <a:solidFill>
                            <a:schemeClr val="accent6"/>
                          </a:solidFill>
                          <a:latin typeface="Segoe UI Symbol"/>
                          <a:ea typeface="Segoe UI Symbo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3600">
                        <a:solidFill>
                          <a:schemeClr val="accent6"/>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3600" dirty="0">
                        <a:solidFill>
                          <a:schemeClr val="accent6"/>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7564633"/>
                  </a:ext>
                </a:extLst>
              </a:tr>
            </a:tbl>
          </a:graphicData>
        </a:graphic>
      </p:graphicFrame>
      <p:sp>
        <p:nvSpPr>
          <p:cNvPr id="7" name="Title 15">
            <a:extLst>
              <a:ext uri="{FF2B5EF4-FFF2-40B4-BE49-F238E27FC236}">
                <a16:creationId xmlns:a16="http://schemas.microsoft.com/office/drawing/2014/main" id="{A2B39D5F-5894-E0D5-D280-8343F10B6CD0}"/>
              </a:ext>
            </a:extLst>
          </p:cNvPr>
          <p:cNvSpPr txBox="1">
            <a:spLocks/>
          </p:cNvSpPr>
          <p:nvPr/>
        </p:nvSpPr>
        <p:spPr>
          <a:xfrm>
            <a:off x="5782358" y="1168232"/>
            <a:ext cx="1869305" cy="738277"/>
          </a:xfrm>
          <a:prstGeom prst="roundRect">
            <a:avLst>
              <a:gd name="adj" fmla="val 28128"/>
            </a:avLst>
          </a:prstGeom>
          <a:solidFill>
            <a:schemeClr val="accent6"/>
          </a:solidFill>
          <a:ln>
            <a:noFill/>
            <a:prstDash/>
          </a:ln>
          <a:effectLst>
            <a:outerShdw blurRad="63500" dist="127000" dir="2700000" algn="tl" rotWithShape="0">
              <a:srgbClr val="454142">
                <a:alpha val="20000"/>
              </a:srgbClr>
            </a:outerShdw>
          </a:effectLst>
        </p:spPr>
        <p:txBody>
          <a:bodyPr rot="0" spcFirstLastPara="0" vertOverflow="overflow" horzOverflow="overflow" vert="horz" wrap="square" lIns="0" tIns="18285" rIns="0" bIns="45713" numCol="1" spcCol="0" rtlCol="0" fromWordArt="0" anchor="ctr" anchorCtr="0" forceAA="0" compatLnSpc="1">
            <a:prstTxWarp prst="textNoShape">
              <a:avLst/>
            </a:prstTxWarp>
            <a:spAutoFit/>
          </a:bodyPr>
          <a:lstStyle>
            <a:defPPr>
              <a:defRPr lang="en-US"/>
            </a:defPPr>
            <a:lvl1pPr marR="0" lvl="0" indent="0" algn="ctr" defTabSz="914367" rtl="0" eaLnBrk="1" fontAlgn="base" latinLnBrk="0" hangingPunct="1">
              <a:lnSpc>
                <a:spcPct val="100000"/>
              </a:lnSpc>
              <a:spcBef>
                <a:spcPct val="0"/>
              </a:spcBef>
              <a:spcAft>
                <a:spcPct val="0"/>
              </a:spcAft>
              <a:buClrTx/>
              <a:buSzTx/>
              <a:buFontTx/>
              <a:buNone/>
              <a:tabLst/>
              <a:defRPr kumimoji="0" lang="en-US" sz="2000" b="1" i="0" u="none" strike="noStrike" kern="1200" cap="none" spc="-51" normalizeH="0" baseline="0">
                <a:ln w="3175">
                  <a:noFill/>
                </a:ln>
                <a:gradFill>
                  <a:gsLst>
                    <a:gs pos="17416">
                      <a:schemeClr val="bg1"/>
                    </a:gs>
                    <a:gs pos="42135">
                      <a:schemeClr val="bg1"/>
                    </a:gs>
                  </a:gsLst>
                  <a:path path="circle">
                    <a:fillToRect l="100000" b="100000"/>
                  </a:path>
                </a:gradFill>
                <a:effectLst/>
                <a:uLnTx/>
                <a:uFillTx/>
                <a:latin typeface="Segoe Sans Text Semibold" pitchFamily="2" charset="0"/>
                <a:ea typeface="+mn-ea"/>
                <a:cs typeface="Segoe UI" pitchFamily="34" charset="0"/>
              </a:defRPr>
            </a:lvl1p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gradFill>
                  <a:gsLst>
                    <a:gs pos="69540">
                      <a:srgbClr val="FFFFFF"/>
                    </a:gs>
                    <a:gs pos="41954">
                      <a:srgbClr val="FFFFFF"/>
                    </a:gs>
                  </a:gsLst>
                  <a:path path="circle">
                    <a:fillToRect l="100000" b="100000"/>
                  </a:path>
                </a:gradFill>
                <a:effectLst/>
                <a:uLnTx/>
                <a:uFillTx/>
                <a:latin typeface="Segoe Sans Text Semibold"/>
                <a:ea typeface="+mn-ea"/>
                <a:cs typeface="Segoe UI" pitchFamily="34" charset="0"/>
              </a:rPr>
              <a:t>Azure OpenAI Service</a:t>
            </a:r>
          </a:p>
        </p:txBody>
      </p:sp>
      <p:sp>
        <p:nvSpPr>
          <p:cNvPr id="10" name="Title 15">
            <a:extLst>
              <a:ext uri="{FF2B5EF4-FFF2-40B4-BE49-F238E27FC236}">
                <a16:creationId xmlns:a16="http://schemas.microsoft.com/office/drawing/2014/main" id="{DAFF2138-AD43-5C9D-2EFE-7BEBBE9FC545}"/>
              </a:ext>
            </a:extLst>
          </p:cNvPr>
          <p:cNvSpPr txBox="1">
            <a:spLocks/>
          </p:cNvSpPr>
          <p:nvPr/>
        </p:nvSpPr>
        <p:spPr>
          <a:xfrm>
            <a:off x="7669515" y="1157208"/>
            <a:ext cx="1869305" cy="738277"/>
          </a:xfrm>
          <a:prstGeom prst="roundRect">
            <a:avLst>
              <a:gd name="adj" fmla="val 28128"/>
            </a:avLst>
          </a:prstGeom>
          <a:solidFill>
            <a:srgbClr val="8661C5"/>
          </a:solidFill>
          <a:ln>
            <a:noFill/>
            <a:prstDash/>
          </a:ln>
          <a:effectLst>
            <a:outerShdw blurRad="63500" dist="127000" dir="2700000" algn="tl" rotWithShape="0">
              <a:srgbClr val="454142">
                <a:alpha val="20000"/>
              </a:srgbClr>
            </a:outerShdw>
          </a:effectLst>
        </p:spPr>
        <p:txBody>
          <a:bodyPr rot="0" spcFirstLastPara="0" vertOverflow="overflow" horzOverflow="overflow" vert="horz" wrap="square" lIns="0" tIns="18285" rIns="0" bIns="45713" numCol="1" spcCol="0" rtlCol="0" fromWordArt="0" anchor="ctr" anchorCtr="0" forceAA="0" compatLnSpc="1">
            <a:prstTxWarp prst="textNoShape">
              <a:avLst/>
            </a:prstTxWarp>
            <a:spAutoFit/>
          </a:bodyPr>
          <a:lstStyle>
            <a:defPPr>
              <a:defRPr lang="en-US"/>
            </a:defPPr>
            <a:lvl1pPr marR="0" lvl="0" indent="0" algn="ctr" defTabSz="914367" rtl="0" eaLnBrk="1" fontAlgn="base" latinLnBrk="0" hangingPunct="1">
              <a:lnSpc>
                <a:spcPct val="100000"/>
              </a:lnSpc>
              <a:spcBef>
                <a:spcPct val="0"/>
              </a:spcBef>
              <a:spcAft>
                <a:spcPct val="0"/>
              </a:spcAft>
              <a:buClrTx/>
              <a:buSzTx/>
              <a:buFontTx/>
              <a:buNone/>
              <a:tabLst/>
              <a:defRPr kumimoji="0" lang="en-US" sz="2000" b="1" i="0" u="none" strike="noStrike" kern="1200" cap="none" spc="-51" normalizeH="0" baseline="0">
                <a:ln w="3175">
                  <a:noFill/>
                </a:ln>
                <a:gradFill>
                  <a:gsLst>
                    <a:gs pos="17416">
                      <a:schemeClr val="bg1"/>
                    </a:gs>
                    <a:gs pos="42135">
                      <a:schemeClr val="bg1"/>
                    </a:gs>
                  </a:gsLst>
                  <a:path path="circle">
                    <a:fillToRect l="100000" b="100000"/>
                  </a:path>
                </a:gradFill>
                <a:effectLst/>
                <a:uLnTx/>
                <a:uFillTx/>
                <a:latin typeface="Segoe Sans Text Semibold" pitchFamily="2" charset="0"/>
                <a:ea typeface="+mn-ea"/>
                <a:cs typeface="Segoe UI" pitchFamily="34" charset="0"/>
              </a:defRPr>
            </a:lvl1p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gradFill>
                  <a:gsLst>
                    <a:gs pos="69540">
                      <a:srgbClr val="FFFFFF"/>
                    </a:gs>
                    <a:gs pos="41954">
                      <a:srgbClr val="FFFFFF"/>
                    </a:gs>
                  </a:gsLst>
                  <a:path path="circle">
                    <a:fillToRect l="100000" b="100000"/>
                  </a:path>
                </a:gradFill>
                <a:effectLst/>
                <a:uLnTx/>
                <a:uFillTx/>
                <a:latin typeface="Segoe Sans Text Semibold"/>
                <a:ea typeface="+mn-ea"/>
                <a:cs typeface="Segoe UI" pitchFamily="34" charset="0"/>
              </a:rPr>
              <a:t>Azure AI Content Safety</a:t>
            </a:r>
          </a:p>
        </p:txBody>
      </p:sp>
      <p:sp>
        <p:nvSpPr>
          <p:cNvPr id="13" name="Title 15">
            <a:extLst>
              <a:ext uri="{FF2B5EF4-FFF2-40B4-BE49-F238E27FC236}">
                <a16:creationId xmlns:a16="http://schemas.microsoft.com/office/drawing/2014/main" id="{A62176C6-256C-5D0C-46F7-498596896710}"/>
              </a:ext>
            </a:extLst>
          </p:cNvPr>
          <p:cNvSpPr txBox="1">
            <a:spLocks/>
          </p:cNvSpPr>
          <p:nvPr/>
        </p:nvSpPr>
        <p:spPr>
          <a:xfrm>
            <a:off x="9565850" y="1157207"/>
            <a:ext cx="1869305" cy="738277"/>
          </a:xfrm>
          <a:prstGeom prst="roundRect">
            <a:avLst>
              <a:gd name="adj" fmla="val 28128"/>
            </a:avLst>
          </a:prstGeom>
          <a:solidFill>
            <a:schemeClr val="tx2"/>
          </a:solidFill>
          <a:ln>
            <a:noFill/>
            <a:prstDash/>
          </a:ln>
          <a:effectLst>
            <a:outerShdw blurRad="63500" dist="127000" dir="2700000" algn="tl" rotWithShape="0">
              <a:srgbClr val="454142">
                <a:alpha val="20000"/>
              </a:srgbClr>
            </a:outerShdw>
          </a:effectLst>
        </p:spPr>
        <p:txBody>
          <a:bodyPr rot="0" spcFirstLastPara="0" vertOverflow="overflow" horzOverflow="overflow" vert="horz" wrap="square" lIns="0" tIns="18285" rIns="0" bIns="45713" numCol="1" spcCol="0" rtlCol="0" fromWordArt="0" anchor="ctr" anchorCtr="0" forceAA="0" compatLnSpc="1">
            <a:prstTxWarp prst="textNoShape">
              <a:avLst/>
            </a:prstTxWarp>
            <a:spAutoFit/>
          </a:bodyPr>
          <a:lstStyle>
            <a:defPPr>
              <a:defRPr lang="en-US"/>
            </a:defPPr>
            <a:lvl1pPr marR="0" lvl="0" indent="0" algn="ctr" defTabSz="914367" rtl="0" eaLnBrk="1" fontAlgn="base" latinLnBrk="0" hangingPunct="1">
              <a:lnSpc>
                <a:spcPct val="100000"/>
              </a:lnSpc>
              <a:spcBef>
                <a:spcPct val="0"/>
              </a:spcBef>
              <a:spcAft>
                <a:spcPct val="0"/>
              </a:spcAft>
              <a:buClrTx/>
              <a:buSzTx/>
              <a:buFontTx/>
              <a:buNone/>
              <a:tabLst/>
              <a:defRPr kumimoji="0" lang="en-US" sz="2000" b="1" i="0" u="none" strike="noStrike" kern="1200" cap="none" spc="-51" normalizeH="0" baseline="0">
                <a:ln w="3175">
                  <a:noFill/>
                </a:ln>
                <a:gradFill>
                  <a:gsLst>
                    <a:gs pos="17416">
                      <a:schemeClr val="bg1"/>
                    </a:gs>
                    <a:gs pos="42135">
                      <a:schemeClr val="bg1"/>
                    </a:gs>
                  </a:gsLst>
                  <a:path path="circle">
                    <a:fillToRect l="100000" b="100000"/>
                  </a:path>
                </a:gradFill>
                <a:effectLst/>
                <a:uLnTx/>
                <a:uFillTx/>
                <a:latin typeface="Segoe Sans Text Semibold" pitchFamily="2" charset="0"/>
                <a:ea typeface="+mn-ea"/>
                <a:cs typeface="Segoe UI" pitchFamily="34" charset="0"/>
              </a:defRPr>
            </a:lvl1p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gradFill>
                  <a:gsLst>
                    <a:gs pos="69540">
                      <a:srgbClr val="FFFFFF"/>
                    </a:gs>
                    <a:gs pos="41954">
                      <a:srgbClr val="FFFFFF"/>
                    </a:gs>
                  </a:gsLst>
                  <a:path path="circle">
                    <a:fillToRect l="100000" b="100000"/>
                  </a:path>
                </a:gradFill>
                <a:effectLst/>
                <a:uLnTx/>
                <a:uFillTx/>
                <a:latin typeface="Segoe Sans Text Semibold"/>
                <a:ea typeface="+mn-ea"/>
                <a:cs typeface="Segoe UI" pitchFamily="34" charset="0"/>
              </a:rPr>
              <a:t>Azure AI </a:t>
            </a:r>
          </a:p>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gradFill>
                  <a:gsLst>
                    <a:gs pos="69540">
                      <a:srgbClr val="FFFFFF"/>
                    </a:gs>
                    <a:gs pos="41954">
                      <a:srgbClr val="FFFFFF"/>
                    </a:gs>
                  </a:gsLst>
                  <a:path path="circle">
                    <a:fillToRect l="100000" b="100000"/>
                  </a:path>
                </a:gradFill>
                <a:effectLst/>
                <a:uLnTx/>
                <a:uFillTx/>
                <a:latin typeface="Segoe Sans Text Semibold"/>
                <a:ea typeface="+mn-ea"/>
                <a:cs typeface="Segoe UI" pitchFamily="34" charset="0"/>
              </a:rPr>
              <a:t>Studio</a:t>
            </a:r>
          </a:p>
        </p:txBody>
      </p:sp>
      <p:sp>
        <p:nvSpPr>
          <p:cNvPr id="16" name="Title 15">
            <a:extLst>
              <a:ext uri="{FF2B5EF4-FFF2-40B4-BE49-F238E27FC236}">
                <a16:creationId xmlns:a16="http://schemas.microsoft.com/office/drawing/2014/main" id="{CA88004F-4F29-C0DB-F0C6-C4DF4280AFFE}"/>
              </a:ext>
            </a:extLst>
          </p:cNvPr>
          <p:cNvSpPr txBox="1">
            <a:spLocks/>
          </p:cNvSpPr>
          <p:nvPr/>
        </p:nvSpPr>
        <p:spPr>
          <a:xfrm>
            <a:off x="768720" y="300169"/>
            <a:ext cx="10490203" cy="696781"/>
          </a:xfrm>
          <a:prstGeom prst="roundRect">
            <a:avLst>
              <a:gd name="adj" fmla="val 50000"/>
            </a:avLst>
          </a:prstGeom>
          <a:gradFill flip="none" rotWithShape="1">
            <a:gsLst>
              <a:gs pos="100000">
                <a:schemeClr val="accent6"/>
              </a:gs>
              <a:gs pos="0">
                <a:schemeClr val="tx2"/>
              </a:gs>
            </a:gsLst>
            <a:path path="circle">
              <a:fillToRect l="100000" t="100000"/>
            </a:path>
            <a:tileRect r="-100000" b="-100000"/>
          </a:gradFill>
          <a:ln>
            <a:noFill/>
            <a:prstDash/>
          </a:ln>
          <a:effectLst>
            <a:outerShdw blurRad="63500" dist="127000" dir="2700000" algn="tl" rotWithShape="0">
              <a:srgbClr val="454142">
                <a:alpha val="20000"/>
              </a:srgbClr>
            </a:outerShdw>
          </a:effectLst>
        </p:spPr>
        <p:txBody>
          <a:bodyPr rot="0" spcFirstLastPara="0" vertOverflow="overflow" horzOverflow="overflow" vert="horz" wrap="square" lIns="0" tIns="18285" rIns="0" bIns="45713" numCol="1" spcCol="0" rtlCol="0" fromWordArt="0" anchor="ctr" anchorCtr="0" forceAA="0" compatLnSpc="1">
            <a:prstTxWarp prst="textNoShape">
              <a:avLst/>
            </a:prstTxWarp>
            <a:spAutoFit/>
          </a:bodyPr>
          <a:lstStyle>
            <a:defPPr>
              <a:defRPr lang="en-US"/>
            </a:defPPr>
            <a:lvl1pPr marR="0" lvl="0" indent="0" algn="ctr" defTabSz="914367" rtl="0" eaLnBrk="1" fontAlgn="base" latinLnBrk="0" hangingPunct="1">
              <a:lnSpc>
                <a:spcPct val="100000"/>
              </a:lnSpc>
              <a:spcBef>
                <a:spcPct val="0"/>
              </a:spcBef>
              <a:spcAft>
                <a:spcPct val="0"/>
              </a:spcAft>
              <a:buClrTx/>
              <a:buSzTx/>
              <a:buFontTx/>
              <a:buNone/>
              <a:tabLst/>
              <a:defRPr kumimoji="0" lang="en-US" sz="2000" b="1" i="0" u="none" strike="noStrike" kern="1200" cap="none" spc="-51" normalizeH="0" baseline="0">
                <a:ln w="3175">
                  <a:noFill/>
                </a:ln>
                <a:gradFill>
                  <a:gsLst>
                    <a:gs pos="17416">
                      <a:schemeClr val="bg1"/>
                    </a:gs>
                    <a:gs pos="42135">
                      <a:schemeClr val="bg1"/>
                    </a:gs>
                  </a:gsLst>
                  <a:path path="circle">
                    <a:fillToRect l="100000" b="100000"/>
                  </a:path>
                </a:gradFill>
                <a:effectLst/>
                <a:uLnTx/>
                <a:uFillTx/>
                <a:latin typeface="Segoe Sans Text Semibold" pitchFamily="2" charset="0"/>
                <a:ea typeface="+mn-ea"/>
                <a:cs typeface="Segoe UI" pitchFamily="34" charset="0"/>
              </a:defRPr>
            </a:lvl1pPr>
          </a:lstStyle>
          <a:p>
            <a:pPr defTabSz="914192">
              <a:defRPr/>
            </a:pPr>
            <a:r>
              <a:rPr kumimoji="0" lang="en-US" sz="2800" b="0" i="0" u="none" strike="noStrike" kern="1200" cap="none" spc="0" normalizeH="0" baseline="0" noProof="0">
                <a:ln w="3175">
                  <a:noFill/>
                </a:ln>
                <a:gradFill>
                  <a:gsLst>
                    <a:gs pos="41954">
                      <a:srgbClr val="FFFFFF"/>
                    </a:gs>
                    <a:gs pos="69540">
                      <a:srgbClr val="FFFFFF"/>
                    </a:gs>
                  </a:gsLst>
                  <a:path path="circle">
                    <a:fillToRect l="100000" b="100000"/>
                  </a:path>
                </a:gradFill>
                <a:effectLst/>
                <a:uLnTx/>
                <a:uFillTx/>
                <a:latin typeface="Segoe Sans Text Semibold"/>
                <a:ea typeface="+mn-ea"/>
                <a:cs typeface="Segoe UI"/>
              </a:rPr>
              <a:t>Azure</a:t>
            </a:r>
            <a:r>
              <a:rPr lang="en-US" sz="2800" b="0" spc="0">
                <a:gradFill>
                  <a:gsLst>
                    <a:gs pos="41954">
                      <a:srgbClr val="FFFFFF"/>
                    </a:gs>
                    <a:gs pos="69540">
                      <a:srgbClr val="FFFFFF"/>
                    </a:gs>
                  </a:gsLst>
                  <a:path path="circle">
                    <a:fillToRect l="100000" b="100000"/>
                  </a:path>
                </a:gradFill>
                <a:latin typeface="Segoe Sans Text Semibold"/>
                <a:cs typeface="Segoe UI"/>
              </a:rPr>
              <a:t> Responsible</a:t>
            </a:r>
            <a:r>
              <a:rPr kumimoji="0" lang="en-US" sz="2800" b="0" i="0" u="none" strike="noStrike" kern="1200" cap="none" spc="0" normalizeH="0" baseline="0" noProof="0">
                <a:ln w="3175">
                  <a:noFill/>
                </a:ln>
                <a:gradFill>
                  <a:gsLst>
                    <a:gs pos="41954">
                      <a:srgbClr val="FFFFFF"/>
                    </a:gs>
                    <a:gs pos="69540">
                      <a:srgbClr val="FFFFFF"/>
                    </a:gs>
                  </a:gsLst>
                  <a:path path="circle">
                    <a:fillToRect l="100000" b="100000"/>
                  </a:path>
                </a:gradFill>
                <a:effectLst/>
                <a:uLnTx/>
                <a:uFillTx/>
                <a:latin typeface="Segoe Sans Text Semibold"/>
                <a:ea typeface="+mn-ea"/>
                <a:cs typeface="Segoe UI"/>
              </a:rPr>
              <a:t> AI</a:t>
            </a:r>
          </a:p>
        </p:txBody>
      </p:sp>
      <p:sp>
        <p:nvSpPr>
          <p:cNvPr id="18" name="TextBox 17">
            <a:extLst>
              <a:ext uri="{FF2B5EF4-FFF2-40B4-BE49-F238E27FC236}">
                <a16:creationId xmlns:a16="http://schemas.microsoft.com/office/drawing/2014/main" id="{A732C8FA-0547-3707-D1C8-5C9064A4FAE5}"/>
              </a:ext>
            </a:extLst>
          </p:cNvPr>
          <p:cNvSpPr txBox="1"/>
          <p:nvPr/>
        </p:nvSpPr>
        <p:spPr>
          <a:xfrm>
            <a:off x="10006378" y="5636973"/>
            <a:ext cx="990600" cy="104644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78D4">
                    <a:lumMod val="60000"/>
                    <a:lumOff val="40000"/>
                  </a:srgbClr>
                </a:solidFill>
                <a:effectLst/>
                <a:uLnTx/>
                <a:uFillTx/>
                <a:latin typeface="Segoe UI Symbol" panose="020B0502040204020203" pitchFamily="34" charset="0"/>
                <a:ea typeface="Segoe UI Symbol" panose="020B0502040204020203" pitchFamily="34" charset="0"/>
                <a:cs typeface="+mn-cs"/>
              </a:rPr>
              <a:t></a:t>
            </a:r>
            <a:endParaRPr kumimoji="0" lang="en-US" sz="3600" b="0" i="0" u="none" strike="noStrike" kern="1200" cap="none" spc="0" normalizeH="0" baseline="0" noProof="0">
              <a:ln>
                <a:noFill/>
              </a:ln>
              <a:solidFill>
                <a:srgbClr val="0078D4">
                  <a:lumMod val="60000"/>
                  <a:lumOff val="40000"/>
                </a:srgbClr>
              </a:solidFill>
              <a:effectLst/>
              <a:uLnTx/>
              <a:uFillTx/>
              <a:latin typeface="Segoe Sans Tex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err="1">
              <a:ln>
                <a:noFill/>
              </a:ln>
              <a:solidFill>
                <a:srgbClr val="0078D4">
                  <a:lumMod val="60000"/>
                  <a:lumOff val="40000"/>
                </a:srgbClr>
              </a:solidFill>
              <a:effectLst/>
              <a:uLnTx/>
              <a:uFillTx/>
              <a:latin typeface="Segoe Sans Text"/>
              <a:ea typeface="+mn-ea"/>
              <a:cs typeface="+mn-cs"/>
            </a:endParaRPr>
          </a:p>
        </p:txBody>
      </p:sp>
    </p:spTree>
    <p:extLst>
      <p:ext uri="{BB962C8B-B14F-4D97-AF65-F5344CB8AC3E}">
        <p14:creationId xmlns:p14="http://schemas.microsoft.com/office/powerpoint/2010/main" val="22257288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Background horizon">
            <a:extLst>
              <a:ext uri="{FF2B5EF4-FFF2-40B4-BE49-F238E27FC236}">
                <a16:creationId xmlns:a16="http://schemas.microsoft.com/office/drawing/2014/main" id="{DFBC83D5-B847-0D08-913C-722B1706A521}"/>
              </a:ext>
            </a:extLst>
          </p:cNvPr>
          <p:cNvSpPr/>
          <p:nvPr/>
        </p:nvSpPr>
        <p:spPr>
          <a:xfrm>
            <a:off x="0" y="1383991"/>
            <a:ext cx="12192000" cy="2518352"/>
          </a:xfrm>
          <a:prstGeom prst="rect">
            <a:avLst/>
          </a:prstGeom>
          <a:gradFill flip="none" rotWithShape="1">
            <a:gsLst>
              <a:gs pos="0">
                <a:srgbClr val="156082">
                  <a:lumMod val="20000"/>
                  <a:lumOff val="80000"/>
                </a:srgbClr>
              </a:gs>
              <a:gs pos="2000">
                <a:srgbClr val="0E2841">
                  <a:lumMod val="75000"/>
                  <a:lumOff val="25000"/>
                </a:srgbClr>
              </a:gs>
              <a:gs pos="12000">
                <a:srgbClr val="1B4F7F"/>
              </a:gs>
              <a:gs pos="35000">
                <a:srgbClr val="123555"/>
              </a:gs>
              <a:gs pos="100000">
                <a:sysClr val="windowText" lastClr="000000"/>
              </a:gs>
            </a:gsLst>
            <a:lin ang="5400000" scaled="1"/>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sp>
        <p:nvSpPr>
          <p:cNvPr id="485" name="Rectangle: Rounded Corners 484">
            <a:extLst>
              <a:ext uri="{FF2B5EF4-FFF2-40B4-BE49-F238E27FC236}">
                <a16:creationId xmlns:a16="http://schemas.microsoft.com/office/drawing/2014/main" id="{5F769C02-EF0E-E160-4D26-44F544593324}"/>
              </a:ext>
            </a:extLst>
          </p:cNvPr>
          <p:cNvSpPr/>
          <p:nvPr/>
        </p:nvSpPr>
        <p:spPr bwMode="auto">
          <a:xfrm>
            <a:off x="6704186" y="2141260"/>
            <a:ext cx="2492456" cy="2587120"/>
          </a:xfrm>
          <a:prstGeom prst="roundRect">
            <a:avLst>
              <a:gd name="adj" fmla="val 2867"/>
            </a:avLst>
          </a:prstGeom>
          <a:gradFill flip="none" rotWithShape="1">
            <a:gsLst>
              <a:gs pos="0">
                <a:srgbClr val="243A5E">
                  <a:lumMod val="60000"/>
                  <a:lumOff val="40000"/>
                </a:srgbClr>
              </a:gs>
              <a:gs pos="55000">
                <a:srgbClr val="000000"/>
              </a:gs>
            </a:gsLst>
            <a:lin ang="8100000" scaled="1"/>
            <a:tileRect/>
          </a:gra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0000" tIns="108000" rIns="180000" bIns="180000" numCol="1" spcCol="0" rtlCol="0" fromWordArt="0" anchor="t" anchorCtr="0" forceAA="0" compatLnSpc="1">
            <a:prstTxWarp prst="textNoShape">
              <a:avLst/>
            </a:prstTxWarp>
            <a:noAutofit/>
          </a:bodyPr>
          <a:lstStyle/>
          <a:p>
            <a:pPr algn="r" defTabSz="932472" fontAlgn="base">
              <a:spcBef>
                <a:spcPct val="0"/>
              </a:spcBef>
              <a:spcAft>
                <a:spcPct val="0"/>
              </a:spcAft>
              <a:defRPr/>
            </a:pPr>
            <a:endParaRPr lang="en-US" sz="800" b="1" kern="0" dirty="0">
              <a:solidFill>
                <a:srgbClr val="FFFFFF"/>
              </a:solidFill>
              <a:cs typeface="Segoe UI" pitchFamily="34" charset="0"/>
            </a:endParaRPr>
          </a:p>
        </p:txBody>
      </p:sp>
      <p:sp>
        <p:nvSpPr>
          <p:cNvPr id="489" name="Rectangle: Rounded Corners 488">
            <a:extLst>
              <a:ext uri="{FF2B5EF4-FFF2-40B4-BE49-F238E27FC236}">
                <a16:creationId xmlns:a16="http://schemas.microsoft.com/office/drawing/2014/main" id="{CC2ED0B2-E9E8-6AB7-E3FA-304C5FE6C317}"/>
              </a:ext>
            </a:extLst>
          </p:cNvPr>
          <p:cNvSpPr/>
          <p:nvPr/>
        </p:nvSpPr>
        <p:spPr bwMode="auto">
          <a:xfrm>
            <a:off x="5984526" y="133449"/>
            <a:ext cx="5009804" cy="1049762"/>
          </a:xfrm>
          <a:prstGeom prst="roundRect">
            <a:avLst>
              <a:gd name="adj" fmla="val 3956"/>
            </a:avLst>
          </a:prstGeom>
          <a:gradFill flip="none" rotWithShape="1">
            <a:gsLst>
              <a:gs pos="0">
                <a:srgbClr val="E6E6E6">
                  <a:lumMod val="25000"/>
                </a:srgbClr>
              </a:gs>
              <a:gs pos="55000">
                <a:srgbClr val="000000"/>
              </a:gs>
            </a:gsLst>
            <a:lin ang="5400000" scaled="1"/>
            <a:tileRect/>
          </a:gradFill>
          <a:ln w="952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0000" tIns="108000" rIns="180000" bIns="180000" numCol="1" spcCol="0" rtlCol="0" fromWordArt="0" anchor="t" anchorCtr="0" forceAA="0" compatLnSpc="1">
            <a:prstTxWarp prst="textNoShape">
              <a:avLst/>
            </a:prstTxWarp>
            <a:noAutofit/>
          </a:bodyPr>
          <a:lstStyle/>
          <a:p>
            <a:pPr algn="ctr" defTabSz="932472" fontAlgn="base">
              <a:spcBef>
                <a:spcPct val="0"/>
              </a:spcBef>
              <a:spcAft>
                <a:spcPct val="0"/>
              </a:spcAft>
              <a:defRPr/>
            </a:pPr>
            <a:endParaRPr lang="en-AU" sz="800" b="1" kern="0" dirty="0" err="1">
              <a:solidFill>
                <a:srgbClr val="FFFFFF"/>
              </a:solidFill>
              <a:cs typeface="Segoe UI" pitchFamily="34" charset="0"/>
            </a:endParaRPr>
          </a:p>
        </p:txBody>
      </p:sp>
      <p:sp>
        <p:nvSpPr>
          <p:cNvPr id="495" name="Rectangle: Rounded Corners 494">
            <a:extLst>
              <a:ext uri="{FF2B5EF4-FFF2-40B4-BE49-F238E27FC236}">
                <a16:creationId xmlns:a16="http://schemas.microsoft.com/office/drawing/2014/main" id="{99DFD39A-3F77-8E02-9499-75300A9D5270}"/>
              </a:ext>
            </a:extLst>
          </p:cNvPr>
          <p:cNvSpPr/>
          <p:nvPr/>
        </p:nvSpPr>
        <p:spPr bwMode="auto">
          <a:xfrm>
            <a:off x="6057349" y="184802"/>
            <a:ext cx="2091256" cy="956685"/>
          </a:xfrm>
          <a:prstGeom prst="roundRect">
            <a:avLst>
              <a:gd name="adj" fmla="val 6858"/>
            </a:avLst>
          </a:prstGeom>
          <a:solidFill>
            <a:srgbClr val="156082">
              <a:lumMod val="60000"/>
              <a:lumOff val="40000"/>
              <a:alpha val="3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dirty="0" err="1">
              <a:ln>
                <a:noFill/>
              </a:ln>
              <a:solidFill>
                <a:srgbClr val="000000"/>
              </a:solidFill>
              <a:effectLst/>
              <a:uLnTx/>
              <a:uFillTx/>
              <a:ea typeface="Segoe UI" pitchFamily="34" charset="0"/>
              <a:cs typeface="Segoe UI" pitchFamily="34" charset="0"/>
            </a:endParaRPr>
          </a:p>
        </p:txBody>
      </p:sp>
      <p:sp>
        <p:nvSpPr>
          <p:cNvPr id="505" name="Rectangle: Rounded Corners 504">
            <a:extLst>
              <a:ext uri="{FF2B5EF4-FFF2-40B4-BE49-F238E27FC236}">
                <a16:creationId xmlns:a16="http://schemas.microsoft.com/office/drawing/2014/main" id="{8D0D2B1A-86F5-87F3-5608-C46A115EE2E9}"/>
              </a:ext>
            </a:extLst>
          </p:cNvPr>
          <p:cNvSpPr/>
          <p:nvPr/>
        </p:nvSpPr>
        <p:spPr bwMode="auto">
          <a:xfrm>
            <a:off x="8320451" y="5210087"/>
            <a:ext cx="3735123" cy="1185704"/>
          </a:xfrm>
          <a:prstGeom prst="roundRect">
            <a:avLst>
              <a:gd name="adj" fmla="val 2571"/>
            </a:avLst>
          </a:prstGeom>
          <a:gradFill flip="none" rotWithShape="1">
            <a:gsLst>
              <a:gs pos="0">
                <a:sysClr val="windowText" lastClr="000000">
                  <a:lumMod val="50000"/>
                  <a:lumOff val="50000"/>
                </a:sysClr>
              </a:gs>
              <a:gs pos="55000">
                <a:srgbClr val="000000"/>
              </a:gs>
            </a:gsLst>
            <a:lin ang="5400000" scaled="1"/>
            <a:tileRect/>
          </a:gradFill>
          <a:ln w="9525" cap="flat" cmpd="sng" algn="ctr">
            <a:solidFill>
              <a:sysClr val="window" lastClr="FFFFFF"/>
            </a:solidFill>
            <a:prstDash val="sysDot"/>
            <a:headEnd type="none" w="med" len="med"/>
            <a:tailEnd type="none" w="med" len="med"/>
          </a:ln>
          <a:effectLst/>
        </p:spPr>
        <p:txBody>
          <a:bodyPr rot="0" spcFirstLastPara="0" vertOverflow="overflow" horzOverflow="overflow" vert="horz" wrap="square" lIns="180000" tIns="108000" rIns="180000" bIns="180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800" b="1" i="0" u="none" strike="noStrike" kern="0" cap="none" spc="0" normalizeH="0" baseline="0" noProof="0" dirty="0" err="1">
              <a:ln>
                <a:noFill/>
              </a:ln>
              <a:solidFill>
                <a:srgbClr val="FFFFFF"/>
              </a:solidFill>
              <a:effectLst/>
              <a:uLnTx/>
              <a:uFillTx/>
              <a:cs typeface="Segoe UI" pitchFamily="34" charset="0"/>
            </a:endParaRPr>
          </a:p>
        </p:txBody>
      </p:sp>
      <p:sp>
        <p:nvSpPr>
          <p:cNvPr id="554" name="Rounded Rectangle 20">
            <a:extLst>
              <a:ext uri="{FF2B5EF4-FFF2-40B4-BE49-F238E27FC236}">
                <a16:creationId xmlns:a16="http://schemas.microsoft.com/office/drawing/2014/main" id="{AFA73D90-EC60-6042-EA0B-3F7B680D382A}"/>
              </a:ext>
              <a:ext uri="{C183D7F6-B498-43B3-948B-1728B52AA6E4}">
                <adec:decorative xmlns:adec="http://schemas.microsoft.com/office/drawing/2017/decorative" val="1"/>
              </a:ext>
            </a:extLst>
          </p:cNvPr>
          <p:cNvSpPr/>
          <p:nvPr/>
        </p:nvSpPr>
        <p:spPr bwMode="auto">
          <a:xfrm>
            <a:off x="9771421" y="5478202"/>
            <a:ext cx="526133" cy="840464"/>
          </a:xfrm>
          <a:prstGeom prst="roundRect">
            <a:avLst>
              <a:gd name="adj" fmla="val 4259"/>
            </a:avLst>
          </a:prstGeom>
          <a:solidFill>
            <a:srgbClr val="E8E8E8">
              <a:lumMod val="10000"/>
            </a:srgbClr>
          </a:solidFill>
          <a:ln w="19050" cap="flat" cmpd="sng" algn="ctr">
            <a:gradFill flip="none" rotWithShape="1">
              <a:gsLst>
                <a:gs pos="79000">
                  <a:srgbClr val="8DC8E8"/>
                </a:gs>
                <a:gs pos="100000">
                  <a:srgbClr val="D59ED7"/>
                </a:gs>
              </a:gsLst>
              <a:lin ang="2700000" scaled="1"/>
              <a:tileRect/>
            </a:gra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defTabSz="524516"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err="1">
              <a:ln>
                <a:noFill/>
              </a:ln>
              <a:solidFill>
                <a:srgbClr val="091F2C"/>
              </a:solidFill>
              <a:effectLst/>
              <a:uLnTx/>
              <a:uFillTx/>
              <a:ea typeface="Segoe UI" pitchFamily="34" charset="0"/>
              <a:cs typeface="Segoe UI" pitchFamily="34" charset="0"/>
            </a:endParaRPr>
          </a:p>
        </p:txBody>
      </p:sp>
      <p:sp>
        <p:nvSpPr>
          <p:cNvPr id="562" name="Rectangle: Rounded Corners 561">
            <a:extLst>
              <a:ext uri="{FF2B5EF4-FFF2-40B4-BE49-F238E27FC236}">
                <a16:creationId xmlns:a16="http://schemas.microsoft.com/office/drawing/2014/main" id="{09F73F30-47D0-910D-69D4-8144B0338F14}"/>
              </a:ext>
            </a:extLst>
          </p:cNvPr>
          <p:cNvSpPr/>
          <p:nvPr/>
        </p:nvSpPr>
        <p:spPr bwMode="auto">
          <a:xfrm>
            <a:off x="1421656" y="1535255"/>
            <a:ext cx="2908502" cy="1102120"/>
          </a:xfrm>
          <a:prstGeom prst="roundRect">
            <a:avLst>
              <a:gd name="adj" fmla="val 6759"/>
            </a:avLst>
          </a:prstGeom>
          <a:gradFill flip="none" rotWithShape="1">
            <a:gsLst>
              <a:gs pos="0">
                <a:srgbClr val="4EA72E">
                  <a:lumMod val="75000"/>
                </a:srgbClr>
              </a:gs>
              <a:gs pos="20000">
                <a:srgbClr val="152C0C"/>
              </a:gs>
              <a:gs pos="74000">
                <a:srgbClr val="000000"/>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0000" tIns="108000" rIns="180000" bIns="180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800" b="1" i="0" u="none" strike="noStrike" kern="0" cap="none" spc="0" normalizeH="0" baseline="0" noProof="0" dirty="0" err="1">
              <a:ln>
                <a:noFill/>
              </a:ln>
              <a:solidFill>
                <a:srgbClr val="FFFFFF"/>
              </a:solidFill>
              <a:effectLst/>
              <a:uLnTx/>
              <a:uFillTx/>
              <a:cs typeface="Segoe UI" pitchFamily="34" charset="0"/>
            </a:endParaRPr>
          </a:p>
        </p:txBody>
      </p:sp>
      <p:sp>
        <p:nvSpPr>
          <p:cNvPr id="86" name="Rectangle: Rounded Corners 85">
            <a:extLst>
              <a:ext uri="{FF2B5EF4-FFF2-40B4-BE49-F238E27FC236}">
                <a16:creationId xmlns:a16="http://schemas.microsoft.com/office/drawing/2014/main" id="{6E19B6E9-5D55-199D-78C0-DB7445BED5C9}"/>
              </a:ext>
            </a:extLst>
          </p:cNvPr>
          <p:cNvSpPr/>
          <p:nvPr/>
        </p:nvSpPr>
        <p:spPr bwMode="auto">
          <a:xfrm>
            <a:off x="1364998" y="2860432"/>
            <a:ext cx="6881218" cy="2514552"/>
          </a:xfrm>
          <a:prstGeom prst="roundRect">
            <a:avLst>
              <a:gd name="adj" fmla="val 2628"/>
            </a:avLst>
          </a:prstGeom>
          <a:solidFill>
            <a:srgbClr val="156082">
              <a:lumMod val="50000"/>
            </a:srgbClr>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0000" tIns="108000" rIns="180000" bIns="180000" numCol="1" spcCol="0" rtlCol="0" fromWordArt="0" anchor="t" anchorCtr="0" forceAA="0" compatLnSpc="1">
            <a:prstTxWarp prst="textNoShape">
              <a:avLst/>
            </a:prstTxWarp>
            <a:noAutofit/>
          </a:bodyPr>
          <a:lstStyle/>
          <a:p>
            <a:pPr marL="0" marR="0" lvl="0" indent="0" algn="r" defTabSz="932472" eaLnBrk="1" fontAlgn="base" latinLnBrk="0" hangingPunct="1">
              <a:lnSpc>
                <a:spcPct val="100000"/>
              </a:lnSpc>
              <a:spcBef>
                <a:spcPct val="0"/>
              </a:spcBef>
              <a:spcAft>
                <a:spcPct val="0"/>
              </a:spcAft>
              <a:buClrTx/>
              <a:buSzTx/>
              <a:buFontTx/>
              <a:buNone/>
              <a:tabLst/>
              <a:defRPr/>
            </a:pPr>
            <a:endParaRPr kumimoji="0" lang="en-US" sz="800" b="1" i="0" u="none" strike="noStrike" kern="0" cap="none" spc="0" normalizeH="0" baseline="0" noProof="0" dirty="0">
              <a:ln>
                <a:noFill/>
              </a:ln>
              <a:solidFill>
                <a:srgbClr val="FFFFFF"/>
              </a:solidFill>
              <a:effectLst/>
              <a:uLnTx/>
              <a:uFillTx/>
              <a:cs typeface="Segoe UI" pitchFamily="34" charset="0"/>
            </a:endParaRPr>
          </a:p>
        </p:txBody>
      </p:sp>
      <p:sp>
        <p:nvSpPr>
          <p:cNvPr id="87" name="Title 1">
            <a:extLst>
              <a:ext uri="{FF2B5EF4-FFF2-40B4-BE49-F238E27FC236}">
                <a16:creationId xmlns:a16="http://schemas.microsoft.com/office/drawing/2014/main" id="{F2976F1C-58F7-9BBA-43C7-206DA67A8420}"/>
              </a:ext>
            </a:extLst>
          </p:cNvPr>
          <p:cNvSpPr txBox="1">
            <a:spLocks/>
          </p:cNvSpPr>
          <p:nvPr/>
        </p:nvSpPr>
        <p:spPr>
          <a:xfrm>
            <a:off x="0" y="172701"/>
            <a:ext cx="5993028" cy="7228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bg1"/>
                </a:solidFill>
                <a:latin typeface="+mj-lt"/>
                <a:ea typeface="+mj-ea"/>
                <a:cs typeface="+mj-cs"/>
              </a:defRPr>
            </a:lvl1pPr>
          </a:lstStyle>
          <a:p>
            <a:pPr algn="ctr"/>
            <a:r>
              <a:rPr lang="en-AU" sz="4000" dirty="0">
                <a:solidFill>
                  <a:schemeClr val="tx1"/>
                </a:solidFill>
                <a:latin typeface="Segoe UI Semibold" panose="020B0702040204020203" pitchFamily="34" charset="0"/>
                <a:cs typeface="Segoe UI Semibold" panose="020B0702040204020203" pitchFamily="34" charset="0"/>
              </a:rPr>
              <a:t>Microsoft AI Ecosystem</a:t>
            </a:r>
          </a:p>
        </p:txBody>
      </p:sp>
      <p:sp>
        <p:nvSpPr>
          <p:cNvPr id="88" name="Data Rectangle">
            <a:extLst>
              <a:ext uri="{FF2B5EF4-FFF2-40B4-BE49-F238E27FC236}">
                <a16:creationId xmlns:a16="http://schemas.microsoft.com/office/drawing/2014/main" id="{7DC00CD1-6E1D-AA10-53D6-DA9BF385772F}"/>
              </a:ext>
            </a:extLst>
          </p:cNvPr>
          <p:cNvSpPr/>
          <p:nvPr/>
        </p:nvSpPr>
        <p:spPr bwMode="auto">
          <a:xfrm>
            <a:off x="9378416" y="1506581"/>
            <a:ext cx="2682018" cy="3209605"/>
          </a:xfrm>
          <a:prstGeom prst="roundRect">
            <a:avLst>
              <a:gd name="adj" fmla="val 2974"/>
            </a:avLst>
          </a:prstGeom>
          <a:gradFill flip="none" rotWithShape="1">
            <a:gsLst>
              <a:gs pos="0">
                <a:srgbClr val="30E5D0">
                  <a:lumMod val="75000"/>
                </a:srgbClr>
              </a:gs>
              <a:gs pos="34000">
                <a:srgbClr val="073731"/>
              </a:gs>
              <a:gs pos="100000">
                <a:srgbClr val="000000"/>
              </a:gs>
            </a:gsLst>
            <a:lin ang="8100000" scaled="1"/>
            <a:tileRect/>
          </a:gra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0000" tIns="108000" rIns="180000" bIns="180000"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800" b="1" kern="0" dirty="0">
              <a:solidFill>
                <a:srgbClr val="FFFFFF"/>
              </a:solidFill>
              <a:cs typeface="Segoe UI" pitchFamily="34" charset="0"/>
            </a:endParaRPr>
          </a:p>
        </p:txBody>
      </p:sp>
      <p:sp>
        <p:nvSpPr>
          <p:cNvPr id="89" name="Rectangle: Rounded Corners 88">
            <a:extLst>
              <a:ext uri="{FF2B5EF4-FFF2-40B4-BE49-F238E27FC236}">
                <a16:creationId xmlns:a16="http://schemas.microsoft.com/office/drawing/2014/main" id="{6078EE6C-90FE-9A50-8965-B9DAA7C952EC}"/>
              </a:ext>
            </a:extLst>
          </p:cNvPr>
          <p:cNvSpPr/>
          <p:nvPr/>
        </p:nvSpPr>
        <p:spPr bwMode="auto">
          <a:xfrm>
            <a:off x="9444903" y="1911731"/>
            <a:ext cx="1087568" cy="1401086"/>
          </a:xfrm>
          <a:prstGeom prst="roundRect">
            <a:avLst>
              <a:gd name="adj" fmla="val 6858"/>
            </a:avLst>
          </a:prstGeom>
          <a:solidFill>
            <a:srgbClr val="0E2841">
              <a:lumMod val="50000"/>
              <a:lumOff val="50000"/>
              <a:alpha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AU" sz="2000" b="0" i="0" u="none" strike="noStrike" kern="0" cap="none" spc="0" normalizeH="0" baseline="0" noProof="0" dirty="0" err="1">
              <a:ln>
                <a:noFill/>
              </a:ln>
              <a:solidFill>
                <a:srgbClr val="000000"/>
              </a:solidFill>
              <a:effectLst/>
              <a:uLnTx/>
              <a:uFillTx/>
              <a:ea typeface="Segoe UI" pitchFamily="34" charset="0"/>
              <a:cs typeface="Segoe UI" pitchFamily="34" charset="0"/>
            </a:endParaRPr>
          </a:p>
        </p:txBody>
      </p:sp>
      <p:sp>
        <p:nvSpPr>
          <p:cNvPr id="90" name="Your data background">
            <a:extLst>
              <a:ext uri="{FF2B5EF4-FFF2-40B4-BE49-F238E27FC236}">
                <a16:creationId xmlns:a16="http://schemas.microsoft.com/office/drawing/2014/main" id="{633450FD-FE07-BC30-E9AB-A6E0EC47123E}"/>
              </a:ext>
            </a:extLst>
          </p:cNvPr>
          <p:cNvSpPr/>
          <p:nvPr/>
        </p:nvSpPr>
        <p:spPr>
          <a:xfrm>
            <a:off x="9402097" y="1526676"/>
            <a:ext cx="2636552" cy="329476"/>
          </a:xfrm>
          <a:prstGeom prst="round2SameRect">
            <a:avLst>
              <a:gd name="adj1" fmla="val 22216"/>
              <a:gd name="adj2" fmla="val 0"/>
            </a:avLst>
          </a:prstGeom>
          <a:solidFill>
            <a:sysClr val="windowText" lastClr="000000">
              <a:alpha val="50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91" name="Your Data">
            <a:extLst>
              <a:ext uri="{FF2B5EF4-FFF2-40B4-BE49-F238E27FC236}">
                <a16:creationId xmlns:a16="http://schemas.microsoft.com/office/drawing/2014/main" id="{09B9E7B5-734F-6277-5BD4-058E8FF5075A}"/>
              </a:ext>
            </a:extLst>
          </p:cNvPr>
          <p:cNvSpPr txBox="1"/>
          <p:nvPr/>
        </p:nvSpPr>
        <p:spPr>
          <a:xfrm>
            <a:off x="9378417" y="1577060"/>
            <a:ext cx="2677156" cy="185953"/>
          </a:xfrm>
          <a:prstGeom prst="rect">
            <a:avLst/>
          </a:prstGeom>
          <a:noFill/>
        </p:spPr>
        <p:txBody>
          <a:bodyPr wrap="square" lIns="0" tIns="0" rIns="0" bIns="0">
            <a:noAutofit/>
          </a:bodyPr>
          <a:lstStyle/>
          <a:p>
            <a:pPr algn="ctr" defTabSz="932742">
              <a:defRPr/>
            </a:pPr>
            <a:r>
              <a:rPr lang="en-US" sz="1400" dirty="0">
                <a:solidFill>
                  <a:srgbClr val="FFFFFF"/>
                </a:solidFill>
                <a:latin typeface="Segoe UI Semibold" panose="020B0702040204020203" pitchFamily="34" charset="0"/>
                <a:cs typeface="Segoe UI Semibold" panose="020B0702040204020203" pitchFamily="34" charset="0"/>
              </a:rPr>
              <a:t>Your Data</a:t>
            </a:r>
          </a:p>
        </p:txBody>
      </p:sp>
      <p:grpSp>
        <p:nvGrpSpPr>
          <p:cNvPr id="92" name="Group 91">
            <a:extLst>
              <a:ext uri="{FF2B5EF4-FFF2-40B4-BE49-F238E27FC236}">
                <a16:creationId xmlns:a16="http://schemas.microsoft.com/office/drawing/2014/main" id="{8B50171C-611D-DC2E-3D6C-BF7D57CB3A5C}"/>
              </a:ext>
            </a:extLst>
          </p:cNvPr>
          <p:cNvGrpSpPr/>
          <p:nvPr/>
        </p:nvGrpSpPr>
        <p:grpSpPr>
          <a:xfrm>
            <a:off x="2236251" y="5895306"/>
            <a:ext cx="702217" cy="474738"/>
            <a:chOff x="3012585" y="3916380"/>
            <a:chExt cx="702217" cy="474738"/>
          </a:xfrm>
        </p:grpSpPr>
        <p:sp>
          <p:nvSpPr>
            <p:cNvPr id="93" name="TextBox 92">
              <a:hlinkClick r:id="rId2"/>
              <a:extLst>
                <a:ext uri="{FF2B5EF4-FFF2-40B4-BE49-F238E27FC236}">
                  <a16:creationId xmlns:a16="http://schemas.microsoft.com/office/drawing/2014/main" id="{29BDC773-9268-DEEC-C844-9BE6482EA593}"/>
                </a:ext>
              </a:extLst>
            </p:cNvPr>
            <p:cNvSpPr txBox="1"/>
            <p:nvPr/>
          </p:nvSpPr>
          <p:spPr>
            <a:xfrm>
              <a:off x="3012585" y="4219973"/>
              <a:ext cx="702217" cy="171145"/>
            </a:xfrm>
            <a:prstGeom prst="rect">
              <a:avLst/>
            </a:prstGeom>
            <a:noFill/>
          </p:spPr>
          <p:txBody>
            <a:bodyPr wrap="square" lIns="0" tIns="0" rIns="0" bIns="0">
              <a:noAutofit/>
            </a:bodyPr>
            <a:lstStyle/>
            <a:p>
              <a:pPr algn="ctr" defTabSz="932742">
                <a:defRPr/>
              </a:pPr>
              <a:r>
                <a:rPr lang="en-US" sz="800" dirty="0">
                  <a:solidFill>
                    <a:srgbClr val="FFFFFF"/>
                  </a:solidFill>
                  <a:latin typeface="Segoe UI Variable Display Light" pitchFamily="2" charset="0"/>
                </a:rPr>
                <a:t>Responsible AI</a:t>
              </a:r>
            </a:p>
          </p:txBody>
        </p:sp>
        <p:grpSp>
          <p:nvGrpSpPr>
            <p:cNvPr id="94" name="Group 93">
              <a:extLst>
                <a:ext uri="{FF2B5EF4-FFF2-40B4-BE49-F238E27FC236}">
                  <a16:creationId xmlns:a16="http://schemas.microsoft.com/office/drawing/2014/main" id="{488DE5CD-6973-AAFF-07E5-CCD798F0A4B9}"/>
                </a:ext>
              </a:extLst>
            </p:cNvPr>
            <p:cNvGrpSpPr/>
            <p:nvPr/>
          </p:nvGrpSpPr>
          <p:grpSpPr>
            <a:xfrm>
              <a:off x="3199392" y="3916380"/>
              <a:ext cx="326228" cy="326227"/>
              <a:chOff x="2201489" y="5327478"/>
              <a:chExt cx="564251" cy="564251"/>
            </a:xfrm>
          </p:grpSpPr>
          <p:sp>
            <p:nvSpPr>
              <p:cNvPr id="95" name="Oval 94">
                <a:extLst>
                  <a:ext uri="{FF2B5EF4-FFF2-40B4-BE49-F238E27FC236}">
                    <a16:creationId xmlns:a16="http://schemas.microsoft.com/office/drawing/2014/main" id="{515DD71A-122F-B40F-CA1B-AA9FB97356D1}"/>
                  </a:ext>
                </a:extLst>
              </p:cNvPr>
              <p:cNvSpPr/>
              <p:nvPr/>
            </p:nvSpPr>
            <p:spPr bwMode="auto">
              <a:xfrm>
                <a:off x="2258374" y="5389878"/>
                <a:ext cx="235744" cy="2357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AU" kern="0" dirty="0" err="1">
                  <a:solidFill>
                    <a:srgbClr val="000000"/>
                  </a:solidFill>
                  <a:ea typeface="Segoe UI" pitchFamily="34" charset="0"/>
                  <a:cs typeface="Segoe UI" pitchFamily="34" charset="0"/>
                </a:endParaRPr>
              </a:p>
            </p:txBody>
          </p:sp>
          <p:sp>
            <p:nvSpPr>
              <p:cNvPr id="96" name="Oval 95">
                <a:extLst>
                  <a:ext uri="{FF2B5EF4-FFF2-40B4-BE49-F238E27FC236}">
                    <a16:creationId xmlns:a16="http://schemas.microsoft.com/office/drawing/2014/main" id="{3FB15095-C463-CBE4-1F31-F1D958EC2989}"/>
                  </a:ext>
                </a:extLst>
              </p:cNvPr>
              <p:cNvSpPr/>
              <p:nvPr/>
            </p:nvSpPr>
            <p:spPr bwMode="auto">
              <a:xfrm>
                <a:off x="2476341" y="5393191"/>
                <a:ext cx="235744" cy="2357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AU" kern="0" dirty="0" err="1">
                  <a:solidFill>
                    <a:srgbClr val="000000"/>
                  </a:solidFill>
                  <a:ea typeface="Segoe UI" pitchFamily="34" charset="0"/>
                  <a:cs typeface="Segoe UI" pitchFamily="34" charset="0"/>
                </a:endParaRPr>
              </a:p>
            </p:txBody>
          </p:sp>
          <p:sp>
            <p:nvSpPr>
              <p:cNvPr id="97" name="Heart 96">
                <a:extLst>
                  <a:ext uri="{FF2B5EF4-FFF2-40B4-BE49-F238E27FC236}">
                    <a16:creationId xmlns:a16="http://schemas.microsoft.com/office/drawing/2014/main" id="{3760C308-835E-1B24-F123-EECCF795765F}"/>
                  </a:ext>
                </a:extLst>
              </p:cNvPr>
              <p:cNvSpPr/>
              <p:nvPr/>
            </p:nvSpPr>
            <p:spPr bwMode="auto">
              <a:xfrm>
                <a:off x="2260263" y="5391773"/>
                <a:ext cx="450711" cy="434971"/>
              </a:xfrm>
              <a:prstGeom prst="hear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AU" kern="0" dirty="0" err="1">
                  <a:solidFill>
                    <a:srgbClr val="000000"/>
                  </a:solidFill>
                  <a:ea typeface="Segoe UI" pitchFamily="34" charset="0"/>
                  <a:cs typeface="Segoe UI" pitchFamily="34" charset="0"/>
                </a:endParaRPr>
              </a:p>
            </p:txBody>
          </p:sp>
          <p:pic>
            <p:nvPicPr>
              <p:cNvPr id="98" name="Graphic 97" descr="Heart with pulse with solid fill">
                <a:extLst>
                  <a:ext uri="{FF2B5EF4-FFF2-40B4-BE49-F238E27FC236}">
                    <a16:creationId xmlns:a16="http://schemas.microsoft.com/office/drawing/2014/main" id="{2BCD788C-74FD-4415-A6D4-58E0C9AB85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01489" y="5327478"/>
                <a:ext cx="564251" cy="564251"/>
              </a:xfrm>
              <a:prstGeom prst="rect">
                <a:avLst/>
              </a:prstGeom>
            </p:spPr>
          </p:pic>
        </p:grpSp>
      </p:grpSp>
      <p:grpSp>
        <p:nvGrpSpPr>
          <p:cNvPr id="99" name="Group 98">
            <a:extLst>
              <a:ext uri="{FF2B5EF4-FFF2-40B4-BE49-F238E27FC236}">
                <a16:creationId xmlns:a16="http://schemas.microsoft.com/office/drawing/2014/main" id="{14C83853-2D30-8632-2D79-3F4E1AE364F7}"/>
              </a:ext>
            </a:extLst>
          </p:cNvPr>
          <p:cNvGrpSpPr/>
          <p:nvPr/>
        </p:nvGrpSpPr>
        <p:grpSpPr>
          <a:xfrm>
            <a:off x="6089852" y="214084"/>
            <a:ext cx="680854" cy="645652"/>
            <a:chOff x="5094879" y="4693206"/>
            <a:chExt cx="680854" cy="645652"/>
          </a:xfrm>
        </p:grpSpPr>
        <p:sp>
          <p:nvSpPr>
            <p:cNvPr id="100" name="TextBox 99">
              <a:hlinkClick r:id="rId5"/>
              <a:extLst>
                <a:ext uri="{FF2B5EF4-FFF2-40B4-BE49-F238E27FC236}">
                  <a16:creationId xmlns:a16="http://schemas.microsoft.com/office/drawing/2014/main" id="{5A836DCE-D982-07B4-6A47-908F1EB41252}"/>
                </a:ext>
              </a:extLst>
            </p:cNvPr>
            <p:cNvSpPr txBox="1"/>
            <p:nvPr/>
          </p:nvSpPr>
          <p:spPr>
            <a:xfrm>
              <a:off x="5094879" y="5190448"/>
              <a:ext cx="680854" cy="148410"/>
            </a:xfrm>
            <a:prstGeom prst="rect">
              <a:avLst/>
            </a:prstGeom>
            <a:noFill/>
          </p:spPr>
          <p:txBody>
            <a:bodyPr wrap="square" lIns="0" tIns="0" rIns="0" bIns="0">
              <a:noAutofit/>
            </a:bodyPr>
            <a:lstStyle/>
            <a:p>
              <a:pPr algn="ctr" defTabSz="932742">
                <a:defRPr/>
              </a:pPr>
              <a:r>
                <a:rPr lang="en-US" sz="1000" dirty="0">
                  <a:solidFill>
                    <a:srgbClr val="FFFFFF"/>
                  </a:solidFill>
                  <a:latin typeface="Segoe UI Variable Display Semib"/>
                </a:rPr>
                <a:t>Copilots</a:t>
              </a:r>
            </a:p>
          </p:txBody>
        </p:sp>
        <p:pic>
          <p:nvPicPr>
            <p:cNvPr id="112" name="!Copilot" descr="Copilot icon">
              <a:extLst>
                <a:ext uri="{FF2B5EF4-FFF2-40B4-BE49-F238E27FC236}">
                  <a16:creationId xmlns:a16="http://schemas.microsoft.com/office/drawing/2014/main" id="{DDA850DB-CB89-FD15-2B59-D27977B7517F}"/>
                </a:ext>
              </a:extLst>
            </p:cNvPr>
            <p:cNvPicPr>
              <a:picLocks noChangeAspect="1"/>
            </p:cNvPicPr>
            <p:nvPr/>
          </p:nvPicPr>
          <p:blipFill>
            <a:blip r:embed="rId6"/>
            <a:stretch>
              <a:fillRect/>
            </a:stretch>
          </p:blipFill>
          <p:spPr>
            <a:xfrm>
              <a:off x="5181822" y="4693206"/>
              <a:ext cx="501043" cy="501042"/>
            </a:xfrm>
            <a:prstGeom prst="rect">
              <a:avLst/>
            </a:prstGeom>
            <a:noFill/>
            <a:ln>
              <a:noFill/>
              <a:headEnd type="none" w="med" len="med"/>
              <a:tailEnd type="none" w="med" len="med"/>
            </a:ln>
            <a:effectLst>
              <a:outerShdw blurRad="63500" dist="63500" dir="8100000" algn="tr" rotWithShape="0">
                <a:prstClr val="black">
                  <a:alpha val="10000"/>
                </a:prstClr>
              </a:outerShdw>
            </a:effectLst>
          </p:spPr>
        </p:pic>
      </p:grpSp>
      <p:grpSp>
        <p:nvGrpSpPr>
          <p:cNvPr id="113" name="Group 112">
            <a:extLst>
              <a:ext uri="{FF2B5EF4-FFF2-40B4-BE49-F238E27FC236}">
                <a16:creationId xmlns:a16="http://schemas.microsoft.com/office/drawing/2014/main" id="{1BA7688B-4951-9475-0B28-152C3324A13A}"/>
              </a:ext>
            </a:extLst>
          </p:cNvPr>
          <p:cNvGrpSpPr/>
          <p:nvPr/>
        </p:nvGrpSpPr>
        <p:grpSpPr>
          <a:xfrm>
            <a:off x="2617266" y="1646991"/>
            <a:ext cx="908114" cy="481735"/>
            <a:chOff x="4009175" y="4810909"/>
            <a:chExt cx="908114" cy="481735"/>
          </a:xfrm>
        </p:grpSpPr>
        <p:sp>
          <p:nvSpPr>
            <p:cNvPr id="114" name="TextBox 113">
              <a:hlinkClick r:id="rId7"/>
              <a:extLst>
                <a:ext uri="{FF2B5EF4-FFF2-40B4-BE49-F238E27FC236}">
                  <a16:creationId xmlns:a16="http://schemas.microsoft.com/office/drawing/2014/main" id="{D3E8D722-BB58-3DAD-4034-2BF97F969BFA}"/>
                </a:ext>
              </a:extLst>
            </p:cNvPr>
            <p:cNvSpPr txBox="1"/>
            <p:nvPr/>
          </p:nvSpPr>
          <p:spPr>
            <a:xfrm>
              <a:off x="4009175" y="5144235"/>
              <a:ext cx="908114" cy="148409"/>
            </a:xfrm>
            <a:prstGeom prst="rect">
              <a:avLst/>
            </a:prstGeom>
            <a:noFill/>
          </p:spPr>
          <p:txBody>
            <a:bodyPr wrap="square" lIns="0" tIns="0" rIns="0" bIns="0">
              <a:noAutofit/>
            </a:bodyPr>
            <a:lstStyle/>
            <a:p>
              <a:pPr algn="ctr" defTabSz="932742">
                <a:defRPr/>
              </a:pPr>
              <a:r>
                <a:rPr lang="en-US" sz="900" dirty="0">
                  <a:solidFill>
                    <a:srgbClr val="FFFFFF"/>
                  </a:solidFill>
                  <a:latin typeface="Segoe UI Variable Display Semib"/>
                </a:rPr>
                <a:t>Copilot Studio</a:t>
              </a:r>
            </a:p>
          </p:txBody>
        </p:sp>
        <p:pic>
          <p:nvPicPr>
            <p:cNvPr id="115" name="Graphic 114">
              <a:extLst>
                <a:ext uri="{FF2B5EF4-FFF2-40B4-BE49-F238E27FC236}">
                  <a16:creationId xmlns:a16="http://schemas.microsoft.com/office/drawing/2014/main" id="{11CC2DCA-99A8-D40D-D08F-2F5705C68ED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00886" y="4810909"/>
              <a:ext cx="323450" cy="323450"/>
            </a:xfrm>
            <a:prstGeom prst="rect">
              <a:avLst/>
            </a:prstGeom>
          </p:spPr>
        </p:pic>
      </p:grpSp>
      <p:grpSp>
        <p:nvGrpSpPr>
          <p:cNvPr id="116" name="Group 115">
            <a:extLst>
              <a:ext uri="{FF2B5EF4-FFF2-40B4-BE49-F238E27FC236}">
                <a16:creationId xmlns:a16="http://schemas.microsoft.com/office/drawing/2014/main" id="{98792C3B-BEFA-16D5-171D-EA4AA7AD8C57}"/>
              </a:ext>
            </a:extLst>
          </p:cNvPr>
          <p:cNvGrpSpPr/>
          <p:nvPr/>
        </p:nvGrpSpPr>
        <p:grpSpPr>
          <a:xfrm>
            <a:off x="1614346" y="1670876"/>
            <a:ext cx="974337" cy="499499"/>
            <a:chOff x="2296132" y="3318694"/>
            <a:chExt cx="974337" cy="499499"/>
          </a:xfrm>
        </p:grpSpPr>
        <p:pic>
          <p:nvPicPr>
            <p:cNvPr id="117" name="Graphic 116">
              <a:extLst>
                <a:ext uri="{FF2B5EF4-FFF2-40B4-BE49-F238E27FC236}">
                  <a16:creationId xmlns:a16="http://schemas.microsoft.com/office/drawing/2014/main" id="{1E24E4F9-5520-33E1-C9AE-64FABD7AD27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45762" y="3318694"/>
              <a:ext cx="292962" cy="292962"/>
            </a:xfrm>
            <a:prstGeom prst="rect">
              <a:avLst/>
            </a:prstGeom>
          </p:spPr>
        </p:pic>
        <p:sp>
          <p:nvSpPr>
            <p:cNvPr id="118" name="TextBox 117">
              <a:hlinkClick r:id="rId12"/>
              <a:extLst>
                <a:ext uri="{FF2B5EF4-FFF2-40B4-BE49-F238E27FC236}">
                  <a16:creationId xmlns:a16="http://schemas.microsoft.com/office/drawing/2014/main" id="{0FFEA9E3-EA36-AE97-92F1-906359EEB679}"/>
                </a:ext>
              </a:extLst>
            </p:cNvPr>
            <p:cNvSpPr txBox="1"/>
            <p:nvPr/>
          </p:nvSpPr>
          <p:spPr>
            <a:xfrm>
              <a:off x="2296132" y="3632240"/>
              <a:ext cx="974337" cy="185953"/>
            </a:xfrm>
            <a:prstGeom prst="rect">
              <a:avLst/>
            </a:prstGeom>
            <a:noFill/>
          </p:spPr>
          <p:txBody>
            <a:bodyPr wrap="square" lIns="0" tIns="0" rIns="0" bIns="0">
              <a:noAutofit/>
            </a:bodyPr>
            <a:lstStyle/>
            <a:p>
              <a:pPr algn="ctr" defTabSz="932742">
                <a:defRPr/>
              </a:pPr>
              <a:r>
                <a:rPr lang="en-US" sz="900" dirty="0">
                  <a:solidFill>
                    <a:srgbClr val="FFFFFF"/>
                  </a:solidFill>
                  <a:latin typeface="Segoe UI Variable Display Semib" pitchFamily="2" charset="0"/>
                </a:rPr>
                <a:t>Power Platform</a:t>
              </a:r>
            </a:p>
          </p:txBody>
        </p:sp>
      </p:grpSp>
      <p:grpSp>
        <p:nvGrpSpPr>
          <p:cNvPr id="119" name="Group 118">
            <a:extLst>
              <a:ext uri="{FF2B5EF4-FFF2-40B4-BE49-F238E27FC236}">
                <a16:creationId xmlns:a16="http://schemas.microsoft.com/office/drawing/2014/main" id="{EB0A546F-9A3A-FF83-0F75-5064BC2DDF39}"/>
              </a:ext>
            </a:extLst>
          </p:cNvPr>
          <p:cNvGrpSpPr/>
          <p:nvPr/>
        </p:nvGrpSpPr>
        <p:grpSpPr>
          <a:xfrm>
            <a:off x="3588863" y="1665978"/>
            <a:ext cx="673913" cy="501417"/>
            <a:chOff x="1686662" y="2070671"/>
            <a:chExt cx="673913" cy="501417"/>
          </a:xfrm>
        </p:grpSpPr>
        <p:pic>
          <p:nvPicPr>
            <p:cNvPr id="120" name="Graphic 119">
              <a:extLst>
                <a:ext uri="{FF2B5EF4-FFF2-40B4-BE49-F238E27FC236}">
                  <a16:creationId xmlns:a16="http://schemas.microsoft.com/office/drawing/2014/main" id="{5ABF6147-4EAC-BDD9-7C96-72B9B7F1E5F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898540" y="2070671"/>
              <a:ext cx="269773" cy="269773"/>
            </a:xfrm>
            <a:prstGeom prst="rect">
              <a:avLst/>
            </a:prstGeom>
          </p:spPr>
        </p:pic>
        <p:sp>
          <p:nvSpPr>
            <p:cNvPr id="121" name="TextBox 120">
              <a:hlinkClick r:id="rId15"/>
              <a:extLst>
                <a:ext uri="{FF2B5EF4-FFF2-40B4-BE49-F238E27FC236}">
                  <a16:creationId xmlns:a16="http://schemas.microsoft.com/office/drawing/2014/main" id="{6F847C51-A615-85A7-354C-2D6004F63E9E}"/>
                </a:ext>
              </a:extLst>
            </p:cNvPr>
            <p:cNvSpPr txBox="1"/>
            <p:nvPr/>
          </p:nvSpPr>
          <p:spPr>
            <a:xfrm>
              <a:off x="1686662" y="2386135"/>
              <a:ext cx="673913" cy="185953"/>
            </a:xfrm>
            <a:prstGeom prst="rect">
              <a:avLst/>
            </a:prstGeom>
            <a:noFill/>
          </p:spPr>
          <p:txBody>
            <a:bodyPr wrap="square" lIns="0" tIns="0" rIns="0" bIns="0">
              <a:noAutofit/>
            </a:bodyPr>
            <a:lstStyle/>
            <a:p>
              <a:pPr algn="ctr" defTabSz="932742">
                <a:defRPr/>
              </a:pPr>
              <a:r>
                <a:rPr lang="en-US" sz="900" dirty="0">
                  <a:solidFill>
                    <a:srgbClr val="FFFFFF"/>
                  </a:solidFill>
                  <a:latin typeface="Segoe UI Variable Display Semib" pitchFamily="2" charset="0"/>
                </a:rPr>
                <a:t>AI Builder</a:t>
              </a:r>
            </a:p>
          </p:txBody>
        </p:sp>
      </p:grpSp>
      <p:grpSp>
        <p:nvGrpSpPr>
          <p:cNvPr id="122" name="Group 121">
            <a:extLst>
              <a:ext uri="{FF2B5EF4-FFF2-40B4-BE49-F238E27FC236}">
                <a16:creationId xmlns:a16="http://schemas.microsoft.com/office/drawing/2014/main" id="{9B108C26-5F5B-A1D1-8D4D-F12FF5EF4BBB}"/>
              </a:ext>
            </a:extLst>
          </p:cNvPr>
          <p:cNvGrpSpPr/>
          <p:nvPr/>
        </p:nvGrpSpPr>
        <p:grpSpPr>
          <a:xfrm>
            <a:off x="5023750" y="1513670"/>
            <a:ext cx="1000517" cy="1048312"/>
            <a:chOff x="4874236" y="1552582"/>
            <a:chExt cx="1000517" cy="1048312"/>
          </a:xfrm>
        </p:grpSpPr>
        <p:sp>
          <p:nvSpPr>
            <p:cNvPr id="123" name="Rectangle: Rounded Corners 122">
              <a:extLst>
                <a:ext uri="{FF2B5EF4-FFF2-40B4-BE49-F238E27FC236}">
                  <a16:creationId xmlns:a16="http://schemas.microsoft.com/office/drawing/2014/main" id="{6E35C7B1-2181-AB3C-B0DD-8A9A6BB2071D}"/>
                </a:ext>
              </a:extLst>
            </p:cNvPr>
            <p:cNvSpPr/>
            <p:nvPr/>
          </p:nvSpPr>
          <p:spPr>
            <a:xfrm>
              <a:off x="4874236" y="1552582"/>
              <a:ext cx="1000517" cy="1048312"/>
            </a:xfrm>
            <a:prstGeom prst="roundRect">
              <a:avLst>
                <a:gd name="adj" fmla="val 8526"/>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nvGrpSpPr>
            <p:cNvPr id="124" name="Group 123">
              <a:extLst>
                <a:ext uri="{FF2B5EF4-FFF2-40B4-BE49-F238E27FC236}">
                  <a16:creationId xmlns:a16="http://schemas.microsoft.com/office/drawing/2014/main" id="{EBA4311A-B860-7BAE-6AB7-7A861AA7236B}"/>
                </a:ext>
              </a:extLst>
            </p:cNvPr>
            <p:cNvGrpSpPr/>
            <p:nvPr/>
          </p:nvGrpSpPr>
          <p:grpSpPr>
            <a:xfrm>
              <a:off x="4936377" y="1593728"/>
              <a:ext cx="893279" cy="973139"/>
              <a:chOff x="4500404" y="6947010"/>
              <a:chExt cx="893279" cy="973139"/>
            </a:xfrm>
          </p:grpSpPr>
          <p:pic>
            <p:nvPicPr>
              <p:cNvPr id="125" name="Picture 124">
                <a:extLst>
                  <a:ext uri="{FF2B5EF4-FFF2-40B4-BE49-F238E27FC236}">
                    <a16:creationId xmlns:a16="http://schemas.microsoft.com/office/drawing/2014/main" id="{ACED61C8-F110-CE55-8A43-8ADE490EB7AF}"/>
                  </a:ext>
                </a:extLst>
              </p:cNvPr>
              <p:cNvPicPr>
                <a:picLocks noChangeAspect="1"/>
              </p:cNvPicPr>
              <p:nvPr/>
            </p:nvPicPr>
            <p:blipFill>
              <a:blip r:embed="rId16"/>
              <a:stretch>
                <a:fillRect/>
              </a:stretch>
            </p:blipFill>
            <p:spPr>
              <a:xfrm>
                <a:off x="4500404" y="6947010"/>
                <a:ext cx="893279" cy="973139"/>
              </a:xfrm>
              <a:prstGeom prst="rect">
                <a:avLst/>
              </a:prstGeom>
            </p:spPr>
          </p:pic>
          <p:sp>
            <p:nvSpPr>
              <p:cNvPr id="126" name="TextBox 125">
                <a:hlinkClick r:id="rId17"/>
                <a:extLst>
                  <a:ext uri="{FF2B5EF4-FFF2-40B4-BE49-F238E27FC236}">
                    <a16:creationId xmlns:a16="http://schemas.microsoft.com/office/drawing/2014/main" id="{B0162456-60AA-8926-2EB7-55A29886BD88}"/>
                  </a:ext>
                </a:extLst>
              </p:cNvPr>
              <p:cNvSpPr txBox="1"/>
              <p:nvPr/>
            </p:nvSpPr>
            <p:spPr>
              <a:xfrm>
                <a:off x="4568425" y="7136803"/>
                <a:ext cx="754514" cy="605288"/>
              </a:xfrm>
              <a:prstGeom prst="roundRect">
                <a:avLst>
                  <a:gd name="adj" fmla="val 9675"/>
                </a:avLst>
              </a:prstGeom>
              <a:solidFill>
                <a:srgbClr val="3A4953">
                  <a:alpha val="8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20003" numCol="1" spcCol="0" rtlCol="0" fromWordArt="0" anchor="ctr" anchorCtr="0" forceAA="0" compatLnSpc="1">
                <a:prstTxWarp prst="textNoShape">
                  <a:avLst/>
                </a:prstTxWarp>
                <a:noAutofit/>
              </a:bodyPr>
              <a:lstStyle>
                <a:defPPr>
                  <a:defRPr lang="en-US"/>
                </a:defPPr>
                <a:lvl1pPr algn="ctr" defTabSz="407757" fontAlgn="base">
                  <a:spcBef>
                    <a:spcPct val="0"/>
                  </a:spcBef>
                  <a:spcAft>
                    <a:spcPct val="0"/>
                  </a:spcAft>
                  <a:defRPr sz="797" b="1">
                    <a:gradFill>
                      <a:gsLst>
                        <a:gs pos="74138">
                          <a:srgbClr val="FFFFFF"/>
                        </a:gs>
                        <a:gs pos="55000">
                          <a:srgbClr val="FFFFFF"/>
                        </a:gs>
                      </a:gsLst>
                      <a:path path="circle">
                        <a:fillToRect l="100000" t="100000"/>
                      </a:path>
                    </a:gradFill>
                    <a:latin typeface="Segoe UI Variable Display Semibold" pitchFamily="2"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07757" eaLnBrk="1" fontAlgn="base" latinLnBrk="0" hangingPunct="1">
                  <a:lnSpc>
                    <a:spcPct val="100000"/>
                  </a:lnSpc>
                  <a:spcBef>
                    <a:spcPct val="0"/>
                  </a:spcBef>
                  <a:spcAft>
                    <a:spcPct val="0"/>
                  </a:spcAft>
                  <a:buClrTx/>
                  <a:buSzTx/>
                  <a:buFontTx/>
                  <a:buNone/>
                  <a:tabLst/>
                  <a:defRPr/>
                </a:pPr>
                <a:r>
                  <a:rPr kumimoji="0" lang="en-AU" sz="900" b="1" i="0" u="none" strike="noStrike" kern="0" cap="none" spc="0" normalizeH="0" baseline="0" noProof="0" dirty="0">
                    <a:ln>
                      <a:noFill/>
                    </a:ln>
                    <a:gradFill>
                      <a:gsLst>
                        <a:gs pos="74138">
                          <a:srgbClr val="FFFFFF"/>
                        </a:gs>
                        <a:gs pos="55000">
                          <a:srgbClr val="FFFFFF"/>
                        </a:gs>
                      </a:gsLst>
                      <a:path path="circle">
                        <a:fillToRect l="100000" t="100000"/>
                      </a:path>
                    </a:gradFill>
                    <a:effectLst/>
                    <a:uLnTx/>
                    <a:uFillTx/>
                    <a:latin typeface="Segoe UI Variable Display Semibold" pitchFamily="2" charset="0"/>
                    <a:cs typeface="Segoe UI" pitchFamily="34" charset="0"/>
                  </a:rPr>
                  <a:t>Power Platform Connectors</a:t>
                </a:r>
              </a:p>
              <a:p>
                <a:pPr marL="0" marR="0" lvl="0" indent="0" algn="ctr" defTabSz="407757" eaLnBrk="1" fontAlgn="base" latinLnBrk="0" hangingPunct="1">
                  <a:lnSpc>
                    <a:spcPct val="100000"/>
                  </a:lnSpc>
                  <a:spcBef>
                    <a:spcPct val="0"/>
                  </a:spcBef>
                  <a:spcAft>
                    <a:spcPct val="0"/>
                  </a:spcAft>
                  <a:buClrTx/>
                  <a:buSzTx/>
                  <a:buFontTx/>
                  <a:buNone/>
                  <a:tabLst/>
                  <a:defRPr/>
                </a:pPr>
                <a:r>
                  <a:rPr kumimoji="0" lang="en-AU" sz="900" b="1" i="0" u="none" strike="noStrike" kern="0" cap="none" spc="0" normalizeH="0" baseline="0" noProof="0" dirty="0">
                    <a:ln>
                      <a:noFill/>
                    </a:ln>
                    <a:gradFill>
                      <a:gsLst>
                        <a:gs pos="74138">
                          <a:srgbClr val="FFFFFF"/>
                        </a:gs>
                        <a:gs pos="55000">
                          <a:srgbClr val="FFFFFF"/>
                        </a:gs>
                      </a:gsLst>
                      <a:path path="circle">
                        <a:fillToRect l="100000" t="100000"/>
                      </a:path>
                    </a:gradFill>
                    <a:effectLst/>
                    <a:uLnTx/>
                    <a:uFillTx/>
                    <a:latin typeface="Segoe UI Variable Display Semibold" pitchFamily="2" charset="0"/>
                    <a:cs typeface="Segoe UI" pitchFamily="34" charset="0"/>
                  </a:rPr>
                  <a:t>(1000+)</a:t>
                </a:r>
              </a:p>
            </p:txBody>
          </p:sp>
        </p:grpSp>
      </p:grpSp>
      <p:sp>
        <p:nvSpPr>
          <p:cNvPr id="127" name="TextBox 126">
            <a:hlinkClick r:id="rId18"/>
            <a:extLst>
              <a:ext uri="{FF2B5EF4-FFF2-40B4-BE49-F238E27FC236}">
                <a16:creationId xmlns:a16="http://schemas.microsoft.com/office/drawing/2014/main" id="{C3DC417D-515A-0692-723C-EA8D77BE8B48}"/>
              </a:ext>
            </a:extLst>
          </p:cNvPr>
          <p:cNvSpPr txBox="1"/>
          <p:nvPr/>
        </p:nvSpPr>
        <p:spPr>
          <a:xfrm>
            <a:off x="9914381" y="652877"/>
            <a:ext cx="966952" cy="352042"/>
          </a:xfrm>
          <a:prstGeom prst="rect">
            <a:avLst/>
          </a:prstGeom>
          <a:noFill/>
        </p:spPr>
        <p:txBody>
          <a:bodyPr wrap="square" lIns="0" tIns="0" rIns="0" bIns="0">
            <a:noAutofit/>
          </a:bodyPr>
          <a:lstStyle/>
          <a:p>
            <a:pPr algn="ctr" defTabSz="932742">
              <a:defRPr/>
            </a:pPr>
            <a:r>
              <a:rPr lang="en-US" sz="900" dirty="0">
                <a:solidFill>
                  <a:srgbClr val="FFFFFF"/>
                </a:solidFill>
                <a:latin typeface="Segoe UI Variable Display Semib"/>
              </a:rPr>
              <a:t>Other AI enabled experience or process</a:t>
            </a:r>
          </a:p>
        </p:txBody>
      </p:sp>
      <p:sp>
        <p:nvSpPr>
          <p:cNvPr id="576" name="Left Brace 575">
            <a:extLst>
              <a:ext uri="{FF2B5EF4-FFF2-40B4-BE49-F238E27FC236}">
                <a16:creationId xmlns:a16="http://schemas.microsoft.com/office/drawing/2014/main" id="{FA354F8E-9CDB-3C7C-C4DF-EE342AADA654}"/>
              </a:ext>
            </a:extLst>
          </p:cNvPr>
          <p:cNvSpPr/>
          <p:nvPr/>
        </p:nvSpPr>
        <p:spPr>
          <a:xfrm>
            <a:off x="902176" y="1515159"/>
            <a:ext cx="379152" cy="4933300"/>
          </a:xfrm>
          <a:prstGeom prst="leftBrace">
            <a:avLst>
              <a:gd name="adj1" fmla="val 43460"/>
              <a:gd name="adj2" fmla="val 50000"/>
            </a:avLst>
          </a:prstGeom>
          <a:no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prstClr val="black"/>
              </a:solidFill>
              <a:effectLst/>
              <a:uLnTx/>
              <a:uFillTx/>
              <a:latin typeface="Aptos" panose="02110004020202020204"/>
              <a:ea typeface="+mn-ea"/>
              <a:cs typeface="+mn-cs"/>
            </a:endParaRPr>
          </a:p>
        </p:txBody>
      </p:sp>
      <p:sp>
        <p:nvSpPr>
          <p:cNvPr id="577" name="TextBox 576">
            <a:extLst>
              <a:ext uri="{FF2B5EF4-FFF2-40B4-BE49-F238E27FC236}">
                <a16:creationId xmlns:a16="http://schemas.microsoft.com/office/drawing/2014/main" id="{F0EDA4ED-5B79-F9E4-EA30-C4734F6FDC2E}"/>
              </a:ext>
            </a:extLst>
          </p:cNvPr>
          <p:cNvSpPr txBox="1"/>
          <p:nvPr/>
        </p:nvSpPr>
        <p:spPr>
          <a:xfrm>
            <a:off x="65619" y="3759073"/>
            <a:ext cx="750966" cy="454241"/>
          </a:xfrm>
          <a:prstGeom prst="rect">
            <a:avLst/>
          </a:prstGeom>
          <a:noFill/>
        </p:spPr>
        <p:txBody>
          <a:bodyPr wrap="square" lIns="0" tIns="0" rIns="0" bIns="0" anchor="ctr">
            <a:noAutofit/>
          </a:bodyPr>
          <a:lstStyle/>
          <a:p>
            <a:pPr algn="ctr" defTabSz="932742">
              <a:defRPr/>
            </a:pPr>
            <a:r>
              <a:rPr lang="en-US" sz="2400" dirty="0">
                <a:solidFill>
                  <a:srgbClr val="FFFFFF"/>
                </a:solidFill>
                <a:effectLst>
                  <a:glow rad="228600">
                    <a:srgbClr val="0F9ED5">
                      <a:satMod val="175000"/>
                      <a:alpha val="40000"/>
                    </a:srgbClr>
                  </a:glow>
                </a:effectLst>
                <a:latin typeface="Segoe UI Variable Display Semib"/>
              </a:rPr>
              <a:t>Build</a:t>
            </a:r>
          </a:p>
        </p:txBody>
      </p:sp>
      <p:sp>
        <p:nvSpPr>
          <p:cNvPr id="578" name="Left Brace 577">
            <a:extLst>
              <a:ext uri="{FF2B5EF4-FFF2-40B4-BE49-F238E27FC236}">
                <a16:creationId xmlns:a16="http://schemas.microsoft.com/office/drawing/2014/main" id="{5F6B162A-5102-DF5C-8B0C-8A752BC6E92A}"/>
              </a:ext>
            </a:extLst>
          </p:cNvPr>
          <p:cNvSpPr/>
          <p:nvPr/>
        </p:nvSpPr>
        <p:spPr>
          <a:xfrm rot="10800000">
            <a:off x="11050063" y="112411"/>
            <a:ext cx="379152" cy="1121997"/>
          </a:xfrm>
          <a:prstGeom prst="leftBrace">
            <a:avLst>
              <a:gd name="adj1" fmla="val 34547"/>
              <a:gd name="adj2" fmla="val 50000"/>
            </a:avLst>
          </a:prstGeom>
          <a:no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latin typeface="Aptos" panose="02110004020202020204"/>
              <a:ea typeface="+mn-ea"/>
              <a:cs typeface="+mn-cs"/>
            </a:endParaRPr>
          </a:p>
        </p:txBody>
      </p:sp>
      <p:sp>
        <p:nvSpPr>
          <p:cNvPr id="579" name="TextBox 578">
            <a:extLst>
              <a:ext uri="{FF2B5EF4-FFF2-40B4-BE49-F238E27FC236}">
                <a16:creationId xmlns:a16="http://schemas.microsoft.com/office/drawing/2014/main" id="{A103B840-531C-B292-60D8-8508E1F24224}"/>
              </a:ext>
            </a:extLst>
          </p:cNvPr>
          <p:cNvSpPr txBox="1"/>
          <p:nvPr/>
        </p:nvSpPr>
        <p:spPr>
          <a:xfrm>
            <a:off x="11435520" y="449342"/>
            <a:ext cx="680854" cy="454241"/>
          </a:xfrm>
          <a:prstGeom prst="rect">
            <a:avLst/>
          </a:prstGeom>
          <a:noFill/>
        </p:spPr>
        <p:txBody>
          <a:bodyPr wrap="square" lIns="0" tIns="0" rIns="0" bIns="0" anchor="ctr">
            <a:noAutofit/>
          </a:bodyPr>
          <a:lstStyle/>
          <a:p>
            <a:pPr algn="ctr" defTabSz="932742">
              <a:defRPr/>
            </a:pPr>
            <a:r>
              <a:rPr lang="en-US" sz="2400" dirty="0">
                <a:solidFill>
                  <a:srgbClr val="FFFFFF"/>
                </a:solidFill>
                <a:effectLst>
                  <a:glow rad="228600">
                    <a:srgbClr val="0F9ED5">
                      <a:satMod val="175000"/>
                      <a:alpha val="40000"/>
                    </a:srgbClr>
                  </a:glow>
                </a:effectLst>
                <a:latin typeface="Segoe UI Variable Display Semib"/>
              </a:rPr>
              <a:t>Use</a:t>
            </a:r>
          </a:p>
        </p:txBody>
      </p:sp>
      <p:pic>
        <p:nvPicPr>
          <p:cNvPr id="580" name="Graphic 579" descr="Call center with solid fill">
            <a:extLst>
              <a:ext uri="{FF2B5EF4-FFF2-40B4-BE49-F238E27FC236}">
                <a16:creationId xmlns:a16="http://schemas.microsoft.com/office/drawing/2014/main" id="{332E5127-FCF9-D288-67EC-26778DE2C9A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260425" y="350972"/>
            <a:ext cx="265533" cy="265533"/>
          </a:xfrm>
          <a:prstGeom prst="rect">
            <a:avLst/>
          </a:prstGeom>
        </p:spPr>
      </p:pic>
      <p:pic>
        <p:nvPicPr>
          <p:cNvPr id="581" name="Graphic 580" descr="Folder Search with solid fill">
            <a:extLst>
              <a:ext uri="{FF2B5EF4-FFF2-40B4-BE49-F238E27FC236}">
                <a16:creationId xmlns:a16="http://schemas.microsoft.com/office/drawing/2014/main" id="{26952689-5420-0DC0-74D8-8D709D59A36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519971" y="350972"/>
            <a:ext cx="265533" cy="265533"/>
          </a:xfrm>
          <a:prstGeom prst="rect">
            <a:avLst/>
          </a:prstGeom>
        </p:spPr>
      </p:pic>
      <p:sp>
        <p:nvSpPr>
          <p:cNvPr id="582" name="Isosceles Triangle 581">
            <a:extLst>
              <a:ext uri="{FF2B5EF4-FFF2-40B4-BE49-F238E27FC236}">
                <a16:creationId xmlns:a16="http://schemas.microsoft.com/office/drawing/2014/main" id="{95CD04AB-AB3E-B526-A1B3-B9F6A411856D}"/>
              </a:ext>
            </a:extLst>
          </p:cNvPr>
          <p:cNvSpPr/>
          <p:nvPr/>
        </p:nvSpPr>
        <p:spPr>
          <a:xfrm rot="10800000">
            <a:off x="8188218" y="1184600"/>
            <a:ext cx="846147" cy="252291"/>
          </a:xfrm>
          <a:prstGeom prst="triangle">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583" name="TextBox 582">
            <a:hlinkClick r:id="rId23"/>
            <a:extLst>
              <a:ext uri="{FF2B5EF4-FFF2-40B4-BE49-F238E27FC236}">
                <a16:creationId xmlns:a16="http://schemas.microsoft.com/office/drawing/2014/main" id="{A87EA4F5-2C4F-22F8-0D2C-FB00B1712407}"/>
              </a:ext>
            </a:extLst>
          </p:cNvPr>
          <p:cNvSpPr txBox="1"/>
          <p:nvPr/>
        </p:nvSpPr>
        <p:spPr>
          <a:xfrm>
            <a:off x="9308630" y="6461147"/>
            <a:ext cx="1578544" cy="137507"/>
          </a:xfrm>
          <a:prstGeom prst="rect">
            <a:avLst/>
          </a:prstGeom>
          <a:noFill/>
        </p:spPr>
        <p:txBody>
          <a:bodyPr wrap="square" lIns="0" tIns="0" rIns="0" bIns="0">
            <a:noAutofit/>
          </a:bodyPr>
          <a:lstStyle/>
          <a:p>
            <a:pPr algn="ctr" defTabSz="932742">
              <a:defRPr/>
            </a:pPr>
            <a:r>
              <a:rPr lang="en-US" sz="800" dirty="0">
                <a:solidFill>
                  <a:srgbClr val="4EA72E">
                    <a:lumMod val="20000"/>
                    <a:lumOff val="80000"/>
                  </a:srgbClr>
                </a:solidFill>
                <a:latin typeface="Segoe UI Variable Display Light" pitchFamily="2" charset="0"/>
              </a:rPr>
              <a:t>Created by Dean Corcoran</a:t>
            </a:r>
          </a:p>
        </p:txBody>
      </p:sp>
      <p:pic>
        <p:nvPicPr>
          <p:cNvPr id="584" name="Picture 583">
            <a:hlinkClick r:id="rId24"/>
            <a:extLst>
              <a:ext uri="{FF2B5EF4-FFF2-40B4-BE49-F238E27FC236}">
                <a16:creationId xmlns:a16="http://schemas.microsoft.com/office/drawing/2014/main" id="{ABFD477F-FC38-FC19-6343-04AA2BD7AA0E}"/>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522" y="6416178"/>
            <a:ext cx="1203580" cy="442729"/>
          </a:xfrm>
          <a:prstGeom prst="rect">
            <a:avLst/>
          </a:prstGeom>
        </p:spPr>
      </p:pic>
      <p:sp>
        <p:nvSpPr>
          <p:cNvPr id="585" name="Arrow: Up-Down 584">
            <a:extLst>
              <a:ext uri="{FF2B5EF4-FFF2-40B4-BE49-F238E27FC236}">
                <a16:creationId xmlns:a16="http://schemas.microsoft.com/office/drawing/2014/main" id="{B6987795-345F-8579-F40F-7439C92BD9F8}"/>
              </a:ext>
            </a:extLst>
          </p:cNvPr>
          <p:cNvSpPr/>
          <p:nvPr/>
        </p:nvSpPr>
        <p:spPr>
          <a:xfrm>
            <a:off x="5481638" y="2549615"/>
            <a:ext cx="116638" cy="310817"/>
          </a:xfrm>
          <a:prstGeom prst="upDownArrow">
            <a:avLst>
              <a:gd name="adj1" fmla="val 39442"/>
              <a:gd name="adj2" fmla="val 92234"/>
            </a:avLst>
          </a:prstGeom>
          <a:solidFill>
            <a:srgbClr val="E8E8E8">
              <a:lumMod val="75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586" name="Arrow: Up-Down 585">
            <a:extLst>
              <a:ext uri="{FF2B5EF4-FFF2-40B4-BE49-F238E27FC236}">
                <a16:creationId xmlns:a16="http://schemas.microsoft.com/office/drawing/2014/main" id="{0FE6A89C-8E97-39BB-1807-63BF94DB5C36}"/>
              </a:ext>
            </a:extLst>
          </p:cNvPr>
          <p:cNvSpPr/>
          <p:nvPr/>
        </p:nvSpPr>
        <p:spPr>
          <a:xfrm rot="5400000">
            <a:off x="4632778" y="1660769"/>
            <a:ext cx="116638" cy="751344"/>
          </a:xfrm>
          <a:prstGeom prst="upDownArrow">
            <a:avLst>
              <a:gd name="adj1" fmla="val 39442"/>
              <a:gd name="adj2" fmla="val 92234"/>
            </a:avLst>
          </a:prstGeom>
          <a:solidFill>
            <a:srgbClr val="E8E8E8">
              <a:lumMod val="75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587" name="TextBox 586">
            <a:hlinkClick r:id="rId26"/>
            <a:extLst>
              <a:ext uri="{FF2B5EF4-FFF2-40B4-BE49-F238E27FC236}">
                <a16:creationId xmlns:a16="http://schemas.microsoft.com/office/drawing/2014/main" id="{6EA0E075-93F0-BE17-67DD-F6E0A5881C3F}"/>
              </a:ext>
            </a:extLst>
          </p:cNvPr>
          <p:cNvSpPr txBox="1"/>
          <p:nvPr/>
        </p:nvSpPr>
        <p:spPr>
          <a:xfrm>
            <a:off x="7008846" y="1453196"/>
            <a:ext cx="702747" cy="354518"/>
          </a:xfrm>
          <a:prstGeom prst="rect">
            <a:avLst/>
          </a:prstGeom>
          <a:noFill/>
        </p:spPr>
        <p:txBody>
          <a:bodyPr wrap="square" lIns="0" tIns="0" rIns="0" bIns="0">
            <a:noAutofit/>
          </a:bodyPr>
          <a:lstStyle/>
          <a:p>
            <a:pPr algn="ctr" defTabSz="932742">
              <a:defRPr/>
            </a:pPr>
            <a:r>
              <a:rPr lang="en-US" sz="800" dirty="0">
                <a:solidFill>
                  <a:prstClr val="white"/>
                </a:solidFill>
                <a:latin typeface="Segoe UI Variable Display" pitchFamily="2" charset="0"/>
              </a:rPr>
              <a:t>Copilot Development Stack</a:t>
            </a:r>
          </a:p>
        </p:txBody>
      </p:sp>
      <p:sp>
        <p:nvSpPr>
          <p:cNvPr id="588" name="TextBox 587">
            <a:hlinkClick r:id="rId27"/>
            <a:extLst>
              <a:ext uri="{FF2B5EF4-FFF2-40B4-BE49-F238E27FC236}">
                <a16:creationId xmlns:a16="http://schemas.microsoft.com/office/drawing/2014/main" id="{2EC72636-E3D5-A7B8-F617-9DF24DF1AB18}"/>
              </a:ext>
            </a:extLst>
          </p:cNvPr>
          <p:cNvSpPr txBox="1"/>
          <p:nvPr/>
        </p:nvSpPr>
        <p:spPr>
          <a:xfrm>
            <a:off x="3523111" y="2291080"/>
            <a:ext cx="677388" cy="269932"/>
          </a:xfrm>
          <a:prstGeom prst="rect">
            <a:avLst/>
          </a:prstGeom>
          <a:noFill/>
        </p:spPr>
        <p:txBody>
          <a:bodyPr wrap="square" lIns="0" tIns="0" rIns="0" bIns="0">
            <a:noAutofit/>
          </a:bodyPr>
          <a:lstStyle/>
          <a:p>
            <a:pPr algn="ctr" defTabSz="932742">
              <a:defRPr/>
            </a:pPr>
            <a:r>
              <a:rPr lang="en-US" sz="800" dirty="0">
                <a:solidFill>
                  <a:prstClr val="white"/>
                </a:solidFill>
                <a:latin typeface="Segoe UI Variable Display" pitchFamily="2" charset="0"/>
              </a:rPr>
              <a:t>Build and use</a:t>
            </a:r>
            <a:br>
              <a:rPr lang="en-US" sz="800" dirty="0">
                <a:solidFill>
                  <a:prstClr val="white"/>
                </a:solidFill>
                <a:latin typeface="Segoe UI Variable Display" pitchFamily="2" charset="0"/>
              </a:rPr>
            </a:br>
            <a:r>
              <a:rPr lang="en-US" sz="800" dirty="0">
                <a:solidFill>
                  <a:prstClr val="white"/>
                </a:solidFill>
                <a:latin typeface="Segoe UI Variable Display" pitchFamily="2" charset="0"/>
              </a:rPr>
              <a:t> Plug-ins</a:t>
            </a:r>
          </a:p>
        </p:txBody>
      </p:sp>
      <p:sp>
        <p:nvSpPr>
          <p:cNvPr id="589" name="Rounded Rectangle 20">
            <a:hlinkClick r:id="rId28"/>
            <a:extLst>
              <a:ext uri="{FF2B5EF4-FFF2-40B4-BE49-F238E27FC236}">
                <a16:creationId xmlns:a16="http://schemas.microsoft.com/office/drawing/2014/main" id="{DB9C50E3-F410-30FA-79C7-3A228D7A34E0}"/>
              </a:ext>
              <a:ext uri="{C183D7F6-B498-43B3-948B-1728B52AA6E4}">
                <adec:decorative xmlns:adec="http://schemas.microsoft.com/office/drawing/2017/decorative" val="1"/>
              </a:ext>
            </a:extLst>
          </p:cNvPr>
          <p:cNvSpPr/>
          <p:nvPr/>
        </p:nvSpPr>
        <p:spPr bwMode="auto">
          <a:xfrm>
            <a:off x="8368354" y="5475228"/>
            <a:ext cx="823577" cy="839851"/>
          </a:xfrm>
          <a:prstGeom prst="roundRect">
            <a:avLst>
              <a:gd name="adj" fmla="val 4259"/>
            </a:avLst>
          </a:prstGeom>
          <a:solidFill>
            <a:srgbClr val="E8E8E8">
              <a:lumMod val="10000"/>
            </a:srgbClr>
          </a:solidFill>
          <a:ln w="19050" cap="flat" cmpd="sng" algn="ctr">
            <a:gradFill flip="none" rotWithShape="1">
              <a:gsLst>
                <a:gs pos="79000">
                  <a:srgbClr val="8DC8E8"/>
                </a:gs>
                <a:gs pos="100000">
                  <a:srgbClr val="D59ED7"/>
                </a:gs>
              </a:gsLst>
              <a:lin ang="2700000" scaled="1"/>
              <a:tileRect/>
            </a:gra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defTabSz="524516"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err="1">
              <a:ln>
                <a:noFill/>
              </a:ln>
              <a:solidFill>
                <a:srgbClr val="091F2C"/>
              </a:solidFill>
              <a:effectLst/>
              <a:uLnTx/>
              <a:uFillTx/>
              <a:ea typeface="Segoe UI" pitchFamily="34" charset="0"/>
              <a:cs typeface="Segoe UI" pitchFamily="34" charset="0"/>
            </a:endParaRPr>
          </a:p>
        </p:txBody>
      </p:sp>
      <p:sp>
        <p:nvSpPr>
          <p:cNvPr id="590" name="TextBox 589">
            <a:hlinkClick r:id="rId28"/>
            <a:extLst>
              <a:ext uri="{FF2B5EF4-FFF2-40B4-BE49-F238E27FC236}">
                <a16:creationId xmlns:a16="http://schemas.microsoft.com/office/drawing/2014/main" id="{79B04B72-1716-1A11-26CA-211164052D1D}"/>
              </a:ext>
            </a:extLst>
          </p:cNvPr>
          <p:cNvSpPr txBox="1"/>
          <p:nvPr/>
        </p:nvSpPr>
        <p:spPr>
          <a:xfrm>
            <a:off x="8371200" y="5454252"/>
            <a:ext cx="801496" cy="200055"/>
          </a:xfrm>
          <a:prstGeom prst="rect">
            <a:avLst/>
          </a:prstGeom>
          <a:noFill/>
        </p:spPr>
        <p:txBody>
          <a:bodyPr wrap="square" lIns="0" rIns="0">
            <a:spAutoFit/>
          </a:bodyPr>
          <a:lstStyle/>
          <a:p>
            <a:pPr marL="0" marR="0" lvl="0" indent="0" algn="ctr" defTabSz="514331"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Segoe UI Semibold"/>
              </a:rPr>
              <a:t>Semantic Kernel</a:t>
            </a:r>
            <a:endParaRPr kumimoji="0" lang="en-US" sz="400" b="0" i="0" u="none" strike="noStrike" kern="0" cap="none" spc="0" normalizeH="0" baseline="0" noProof="0" dirty="0">
              <a:ln>
                <a:noFill/>
              </a:ln>
              <a:solidFill>
                <a:srgbClr val="FFFFFF"/>
              </a:solidFill>
              <a:effectLst/>
              <a:uLnTx/>
              <a:uFillTx/>
            </a:endParaRPr>
          </a:p>
        </p:txBody>
      </p:sp>
      <p:sp>
        <p:nvSpPr>
          <p:cNvPr id="591" name="TextBox 590">
            <a:extLst>
              <a:ext uri="{FF2B5EF4-FFF2-40B4-BE49-F238E27FC236}">
                <a16:creationId xmlns:a16="http://schemas.microsoft.com/office/drawing/2014/main" id="{11277619-E2E5-189A-5516-50845BE54FF9}"/>
              </a:ext>
            </a:extLst>
          </p:cNvPr>
          <p:cNvSpPr txBox="1"/>
          <p:nvPr/>
        </p:nvSpPr>
        <p:spPr>
          <a:xfrm>
            <a:off x="8515133" y="5832791"/>
            <a:ext cx="220121" cy="175074"/>
          </a:xfrm>
          <a:prstGeom prst="rect">
            <a:avLst/>
          </a:prstGeom>
          <a:noFill/>
        </p:spPr>
        <p:txBody>
          <a:bodyPr wrap="square" lIns="0" tIns="0" rIns="0" bIns="0" anchor="ctr">
            <a:noAutofit/>
          </a:bodyPr>
          <a:lstStyle/>
          <a:p>
            <a:pPr defTabSz="524516" fontAlgn="base">
              <a:spcBef>
                <a:spcPct val="0"/>
              </a:spcBef>
              <a:spcAft>
                <a:spcPct val="0"/>
              </a:spcAft>
              <a:defRPr/>
            </a:pPr>
            <a:r>
              <a:rPr lang="en-US" sz="500" kern="0" dirty="0">
                <a:solidFill>
                  <a:srgbClr val="8DC8E8"/>
                </a:solidFill>
                <a:latin typeface="Segoe UI Semibold"/>
                <a:cs typeface="Segoe UI" pitchFamily="34" charset="0"/>
              </a:rPr>
              <a:t>AI UX</a:t>
            </a:r>
          </a:p>
          <a:p>
            <a:pPr defTabSz="524516" fontAlgn="base">
              <a:spcBef>
                <a:spcPct val="0"/>
              </a:spcBef>
              <a:spcAft>
                <a:spcPct val="0"/>
              </a:spcAft>
              <a:defRPr/>
            </a:pPr>
            <a:r>
              <a:rPr lang="en-US" sz="300" kern="0" dirty="0">
                <a:solidFill>
                  <a:srgbClr val="D59ED7"/>
                </a:solidFill>
                <a:cs typeface="Segoe UI" pitchFamily="34" charset="0"/>
              </a:rPr>
              <a:t>Copilot</a:t>
            </a:r>
            <a:endParaRPr lang="en-US" sz="200" kern="0" dirty="0">
              <a:solidFill>
                <a:srgbClr val="D59ED7"/>
              </a:solidFill>
              <a:cs typeface="Segoe UI" pitchFamily="34" charset="0"/>
            </a:endParaRPr>
          </a:p>
        </p:txBody>
      </p:sp>
      <p:sp>
        <p:nvSpPr>
          <p:cNvPr id="592" name="Graphic 88">
            <a:extLst>
              <a:ext uri="{FF2B5EF4-FFF2-40B4-BE49-F238E27FC236}">
                <a16:creationId xmlns:a16="http://schemas.microsoft.com/office/drawing/2014/main" id="{F5E1CF0E-AE5B-8DAF-A5EE-4C9C8EECE31C}"/>
              </a:ext>
            </a:extLst>
          </p:cNvPr>
          <p:cNvSpPr/>
          <p:nvPr/>
        </p:nvSpPr>
        <p:spPr>
          <a:xfrm>
            <a:off x="8406538" y="5870139"/>
            <a:ext cx="77504" cy="76786"/>
          </a:xfrm>
          <a:custGeom>
            <a:avLst/>
            <a:gdLst>
              <a:gd name="connsiteX0" fmla="*/ 199242 w 414740"/>
              <a:gd name="connsiteY0" fmla="*/ 0 h 410896"/>
              <a:gd name="connsiteX1" fmla="*/ 398484 w 414740"/>
              <a:gd name="connsiteY1" fmla="*/ 199242 h 410896"/>
              <a:gd name="connsiteX2" fmla="*/ 397886 w 414740"/>
              <a:gd name="connsiteY2" fmla="*/ 214783 h 410896"/>
              <a:gd name="connsiteX3" fmla="*/ 214783 w 414740"/>
              <a:gd name="connsiteY3" fmla="*/ 218957 h 410896"/>
              <a:gd name="connsiteX4" fmla="*/ 214783 w 414740"/>
              <a:gd name="connsiteY4" fmla="*/ 397886 h 410896"/>
              <a:gd name="connsiteX5" fmla="*/ 106694 w 414740"/>
              <a:gd name="connsiteY5" fmla="*/ 375730 h 410896"/>
              <a:gd name="connsiteX6" fmla="*/ 21219 w 414740"/>
              <a:gd name="connsiteY6" fmla="*/ 397985 h 410896"/>
              <a:gd name="connsiteX7" fmla="*/ 598 w 414740"/>
              <a:gd name="connsiteY7" fmla="*/ 385804 h 410896"/>
              <a:gd name="connsiteX8" fmla="*/ 598 w 414740"/>
              <a:gd name="connsiteY8" fmla="*/ 377364 h 410896"/>
              <a:gd name="connsiteX9" fmla="*/ 22833 w 414740"/>
              <a:gd name="connsiteY9" fmla="*/ 291909 h 410896"/>
              <a:gd name="connsiteX10" fmla="*/ 0 w 414740"/>
              <a:gd name="connsiteY10" fmla="*/ 199242 h 410896"/>
              <a:gd name="connsiteX11" fmla="*/ 199242 w 414740"/>
              <a:gd name="connsiteY11" fmla="*/ 0 h 410896"/>
              <a:gd name="connsiteX12" fmla="*/ 244629 w 414740"/>
              <a:gd name="connsiteY12" fmla="*/ 238612 h 410896"/>
              <a:gd name="connsiteX13" fmla="*/ 217393 w 414740"/>
              <a:gd name="connsiteY13" fmla="*/ 287948 h 410896"/>
              <a:gd name="connsiteX14" fmla="*/ 215918 w 414740"/>
              <a:gd name="connsiteY14" fmla="*/ 288343 h 410896"/>
              <a:gd name="connsiteX15" fmla="*/ 204283 w 414740"/>
              <a:gd name="connsiteY15" fmla="*/ 291212 h 410896"/>
              <a:gd name="connsiteX16" fmla="*/ 204402 w 414740"/>
              <a:gd name="connsiteY16" fmla="*/ 327215 h 410896"/>
              <a:gd name="connsiteX17" fmla="*/ 215161 w 414740"/>
              <a:gd name="connsiteY17" fmla="*/ 329805 h 410896"/>
              <a:gd name="connsiteX18" fmla="*/ 244569 w 414740"/>
              <a:gd name="connsiteY18" fmla="*/ 377876 h 410896"/>
              <a:gd name="connsiteX19" fmla="*/ 244051 w 414740"/>
              <a:gd name="connsiteY19" fmla="*/ 379814 h 410896"/>
              <a:gd name="connsiteX20" fmla="*/ 240325 w 414740"/>
              <a:gd name="connsiteY20" fmla="*/ 392406 h 410896"/>
              <a:gd name="connsiteX21" fmla="*/ 269893 w 414740"/>
              <a:gd name="connsiteY21" fmla="*/ 410777 h 410896"/>
              <a:gd name="connsiteX22" fmla="*/ 279735 w 414740"/>
              <a:gd name="connsiteY22" fmla="*/ 400416 h 410896"/>
              <a:gd name="connsiteX23" fmla="*/ 336071 w 414740"/>
              <a:gd name="connsiteY23" fmla="*/ 399011 h 410896"/>
              <a:gd name="connsiteX24" fmla="*/ 337496 w 414740"/>
              <a:gd name="connsiteY24" fmla="*/ 400436 h 410896"/>
              <a:gd name="connsiteX25" fmla="*/ 347418 w 414740"/>
              <a:gd name="connsiteY25" fmla="*/ 410896 h 410896"/>
              <a:gd name="connsiteX26" fmla="*/ 376965 w 414740"/>
              <a:gd name="connsiteY26" fmla="*/ 392705 h 410896"/>
              <a:gd name="connsiteX27" fmla="*/ 373020 w 414740"/>
              <a:gd name="connsiteY27" fmla="*/ 379037 h 410896"/>
              <a:gd name="connsiteX28" fmla="*/ 400257 w 414740"/>
              <a:gd name="connsiteY28" fmla="*/ 329701 h 410896"/>
              <a:gd name="connsiteX29" fmla="*/ 401731 w 414740"/>
              <a:gd name="connsiteY29" fmla="*/ 329307 h 410896"/>
              <a:gd name="connsiteX30" fmla="*/ 413367 w 414740"/>
              <a:gd name="connsiteY30" fmla="*/ 326438 h 410896"/>
              <a:gd name="connsiteX31" fmla="*/ 413247 w 414740"/>
              <a:gd name="connsiteY31" fmla="*/ 290415 h 410896"/>
              <a:gd name="connsiteX32" fmla="*/ 402488 w 414740"/>
              <a:gd name="connsiteY32" fmla="*/ 287825 h 410896"/>
              <a:gd name="connsiteX33" fmla="*/ 373080 w 414740"/>
              <a:gd name="connsiteY33" fmla="*/ 239753 h 410896"/>
              <a:gd name="connsiteX34" fmla="*/ 373598 w 414740"/>
              <a:gd name="connsiteY34" fmla="*/ 237815 h 410896"/>
              <a:gd name="connsiteX35" fmla="*/ 377324 w 414740"/>
              <a:gd name="connsiteY35" fmla="*/ 225263 h 410896"/>
              <a:gd name="connsiteX36" fmla="*/ 347757 w 414740"/>
              <a:gd name="connsiteY36" fmla="*/ 206893 h 410896"/>
              <a:gd name="connsiteX37" fmla="*/ 337934 w 414740"/>
              <a:gd name="connsiteY37" fmla="*/ 217213 h 410896"/>
              <a:gd name="connsiteX38" fmla="*/ 281598 w 414740"/>
              <a:gd name="connsiteY38" fmla="*/ 218658 h 410896"/>
              <a:gd name="connsiteX39" fmla="*/ 280154 w 414740"/>
              <a:gd name="connsiteY39" fmla="*/ 217213 h 410896"/>
              <a:gd name="connsiteX40" fmla="*/ 270232 w 414740"/>
              <a:gd name="connsiteY40" fmla="*/ 206753 h 410896"/>
              <a:gd name="connsiteX41" fmla="*/ 240684 w 414740"/>
              <a:gd name="connsiteY41" fmla="*/ 224924 h 410896"/>
              <a:gd name="connsiteX42" fmla="*/ 244629 w 414740"/>
              <a:gd name="connsiteY42" fmla="*/ 238612 h 410896"/>
              <a:gd name="connsiteX43" fmla="*/ 308825 w 414740"/>
              <a:gd name="connsiteY43" fmla="*/ 278938 h 410896"/>
              <a:gd name="connsiteX44" fmla="*/ 337715 w 414740"/>
              <a:gd name="connsiteY44" fmla="*/ 308825 h 410896"/>
              <a:gd name="connsiteX45" fmla="*/ 308825 w 414740"/>
              <a:gd name="connsiteY45" fmla="*/ 338711 h 410896"/>
              <a:gd name="connsiteX46" fmla="*/ 279935 w 414740"/>
              <a:gd name="connsiteY46" fmla="*/ 308825 h 410896"/>
              <a:gd name="connsiteX47" fmla="*/ 308825 w 414740"/>
              <a:gd name="connsiteY47" fmla="*/ 278938 h 41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4740" h="410896">
                <a:moveTo>
                  <a:pt x="199242" y="0"/>
                </a:moveTo>
                <a:cubicBezTo>
                  <a:pt x="309283" y="0"/>
                  <a:pt x="398484" y="89201"/>
                  <a:pt x="398484" y="199242"/>
                </a:cubicBezTo>
                <a:cubicBezTo>
                  <a:pt x="398484" y="204482"/>
                  <a:pt x="398284" y="209662"/>
                  <a:pt x="397886" y="214783"/>
                </a:cubicBezTo>
                <a:cubicBezTo>
                  <a:pt x="346171" y="165373"/>
                  <a:pt x="264193" y="167241"/>
                  <a:pt x="214783" y="218957"/>
                </a:cubicBezTo>
                <a:cubicBezTo>
                  <a:pt x="166959" y="269012"/>
                  <a:pt x="166959" y="347830"/>
                  <a:pt x="214783" y="397886"/>
                </a:cubicBezTo>
                <a:cubicBezTo>
                  <a:pt x="177383" y="400866"/>
                  <a:pt x="139905" y="393184"/>
                  <a:pt x="106694" y="375730"/>
                </a:cubicBezTo>
                <a:lnTo>
                  <a:pt x="21219" y="397985"/>
                </a:lnTo>
                <a:cubicBezTo>
                  <a:pt x="12161" y="400316"/>
                  <a:pt x="2929" y="394863"/>
                  <a:pt x="598" y="385804"/>
                </a:cubicBezTo>
                <a:cubicBezTo>
                  <a:pt x="-114" y="383036"/>
                  <a:pt x="-114" y="380131"/>
                  <a:pt x="598" y="377364"/>
                </a:cubicBezTo>
                <a:lnTo>
                  <a:pt x="22833" y="291909"/>
                </a:lnTo>
                <a:cubicBezTo>
                  <a:pt x="7796" y="263338"/>
                  <a:pt x="-41" y="231529"/>
                  <a:pt x="0" y="199242"/>
                </a:cubicBezTo>
                <a:cubicBezTo>
                  <a:pt x="0" y="89201"/>
                  <a:pt x="89201" y="0"/>
                  <a:pt x="199242" y="0"/>
                </a:cubicBezTo>
                <a:close/>
                <a:moveTo>
                  <a:pt x="244629" y="238612"/>
                </a:moveTo>
                <a:cubicBezTo>
                  <a:pt x="250732" y="259757"/>
                  <a:pt x="238538" y="281845"/>
                  <a:pt x="217393" y="287948"/>
                </a:cubicBezTo>
                <a:cubicBezTo>
                  <a:pt x="216905" y="288088"/>
                  <a:pt x="216412" y="288221"/>
                  <a:pt x="215918" y="288343"/>
                </a:cubicBezTo>
                <a:lnTo>
                  <a:pt x="204283" y="291212"/>
                </a:lnTo>
                <a:cubicBezTo>
                  <a:pt x="202418" y="303144"/>
                  <a:pt x="202458" y="315296"/>
                  <a:pt x="204402" y="327215"/>
                </a:cubicBezTo>
                <a:lnTo>
                  <a:pt x="215161" y="329805"/>
                </a:lnTo>
                <a:cubicBezTo>
                  <a:pt x="236558" y="334959"/>
                  <a:pt x="249724" y="356481"/>
                  <a:pt x="244569" y="377876"/>
                </a:cubicBezTo>
                <a:cubicBezTo>
                  <a:pt x="244414" y="378527"/>
                  <a:pt x="244241" y="379173"/>
                  <a:pt x="244051" y="379814"/>
                </a:cubicBezTo>
                <a:lnTo>
                  <a:pt x="240325" y="392406"/>
                </a:lnTo>
                <a:cubicBezTo>
                  <a:pt x="249092" y="400097"/>
                  <a:pt x="259054" y="406333"/>
                  <a:pt x="269893" y="410777"/>
                </a:cubicBezTo>
                <a:lnTo>
                  <a:pt x="279735" y="400416"/>
                </a:lnTo>
                <a:cubicBezTo>
                  <a:pt x="294904" y="384471"/>
                  <a:pt x="320128" y="383843"/>
                  <a:pt x="336071" y="399011"/>
                </a:cubicBezTo>
                <a:cubicBezTo>
                  <a:pt x="336559" y="399474"/>
                  <a:pt x="337033" y="399950"/>
                  <a:pt x="337496" y="400436"/>
                </a:cubicBezTo>
                <a:lnTo>
                  <a:pt x="347418" y="410896"/>
                </a:lnTo>
                <a:cubicBezTo>
                  <a:pt x="358207" y="406509"/>
                  <a:pt x="368191" y="400362"/>
                  <a:pt x="376965" y="392705"/>
                </a:cubicBezTo>
                <a:lnTo>
                  <a:pt x="373020" y="379037"/>
                </a:lnTo>
                <a:cubicBezTo>
                  <a:pt x="366918" y="357892"/>
                  <a:pt x="379111" y="335804"/>
                  <a:pt x="400257" y="329701"/>
                </a:cubicBezTo>
                <a:cubicBezTo>
                  <a:pt x="400745" y="329562"/>
                  <a:pt x="401237" y="329428"/>
                  <a:pt x="401731" y="329307"/>
                </a:cubicBezTo>
                <a:lnTo>
                  <a:pt x="413367" y="326438"/>
                </a:lnTo>
                <a:cubicBezTo>
                  <a:pt x="415238" y="314499"/>
                  <a:pt x="415198" y="302339"/>
                  <a:pt x="413247" y="290415"/>
                </a:cubicBezTo>
                <a:lnTo>
                  <a:pt x="402488" y="287825"/>
                </a:lnTo>
                <a:cubicBezTo>
                  <a:pt x="381092" y="282670"/>
                  <a:pt x="367926" y="261148"/>
                  <a:pt x="373080" y="239753"/>
                </a:cubicBezTo>
                <a:cubicBezTo>
                  <a:pt x="373236" y="239102"/>
                  <a:pt x="373409" y="238456"/>
                  <a:pt x="373598" y="237815"/>
                </a:cubicBezTo>
                <a:lnTo>
                  <a:pt x="377324" y="225263"/>
                </a:lnTo>
                <a:cubicBezTo>
                  <a:pt x="368557" y="217540"/>
                  <a:pt x="358563" y="211332"/>
                  <a:pt x="347757" y="206893"/>
                </a:cubicBezTo>
                <a:lnTo>
                  <a:pt x="337934" y="217213"/>
                </a:lnTo>
                <a:cubicBezTo>
                  <a:pt x="322776" y="233169"/>
                  <a:pt x="297554" y="233816"/>
                  <a:pt x="281598" y="218658"/>
                </a:cubicBezTo>
                <a:cubicBezTo>
                  <a:pt x="281104" y="218190"/>
                  <a:pt x="280622" y="217707"/>
                  <a:pt x="280154" y="217213"/>
                </a:cubicBezTo>
                <a:lnTo>
                  <a:pt x="270232" y="206753"/>
                </a:lnTo>
                <a:cubicBezTo>
                  <a:pt x="259445" y="211132"/>
                  <a:pt x="249461" y="217273"/>
                  <a:pt x="240684" y="224924"/>
                </a:cubicBezTo>
                <a:lnTo>
                  <a:pt x="244629" y="238612"/>
                </a:lnTo>
                <a:close/>
                <a:moveTo>
                  <a:pt x="308825" y="278938"/>
                </a:moveTo>
                <a:cubicBezTo>
                  <a:pt x="324764" y="278938"/>
                  <a:pt x="337715" y="292327"/>
                  <a:pt x="337715" y="308825"/>
                </a:cubicBezTo>
                <a:cubicBezTo>
                  <a:pt x="337715" y="325322"/>
                  <a:pt x="324764" y="338711"/>
                  <a:pt x="308825" y="338711"/>
                </a:cubicBezTo>
                <a:cubicBezTo>
                  <a:pt x="292885" y="338711"/>
                  <a:pt x="279935" y="325322"/>
                  <a:pt x="279935" y="308825"/>
                </a:cubicBezTo>
                <a:cubicBezTo>
                  <a:pt x="279935" y="292327"/>
                  <a:pt x="292885" y="278938"/>
                  <a:pt x="308825" y="278938"/>
                </a:cubicBezTo>
                <a:close/>
              </a:path>
            </a:pathLst>
          </a:custGeom>
          <a:gradFill>
            <a:gsLst>
              <a:gs pos="35000">
                <a:srgbClr val="8DC8E8"/>
              </a:gs>
              <a:gs pos="0">
                <a:srgbClr val="D59ED7"/>
              </a:gs>
            </a:gsLst>
            <a:path path="circle">
              <a:fillToRect l="100000" t="100000"/>
            </a:path>
          </a:gradFill>
          <a:ln w="82153" cap="flat">
            <a:noFill/>
            <a:prstDash val="solid"/>
            <a:miter/>
          </a:ln>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defTabSz="514331">
              <a:defRPr/>
            </a:pPr>
            <a:endParaRPr lang="en-US" sz="200" kern="0">
              <a:ln w="3175">
                <a:noFill/>
              </a:ln>
              <a:solidFill>
                <a:srgbClr val="000000"/>
              </a:solidFill>
              <a:latin typeface="Segoe UI Semibold"/>
              <a:cs typeface="Segoe UI" pitchFamily="34" charset="0"/>
            </a:endParaRPr>
          </a:p>
        </p:txBody>
      </p:sp>
      <p:sp>
        <p:nvSpPr>
          <p:cNvPr id="593" name="TextBox 592">
            <a:extLst>
              <a:ext uri="{FF2B5EF4-FFF2-40B4-BE49-F238E27FC236}">
                <a16:creationId xmlns:a16="http://schemas.microsoft.com/office/drawing/2014/main" id="{50DB582F-2891-B400-7587-A9EFE6EFBC63}"/>
              </a:ext>
            </a:extLst>
          </p:cNvPr>
          <p:cNvSpPr txBox="1"/>
          <p:nvPr/>
        </p:nvSpPr>
        <p:spPr>
          <a:xfrm>
            <a:off x="8513045" y="5635907"/>
            <a:ext cx="203674" cy="189915"/>
          </a:xfrm>
          <a:prstGeom prst="rect">
            <a:avLst/>
          </a:prstGeom>
          <a:noFill/>
        </p:spPr>
        <p:txBody>
          <a:bodyPr wrap="square" lIns="0" tIns="0" rIns="0" bIns="0" anchor="ctr">
            <a:noAutofit/>
          </a:bodyPr>
          <a:lstStyle/>
          <a:p>
            <a:pPr defTabSz="524516" fontAlgn="base">
              <a:spcBef>
                <a:spcPct val="0"/>
              </a:spcBef>
              <a:spcAft>
                <a:spcPct val="0"/>
              </a:spcAft>
              <a:defRPr/>
            </a:pPr>
            <a:r>
              <a:rPr lang="en-US" sz="500" kern="0" dirty="0">
                <a:solidFill>
                  <a:srgbClr val="8DC8E8"/>
                </a:solidFill>
                <a:latin typeface="Segoe UI Semibold"/>
                <a:cs typeface="Segoe UI" pitchFamily="34" charset="0"/>
              </a:rPr>
              <a:t>State</a:t>
            </a:r>
            <a:endParaRPr lang="en-US" sz="700" kern="0" dirty="0">
              <a:solidFill>
                <a:srgbClr val="8DC8E8"/>
              </a:solidFill>
              <a:latin typeface="Segoe UI Semibold"/>
              <a:cs typeface="Segoe UI" pitchFamily="34" charset="0"/>
            </a:endParaRPr>
          </a:p>
          <a:p>
            <a:pPr defTabSz="524516" fontAlgn="base">
              <a:spcBef>
                <a:spcPct val="0"/>
              </a:spcBef>
              <a:spcAft>
                <a:spcPct val="0"/>
              </a:spcAft>
              <a:defRPr/>
            </a:pPr>
            <a:r>
              <a:rPr lang="en-US" sz="300" kern="0" dirty="0">
                <a:solidFill>
                  <a:srgbClr val="FFB3BB"/>
                </a:solidFill>
                <a:cs typeface="Segoe UI" pitchFamily="34" charset="0"/>
              </a:rPr>
              <a:t>Memories</a:t>
            </a:r>
            <a:endParaRPr lang="en-US" sz="200" kern="0" dirty="0">
              <a:solidFill>
                <a:srgbClr val="FFB3BB"/>
              </a:solidFill>
              <a:cs typeface="Segoe UI" pitchFamily="34" charset="0"/>
            </a:endParaRPr>
          </a:p>
        </p:txBody>
      </p:sp>
      <p:sp>
        <p:nvSpPr>
          <p:cNvPr id="594" name="Graphic 19">
            <a:extLst>
              <a:ext uri="{FF2B5EF4-FFF2-40B4-BE49-F238E27FC236}">
                <a16:creationId xmlns:a16="http://schemas.microsoft.com/office/drawing/2014/main" id="{BAA34D66-6D6C-111E-1FED-D946DBF72F45}"/>
              </a:ext>
            </a:extLst>
          </p:cNvPr>
          <p:cNvSpPr/>
          <p:nvPr/>
        </p:nvSpPr>
        <p:spPr>
          <a:xfrm>
            <a:off x="8400372" y="5678800"/>
            <a:ext cx="79694" cy="79653"/>
          </a:xfrm>
          <a:custGeom>
            <a:avLst/>
            <a:gdLst>
              <a:gd name="connsiteX0" fmla="*/ 259811 w 638356"/>
              <a:gd name="connsiteY0" fmla="*/ 0 h 638037"/>
              <a:gd name="connsiteX1" fmla="*/ 295240 w 638356"/>
              <a:gd name="connsiteY1" fmla="*/ 45036 h 638037"/>
              <a:gd name="connsiteX2" fmla="*/ 295240 w 638356"/>
              <a:gd name="connsiteY2" fmla="*/ 183336 h 638037"/>
              <a:gd name="connsiteX3" fmla="*/ 266673 w 638356"/>
              <a:gd name="connsiteY3" fmla="*/ 183336 h 638037"/>
              <a:gd name="connsiteX4" fmla="*/ 183558 w 638356"/>
              <a:gd name="connsiteY4" fmla="*/ 148097 h 638037"/>
              <a:gd name="connsiteX5" fmla="*/ 148319 w 638356"/>
              <a:gd name="connsiteY5" fmla="*/ 231213 h 638037"/>
              <a:gd name="connsiteX6" fmla="*/ 231435 w 638356"/>
              <a:gd name="connsiteY6" fmla="*/ 266450 h 638037"/>
              <a:gd name="connsiteX7" fmla="*/ 266673 w 638356"/>
              <a:gd name="connsiteY7" fmla="*/ 231213 h 638037"/>
              <a:gd name="connsiteX8" fmla="*/ 295240 w 638356"/>
              <a:gd name="connsiteY8" fmla="*/ 231213 h 638037"/>
              <a:gd name="connsiteX9" fmla="*/ 295240 w 638356"/>
              <a:gd name="connsiteY9" fmla="*/ 579053 h 638037"/>
              <a:gd name="connsiteX10" fmla="*/ 270248 w 638356"/>
              <a:gd name="connsiteY10" fmla="*/ 625653 h 638037"/>
              <a:gd name="connsiteX11" fmla="*/ 220456 w 638356"/>
              <a:gd name="connsiteY11" fmla="*/ 638038 h 638037"/>
              <a:gd name="connsiteX12" fmla="*/ 113340 w 638356"/>
              <a:gd name="connsiteY12" fmla="*/ 584799 h 638037"/>
              <a:gd name="connsiteX13" fmla="*/ 80784 w 638356"/>
              <a:gd name="connsiteY13" fmla="*/ 516590 h 638037"/>
              <a:gd name="connsiteX14" fmla="*/ 40280 w 638356"/>
              <a:gd name="connsiteY14" fmla="*/ 494567 h 638037"/>
              <a:gd name="connsiteX15" fmla="*/ 0 w 638356"/>
              <a:gd name="connsiteY15" fmla="*/ 397696 h 638037"/>
              <a:gd name="connsiteX16" fmla="*/ 6064 w 638356"/>
              <a:gd name="connsiteY16" fmla="*/ 334946 h 638037"/>
              <a:gd name="connsiteX17" fmla="*/ 140438 w 638356"/>
              <a:gd name="connsiteY17" fmla="*/ 334946 h 638037"/>
              <a:gd name="connsiteX18" fmla="*/ 183049 w 638356"/>
              <a:gd name="connsiteY18" fmla="*/ 371683 h 638037"/>
              <a:gd name="connsiteX19" fmla="*/ 148465 w 638356"/>
              <a:gd name="connsiteY19" fmla="*/ 455075 h 638037"/>
              <a:gd name="connsiteX20" fmla="*/ 231855 w 638356"/>
              <a:gd name="connsiteY20" fmla="*/ 489658 h 638037"/>
              <a:gd name="connsiteX21" fmla="*/ 266441 w 638356"/>
              <a:gd name="connsiteY21" fmla="*/ 406266 h 638037"/>
              <a:gd name="connsiteX22" fmla="*/ 231149 w 638356"/>
              <a:gd name="connsiteY22" fmla="*/ 371396 h 638037"/>
              <a:gd name="connsiteX23" fmla="*/ 140438 w 638356"/>
              <a:gd name="connsiteY23" fmla="*/ 287069 h 638037"/>
              <a:gd name="connsiteX24" fmla="*/ 33195 w 638356"/>
              <a:gd name="connsiteY24" fmla="*/ 287069 h 638037"/>
              <a:gd name="connsiteX25" fmla="*/ 48994 w 638356"/>
              <a:gd name="connsiteY25" fmla="*/ 277430 h 638037"/>
              <a:gd name="connsiteX26" fmla="*/ 43313 w 638356"/>
              <a:gd name="connsiteY26" fmla="*/ 241458 h 638037"/>
              <a:gd name="connsiteX27" fmla="*/ 52728 w 638356"/>
              <a:gd name="connsiteY27" fmla="*/ 171846 h 638037"/>
              <a:gd name="connsiteX28" fmla="*/ 85859 w 638356"/>
              <a:gd name="connsiteY28" fmla="*/ 115223 h 638037"/>
              <a:gd name="connsiteX29" fmla="*/ 120841 w 638356"/>
              <a:gd name="connsiteY29" fmla="*/ 97126 h 638037"/>
              <a:gd name="connsiteX30" fmla="*/ 164026 w 638356"/>
              <a:gd name="connsiteY30" fmla="*/ 32109 h 638037"/>
              <a:gd name="connsiteX31" fmla="*/ 259779 w 638356"/>
              <a:gd name="connsiteY31" fmla="*/ 0 h 638037"/>
              <a:gd name="connsiteX32" fmla="*/ 343117 w 638356"/>
              <a:gd name="connsiteY32" fmla="*/ 478576 h 638037"/>
              <a:gd name="connsiteX33" fmla="*/ 395781 w 638356"/>
              <a:gd name="connsiteY33" fmla="*/ 478576 h 638037"/>
              <a:gd name="connsiteX34" fmla="*/ 486747 w 638356"/>
              <a:gd name="connsiteY34" fmla="*/ 387610 h 638037"/>
              <a:gd name="connsiteX35" fmla="*/ 486747 w 638356"/>
              <a:gd name="connsiteY35" fmla="*/ 330318 h 638037"/>
              <a:gd name="connsiteX36" fmla="*/ 521984 w 638356"/>
              <a:gd name="connsiteY36" fmla="*/ 247202 h 638037"/>
              <a:gd name="connsiteX37" fmla="*/ 438870 w 638356"/>
              <a:gd name="connsiteY37" fmla="*/ 211963 h 638037"/>
              <a:gd name="connsiteX38" fmla="*/ 403633 w 638356"/>
              <a:gd name="connsiteY38" fmla="*/ 295077 h 638037"/>
              <a:gd name="connsiteX39" fmla="*/ 438870 w 638356"/>
              <a:gd name="connsiteY39" fmla="*/ 330318 h 638037"/>
              <a:gd name="connsiteX40" fmla="*/ 438870 w 638356"/>
              <a:gd name="connsiteY40" fmla="*/ 387610 h 638037"/>
              <a:gd name="connsiteX41" fmla="*/ 395781 w 638356"/>
              <a:gd name="connsiteY41" fmla="*/ 430699 h 638037"/>
              <a:gd name="connsiteX42" fmla="*/ 343117 w 638356"/>
              <a:gd name="connsiteY42" fmla="*/ 430699 h 638037"/>
              <a:gd name="connsiteX43" fmla="*/ 343117 w 638356"/>
              <a:gd name="connsiteY43" fmla="*/ 45036 h 638037"/>
              <a:gd name="connsiteX44" fmla="*/ 378546 w 638356"/>
              <a:gd name="connsiteY44" fmla="*/ 0 h 638037"/>
              <a:gd name="connsiteX45" fmla="*/ 474331 w 638356"/>
              <a:gd name="connsiteY45" fmla="*/ 32109 h 638037"/>
              <a:gd name="connsiteX46" fmla="*/ 517516 w 638356"/>
              <a:gd name="connsiteY46" fmla="*/ 97126 h 638037"/>
              <a:gd name="connsiteX47" fmla="*/ 552498 w 638356"/>
              <a:gd name="connsiteY47" fmla="*/ 115223 h 638037"/>
              <a:gd name="connsiteX48" fmla="*/ 585628 w 638356"/>
              <a:gd name="connsiteY48" fmla="*/ 171846 h 638037"/>
              <a:gd name="connsiteX49" fmla="*/ 595044 w 638356"/>
              <a:gd name="connsiteY49" fmla="*/ 241458 h 638037"/>
              <a:gd name="connsiteX50" fmla="*/ 589363 w 638356"/>
              <a:gd name="connsiteY50" fmla="*/ 277430 h 638037"/>
              <a:gd name="connsiteX51" fmla="*/ 591469 w 638356"/>
              <a:gd name="connsiteY51" fmla="*/ 278387 h 638037"/>
              <a:gd name="connsiteX52" fmla="*/ 620004 w 638356"/>
              <a:gd name="connsiteY52" fmla="*/ 304241 h 638037"/>
              <a:gd name="connsiteX53" fmla="*/ 638357 w 638356"/>
              <a:gd name="connsiteY53" fmla="*/ 397696 h 638037"/>
              <a:gd name="connsiteX54" fmla="*/ 598076 w 638356"/>
              <a:gd name="connsiteY54" fmla="*/ 494567 h 638037"/>
              <a:gd name="connsiteX55" fmla="*/ 557541 w 638356"/>
              <a:gd name="connsiteY55" fmla="*/ 516590 h 638037"/>
              <a:gd name="connsiteX56" fmla="*/ 525016 w 638356"/>
              <a:gd name="connsiteY56" fmla="*/ 584799 h 638037"/>
              <a:gd name="connsiteX57" fmla="*/ 417868 w 638356"/>
              <a:gd name="connsiteY57" fmla="*/ 638038 h 638037"/>
              <a:gd name="connsiteX58" fmla="*/ 368076 w 638356"/>
              <a:gd name="connsiteY58" fmla="*/ 625685 h 638037"/>
              <a:gd name="connsiteX59" fmla="*/ 343117 w 638356"/>
              <a:gd name="connsiteY59" fmla="*/ 579053 h 638037"/>
              <a:gd name="connsiteX60" fmla="*/ 343117 w 638356"/>
              <a:gd name="connsiteY60" fmla="*/ 478576 h 638037"/>
              <a:gd name="connsiteX61" fmla="*/ 191507 w 638356"/>
              <a:gd name="connsiteY61" fmla="*/ 207274 h 638037"/>
              <a:gd name="connsiteX62" fmla="*/ 207466 w 638356"/>
              <a:gd name="connsiteY62" fmla="*/ 191315 h 638037"/>
              <a:gd name="connsiteX63" fmla="*/ 223425 w 638356"/>
              <a:gd name="connsiteY63" fmla="*/ 207274 h 638037"/>
              <a:gd name="connsiteX64" fmla="*/ 207466 w 638356"/>
              <a:gd name="connsiteY64" fmla="*/ 223233 h 638037"/>
              <a:gd name="connsiteX65" fmla="*/ 191507 w 638356"/>
              <a:gd name="connsiteY65" fmla="*/ 207274 h 638037"/>
              <a:gd name="connsiteX66" fmla="*/ 207466 w 638356"/>
              <a:gd name="connsiteY66" fmla="*/ 414740 h 638037"/>
              <a:gd name="connsiteX67" fmla="*/ 191507 w 638356"/>
              <a:gd name="connsiteY67" fmla="*/ 430699 h 638037"/>
              <a:gd name="connsiteX68" fmla="*/ 207466 w 638356"/>
              <a:gd name="connsiteY68" fmla="*/ 446658 h 638037"/>
              <a:gd name="connsiteX69" fmla="*/ 223425 w 638356"/>
              <a:gd name="connsiteY69" fmla="*/ 430699 h 638037"/>
              <a:gd name="connsiteX70" fmla="*/ 207466 w 638356"/>
              <a:gd name="connsiteY70" fmla="*/ 414740 h 638037"/>
              <a:gd name="connsiteX71" fmla="*/ 446850 w 638356"/>
              <a:gd name="connsiteY71" fmla="*/ 271110 h 638037"/>
              <a:gd name="connsiteX72" fmla="*/ 462809 w 638356"/>
              <a:gd name="connsiteY72" fmla="*/ 287069 h 638037"/>
              <a:gd name="connsiteX73" fmla="*/ 478768 w 638356"/>
              <a:gd name="connsiteY73" fmla="*/ 271110 h 638037"/>
              <a:gd name="connsiteX74" fmla="*/ 462809 w 638356"/>
              <a:gd name="connsiteY74" fmla="*/ 255151 h 638037"/>
              <a:gd name="connsiteX75" fmla="*/ 446850 w 638356"/>
              <a:gd name="connsiteY75" fmla="*/ 271110 h 63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38356" h="638037">
                <a:moveTo>
                  <a:pt x="259811" y="0"/>
                </a:moveTo>
                <a:cubicBezTo>
                  <a:pt x="282377" y="0"/>
                  <a:pt x="295240" y="22470"/>
                  <a:pt x="295240" y="45036"/>
                </a:cubicBezTo>
                <a:lnTo>
                  <a:pt x="295240" y="183336"/>
                </a:lnTo>
                <a:lnTo>
                  <a:pt x="266673" y="183336"/>
                </a:lnTo>
                <a:cubicBezTo>
                  <a:pt x="253453" y="150653"/>
                  <a:pt x="216240" y="134876"/>
                  <a:pt x="183558" y="148097"/>
                </a:cubicBezTo>
                <a:cubicBezTo>
                  <a:pt x="150875" y="161318"/>
                  <a:pt x="135098" y="198530"/>
                  <a:pt x="148319" y="231213"/>
                </a:cubicBezTo>
                <a:cubicBezTo>
                  <a:pt x="161540" y="263897"/>
                  <a:pt x="198752" y="279674"/>
                  <a:pt x="231435" y="266450"/>
                </a:cubicBezTo>
                <a:cubicBezTo>
                  <a:pt x="247470" y="259964"/>
                  <a:pt x="260188" y="247248"/>
                  <a:pt x="266673" y="231213"/>
                </a:cubicBezTo>
                <a:lnTo>
                  <a:pt x="295240" y="231213"/>
                </a:lnTo>
                <a:lnTo>
                  <a:pt x="295240" y="579053"/>
                </a:lnTo>
                <a:cubicBezTo>
                  <a:pt x="295240" y="598076"/>
                  <a:pt x="287197" y="617004"/>
                  <a:pt x="270248" y="625653"/>
                </a:cubicBezTo>
                <a:cubicBezTo>
                  <a:pt x="254880" y="633703"/>
                  <a:pt x="237805" y="637951"/>
                  <a:pt x="220456" y="638038"/>
                </a:cubicBezTo>
                <a:cubicBezTo>
                  <a:pt x="172261" y="638038"/>
                  <a:pt x="136417" y="613652"/>
                  <a:pt x="113340" y="584799"/>
                </a:cubicBezTo>
                <a:cubicBezTo>
                  <a:pt x="97358" y="564888"/>
                  <a:pt x="86214" y="541537"/>
                  <a:pt x="80784" y="516590"/>
                </a:cubicBezTo>
                <a:cubicBezTo>
                  <a:pt x="65879" y="512192"/>
                  <a:pt x="52075" y="504685"/>
                  <a:pt x="40280" y="494567"/>
                </a:cubicBezTo>
                <a:cubicBezTo>
                  <a:pt x="17619" y="475065"/>
                  <a:pt x="0" y="443786"/>
                  <a:pt x="0" y="397696"/>
                </a:cubicBezTo>
                <a:cubicBezTo>
                  <a:pt x="0" y="373598"/>
                  <a:pt x="1724" y="352596"/>
                  <a:pt x="6064" y="334946"/>
                </a:cubicBezTo>
                <a:lnTo>
                  <a:pt x="140438" y="334946"/>
                </a:lnTo>
                <a:cubicBezTo>
                  <a:pt x="162079" y="334946"/>
                  <a:pt x="180017" y="350905"/>
                  <a:pt x="183049" y="371683"/>
                </a:cubicBezTo>
                <a:cubicBezTo>
                  <a:pt x="150471" y="385162"/>
                  <a:pt x="134988" y="422496"/>
                  <a:pt x="148465" y="455075"/>
                </a:cubicBezTo>
                <a:cubicBezTo>
                  <a:pt x="161942" y="487650"/>
                  <a:pt x="199277" y="503134"/>
                  <a:pt x="231855" y="489658"/>
                </a:cubicBezTo>
                <a:cubicBezTo>
                  <a:pt x="264433" y="476179"/>
                  <a:pt x="279916" y="438845"/>
                  <a:pt x="266441" y="406266"/>
                </a:cubicBezTo>
                <a:cubicBezTo>
                  <a:pt x="259859" y="390362"/>
                  <a:pt x="247133" y="377786"/>
                  <a:pt x="231149" y="371396"/>
                </a:cubicBezTo>
                <a:cubicBezTo>
                  <a:pt x="227671" y="323864"/>
                  <a:pt x="188097" y="287075"/>
                  <a:pt x="140438" y="287069"/>
                </a:cubicBezTo>
                <a:lnTo>
                  <a:pt x="33195" y="287069"/>
                </a:lnTo>
                <a:cubicBezTo>
                  <a:pt x="37974" y="283118"/>
                  <a:pt x="43295" y="279872"/>
                  <a:pt x="48994" y="277430"/>
                </a:cubicBezTo>
                <a:cubicBezTo>
                  <a:pt x="45704" y="265703"/>
                  <a:pt x="43797" y="253629"/>
                  <a:pt x="43313" y="241458"/>
                </a:cubicBezTo>
                <a:cubicBezTo>
                  <a:pt x="42259" y="217999"/>
                  <a:pt x="45770" y="193582"/>
                  <a:pt x="52728" y="171846"/>
                </a:cubicBezTo>
                <a:cubicBezTo>
                  <a:pt x="59623" y="150461"/>
                  <a:pt x="70538" y="129618"/>
                  <a:pt x="85859" y="115223"/>
                </a:cubicBezTo>
                <a:cubicBezTo>
                  <a:pt x="95469" y="105859"/>
                  <a:pt x="107645" y="99560"/>
                  <a:pt x="120841" y="97126"/>
                </a:cubicBezTo>
                <a:cubicBezTo>
                  <a:pt x="127193" y="70315"/>
                  <a:pt x="143375" y="48164"/>
                  <a:pt x="164026" y="32109"/>
                </a:cubicBezTo>
                <a:cubicBezTo>
                  <a:pt x="190549" y="11427"/>
                  <a:pt x="225308" y="0"/>
                  <a:pt x="259779" y="0"/>
                </a:cubicBezTo>
                <a:close/>
                <a:moveTo>
                  <a:pt x="343117" y="478576"/>
                </a:moveTo>
                <a:lnTo>
                  <a:pt x="395781" y="478576"/>
                </a:lnTo>
                <a:cubicBezTo>
                  <a:pt x="446020" y="478576"/>
                  <a:pt x="486747" y="437849"/>
                  <a:pt x="486747" y="387610"/>
                </a:cubicBezTo>
                <a:lnTo>
                  <a:pt x="486747" y="330318"/>
                </a:lnTo>
                <a:cubicBezTo>
                  <a:pt x="519431" y="317097"/>
                  <a:pt x="535208" y="279884"/>
                  <a:pt x="521984" y="247202"/>
                </a:cubicBezTo>
                <a:cubicBezTo>
                  <a:pt x="508764" y="214519"/>
                  <a:pt x="471554" y="198742"/>
                  <a:pt x="438870" y="211963"/>
                </a:cubicBezTo>
                <a:cubicBezTo>
                  <a:pt x="406186" y="225184"/>
                  <a:pt x="390409" y="262397"/>
                  <a:pt x="403633" y="295077"/>
                </a:cubicBezTo>
                <a:cubicBezTo>
                  <a:pt x="410119" y="311116"/>
                  <a:pt x="422835" y="323832"/>
                  <a:pt x="438870" y="330318"/>
                </a:cubicBezTo>
                <a:lnTo>
                  <a:pt x="438870" y="387610"/>
                </a:lnTo>
                <a:cubicBezTo>
                  <a:pt x="438870" y="411408"/>
                  <a:pt x="419579" y="430699"/>
                  <a:pt x="395781" y="430699"/>
                </a:cubicBezTo>
                <a:lnTo>
                  <a:pt x="343117" y="430699"/>
                </a:lnTo>
                <a:lnTo>
                  <a:pt x="343117" y="45036"/>
                </a:lnTo>
                <a:cubicBezTo>
                  <a:pt x="343117" y="22470"/>
                  <a:pt x="355980" y="0"/>
                  <a:pt x="378546" y="0"/>
                </a:cubicBezTo>
                <a:cubicBezTo>
                  <a:pt x="413081" y="0"/>
                  <a:pt x="447807" y="11427"/>
                  <a:pt x="474331" y="32109"/>
                </a:cubicBezTo>
                <a:cubicBezTo>
                  <a:pt x="494982" y="48164"/>
                  <a:pt x="511164" y="70347"/>
                  <a:pt x="517516" y="97126"/>
                </a:cubicBezTo>
                <a:cubicBezTo>
                  <a:pt x="530921" y="99360"/>
                  <a:pt x="542859" y="106191"/>
                  <a:pt x="552498" y="115223"/>
                </a:cubicBezTo>
                <a:cubicBezTo>
                  <a:pt x="567818" y="129618"/>
                  <a:pt x="578734" y="150429"/>
                  <a:pt x="585628" y="171846"/>
                </a:cubicBezTo>
                <a:cubicBezTo>
                  <a:pt x="592587" y="193582"/>
                  <a:pt x="596098" y="217999"/>
                  <a:pt x="595044" y="241458"/>
                </a:cubicBezTo>
                <a:cubicBezTo>
                  <a:pt x="594502" y="253460"/>
                  <a:pt x="592746" y="265716"/>
                  <a:pt x="589363" y="277430"/>
                </a:cubicBezTo>
                <a:lnTo>
                  <a:pt x="591469" y="278387"/>
                </a:lnTo>
                <a:cubicBezTo>
                  <a:pt x="603279" y="283941"/>
                  <a:pt x="612854" y="292655"/>
                  <a:pt x="620004" y="304241"/>
                </a:cubicBezTo>
                <a:cubicBezTo>
                  <a:pt x="633569" y="326105"/>
                  <a:pt x="638357" y="357575"/>
                  <a:pt x="638357" y="397696"/>
                </a:cubicBezTo>
                <a:cubicBezTo>
                  <a:pt x="638357" y="443817"/>
                  <a:pt x="620738" y="475129"/>
                  <a:pt x="598076" y="494567"/>
                </a:cubicBezTo>
                <a:cubicBezTo>
                  <a:pt x="586273" y="504691"/>
                  <a:pt x="572456" y="512195"/>
                  <a:pt x="557541" y="516590"/>
                </a:cubicBezTo>
                <a:cubicBezTo>
                  <a:pt x="552118" y="541534"/>
                  <a:pt x="540985" y="564882"/>
                  <a:pt x="525016" y="584799"/>
                </a:cubicBezTo>
                <a:cubicBezTo>
                  <a:pt x="501940" y="613652"/>
                  <a:pt x="466096" y="638038"/>
                  <a:pt x="417868" y="638038"/>
                </a:cubicBezTo>
                <a:cubicBezTo>
                  <a:pt x="400521" y="637961"/>
                  <a:pt x="383448" y="633725"/>
                  <a:pt x="368076" y="625685"/>
                </a:cubicBezTo>
                <a:cubicBezTo>
                  <a:pt x="351160" y="617004"/>
                  <a:pt x="343117" y="598076"/>
                  <a:pt x="343117" y="579053"/>
                </a:cubicBezTo>
                <a:lnTo>
                  <a:pt x="343117" y="478576"/>
                </a:lnTo>
                <a:close/>
                <a:moveTo>
                  <a:pt x="191507" y="207274"/>
                </a:moveTo>
                <a:cubicBezTo>
                  <a:pt x="191507" y="198461"/>
                  <a:pt x="198652" y="191315"/>
                  <a:pt x="207466" y="191315"/>
                </a:cubicBezTo>
                <a:cubicBezTo>
                  <a:pt x="216280" y="191315"/>
                  <a:pt x="223425" y="198461"/>
                  <a:pt x="223425" y="207274"/>
                </a:cubicBezTo>
                <a:cubicBezTo>
                  <a:pt x="223425" y="216088"/>
                  <a:pt x="216280" y="223233"/>
                  <a:pt x="207466" y="223233"/>
                </a:cubicBezTo>
                <a:cubicBezTo>
                  <a:pt x="198652" y="223233"/>
                  <a:pt x="191507" y="216088"/>
                  <a:pt x="191507" y="207274"/>
                </a:cubicBezTo>
                <a:close/>
                <a:moveTo>
                  <a:pt x="207466" y="414740"/>
                </a:moveTo>
                <a:cubicBezTo>
                  <a:pt x="198652" y="414740"/>
                  <a:pt x="191507" y="421887"/>
                  <a:pt x="191507" y="430699"/>
                </a:cubicBezTo>
                <a:cubicBezTo>
                  <a:pt x="191507" y="439512"/>
                  <a:pt x="198652" y="446658"/>
                  <a:pt x="207466" y="446658"/>
                </a:cubicBezTo>
                <a:cubicBezTo>
                  <a:pt x="216280" y="446658"/>
                  <a:pt x="223425" y="439512"/>
                  <a:pt x="223425" y="430699"/>
                </a:cubicBezTo>
                <a:cubicBezTo>
                  <a:pt x="223425" y="421887"/>
                  <a:pt x="216280" y="414740"/>
                  <a:pt x="207466" y="414740"/>
                </a:cubicBezTo>
                <a:close/>
                <a:moveTo>
                  <a:pt x="446850" y="271110"/>
                </a:moveTo>
                <a:cubicBezTo>
                  <a:pt x="446850" y="279923"/>
                  <a:pt x="453996" y="287069"/>
                  <a:pt x="462809" y="287069"/>
                </a:cubicBezTo>
                <a:cubicBezTo>
                  <a:pt x="471621" y="287069"/>
                  <a:pt x="478768" y="279923"/>
                  <a:pt x="478768" y="271110"/>
                </a:cubicBezTo>
                <a:cubicBezTo>
                  <a:pt x="478768" y="262298"/>
                  <a:pt x="471621" y="255151"/>
                  <a:pt x="462809" y="255151"/>
                </a:cubicBezTo>
                <a:cubicBezTo>
                  <a:pt x="453996" y="255151"/>
                  <a:pt x="446850" y="262298"/>
                  <a:pt x="446850" y="271110"/>
                </a:cubicBezTo>
                <a:close/>
              </a:path>
            </a:pathLst>
          </a:custGeom>
          <a:gradFill>
            <a:gsLst>
              <a:gs pos="35000">
                <a:srgbClr val="8DC8E8"/>
              </a:gs>
              <a:gs pos="0">
                <a:srgbClr val="D59ED7"/>
              </a:gs>
            </a:gsLst>
            <a:path path="circle">
              <a:fillToRect l="100000" t="100000"/>
            </a:path>
          </a:gradFill>
          <a:ln w="82153" cap="flat">
            <a:noFill/>
            <a:prstDash val="solid"/>
            <a:miter/>
          </a:ln>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defTabSz="514331">
              <a:defRPr/>
            </a:pPr>
            <a:endParaRPr lang="en-US" sz="200" kern="0" dirty="0">
              <a:ln w="3175">
                <a:noFill/>
              </a:ln>
              <a:solidFill>
                <a:srgbClr val="000000"/>
              </a:solidFill>
              <a:latin typeface="Segoe UI Semibold"/>
              <a:cs typeface="Segoe UI" pitchFamily="34" charset="0"/>
            </a:endParaRPr>
          </a:p>
        </p:txBody>
      </p:sp>
      <p:sp>
        <p:nvSpPr>
          <p:cNvPr id="595" name="TextBox 594">
            <a:extLst>
              <a:ext uri="{FF2B5EF4-FFF2-40B4-BE49-F238E27FC236}">
                <a16:creationId xmlns:a16="http://schemas.microsoft.com/office/drawing/2014/main" id="{F07B6E3F-308E-A060-78C8-BCF40930F768}"/>
              </a:ext>
            </a:extLst>
          </p:cNvPr>
          <p:cNvSpPr txBox="1"/>
          <p:nvPr/>
        </p:nvSpPr>
        <p:spPr>
          <a:xfrm>
            <a:off x="8836013" y="5647444"/>
            <a:ext cx="337530" cy="175074"/>
          </a:xfrm>
          <a:prstGeom prst="rect">
            <a:avLst/>
          </a:prstGeom>
          <a:noFill/>
        </p:spPr>
        <p:txBody>
          <a:bodyPr wrap="square" lIns="0" tIns="0" rIns="0" bIns="0" anchor="ctr">
            <a:noAutofit/>
          </a:bodyPr>
          <a:lstStyle/>
          <a:p>
            <a:pPr defTabSz="524516" fontAlgn="base">
              <a:spcBef>
                <a:spcPct val="0"/>
              </a:spcBef>
              <a:spcAft>
                <a:spcPct val="0"/>
              </a:spcAft>
              <a:defRPr/>
            </a:pPr>
            <a:r>
              <a:rPr lang="en-US" sz="500" kern="0" dirty="0">
                <a:solidFill>
                  <a:srgbClr val="8DC8E8"/>
                </a:solidFill>
                <a:latin typeface="Segoe UI Semibold"/>
                <a:cs typeface="Segoe UI" pitchFamily="34" charset="0"/>
              </a:rPr>
              <a:t>Side Effects</a:t>
            </a:r>
          </a:p>
          <a:p>
            <a:pPr defTabSz="524516" fontAlgn="base">
              <a:spcBef>
                <a:spcPct val="0"/>
              </a:spcBef>
              <a:spcAft>
                <a:spcPct val="0"/>
              </a:spcAft>
              <a:defRPr/>
            </a:pPr>
            <a:r>
              <a:rPr lang="en-US" sz="300" kern="0" dirty="0">
                <a:solidFill>
                  <a:srgbClr val="D59ED7"/>
                </a:solidFill>
                <a:cs typeface="Segoe UI" pitchFamily="34" charset="0"/>
              </a:rPr>
              <a:t>Plugins</a:t>
            </a:r>
          </a:p>
        </p:txBody>
      </p:sp>
      <p:sp>
        <p:nvSpPr>
          <p:cNvPr id="596" name="Graphic 11">
            <a:extLst>
              <a:ext uri="{FF2B5EF4-FFF2-40B4-BE49-F238E27FC236}">
                <a16:creationId xmlns:a16="http://schemas.microsoft.com/office/drawing/2014/main" id="{585C825B-55E5-92F0-BCF8-79651D80F9C6}"/>
              </a:ext>
            </a:extLst>
          </p:cNvPr>
          <p:cNvSpPr/>
          <p:nvPr/>
        </p:nvSpPr>
        <p:spPr>
          <a:xfrm>
            <a:off x="8724414" y="5681255"/>
            <a:ext cx="81344" cy="82195"/>
          </a:xfrm>
          <a:custGeom>
            <a:avLst/>
            <a:gdLst>
              <a:gd name="connsiteX0" fmla="*/ 600953 w 814642"/>
              <a:gd name="connsiteY0" fmla="*/ 0 h 823170"/>
              <a:gd name="connsiteX1" fmla="*/ 387289 w 814642"/>
              <a:gd name="connsiteY1" fmla="*/ 213535 h 823170"/>
              <a:gd name="connsiteX2" fmla="*/ 397322 w 814642"/>
              <a:gd name="connsiteY2" fmla="*/ 278289 h 823170"/>
              <a:gd name="connsiteX3" fmla="*/ 28386 w 814642"/>
              <a:gd name="connsiteY3" fmla="*/ 659919 h 823170"/>
              <a:gd name="connsiteX4" fmla="*/ 27482 w 814642"/>
              <a:gd name="connsiteY4" fmla="*/ 794783 h 823170"/>
              <a:gd name="connsiteX5" fmla="*/ 162348 w 814642"/>
              <a:gd name="connsiteY5" fmla="*/ 795690 h 823170"/>
              <a:gd name="connsiteX6" fmla="*/ 165496 w 814642"/>
              <a:gd name="connsiteY6" fmla="*/ 792432 h 823170"/>
              <a:gd name="connsiteX7" fmla="*/ 530160 w 814642"/>
              <a:gd name="connsiteY7" fmla="*/ 415196 h 823170"/>
              <a:gd name="connsiteX8" fmla="*/ 802537 w 814642"/>
              <a:gd name="connsiteY8" fmla="*/ 284584 h 823170"/>
              <a:gd name="connsiteX9" fmla="*/ 806293 w 814642"/>
              <a:gd name="connsiteY9" fmla="*/ 154564 h 823170"/>
              <a:gd name="connsiteX10" fmla="*/ 768508 w 814642"/>
              <a:gd name="connsiteY10" fmla="*/ 133719 h 823170"/>
              <a:gd name="connsiteX11" fmla="*/ 755436 w 814642"/>
              <a:gd name="connsiteY11" fmla="*/ 141423 h 823170"/>
              <a:gd name="connsiteX12" fmla="*/ 625771 w 814642"/>
              <a:gd name="connsiteY12" fmla="*/ 270925 h 823170"/>
              <a:gd name="connsiteX13" fmla="*/ 541959 w 814642"/>
              <a:gd name="connsiteY13" fmla="*/ 187113 h 823170"/>
              <a:gd name="connsiteX14" fmla="*/ 670525 w 814642"/>
              <a:gd name="connsiteY14" fmla="*/ 58465 h 823170"/>
              <a:gd name="connsiteX15" fmla="*/ 670529 w 814642"/>
              <a:gd name="connsiteY15" fmla="*/ 15312 h 823170"/>
              <a:gd name="connsiteX16" fmla="*/ 656977 w 814642"/>
              <a:gd name="connsiteY16" fmla="*/ 7445 h 823170"/>
              <a:gd name="connsiteX17" fmla="*/ 600912 w 814642"/>
              <a:gd name="connsiteY17" fmla="*/ 0 h 82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4642" h="823170">
                <a:moveTo>
                  <a:pt x="600953" y="0"/>
                </a:moveTo>
                <a:cubicBezTo>
                  <a:pt x="482985" y="-35"/>
                  <a:pt x="387325" y="95568"/>
                  <a:pt x="387289" y="213535"/>
                </a:cubicBezTo>
                <a:cubicBezTo>
                  <a:pt x="387285" y="235507"/>
                  <a:pt x="390666" y="257349"/>
                  <a:pt x="397322" y="278289"/>
                </a:cubicBezTo>
                <a:lnTo>
                  <a:pt x="28386" y="659919"/>
                </a:lnTo>
                <a:cubicBezTo>
                  <a:pt x="-9106" y="696910"/>
                  <a:pt x="-9511" y="757291"/>
                  <a:pt x="27482" y="794783"/>
                </a:cubicBezTo>
                <a:cubicBezTo>
                  <a:pt x="64475" y="832275"/>
                  <a:pt x="124856" y="832682"/>
                  <a:pt x="162348" y="795690"/>
                </a:cubicBezTo>
                <a:cubicBezTo>
                  <a:pt x="163423" y="794629"/>
                  <a:pt x="164473" y="793542"/>
                  <a:pt x="165496" y="792432"/>
                </a:cubicBezTo>
                <a:lnTo>
                  <a:pt x="530160" y="415196"/>
                </a:lnTo>
                <a:cubicBezTo>
                  <a:pt x="641443" y="454343"/>
                  <a:pt x="763390" y="395866"/>
                  <a:pt x="802537" y="284584"/>
                </a:cubicBezTo>
                <a:cubicBezTo>
                  <a:pt x="817278" y="242689"/>
                  <a:pt x="818588" y="197241"/>
                  <a:pt x="806293" y="154564"/>
                </a:cubicBezTo>
                <a:cubicBezTo>
                  <a:pt x="801614" y="138374"/>
                  <a:pt x="784697" y="129041"/>
                  <a:pt x="768508" y="133719"/>
                </a:cubicBezTo>
                <a:cubicBezTo>
                  <a:pt x="763573" y="135146"/>
                  <a:pt x="759073" y="137795"/>
                  <a:pt x="755436" y="141423"/>
                </a:cubicBezTo>
                <a:lnTo>
                  <a:pt x="625771" y="270925"/>
                </a:lnTo>
                <a:lnTo>
                  <a:pt x="541959" y="187113"/>
                </a:lnTo>
                <a:lnTo>
                  <a:pt x="670525" y="58465"/>
                </a:lnTo>
                <a:cubicBezTo>
                  <a:pt x="682442" y="46550"/>
                  <a:pt x="682446" y="27230"/>
                  <a:pt x="670529" y="15312"/>
                </a:cubicBezTo>
                <a:cubicBezTo>
                  <a:pt x="666774" y="11554"/>
                  <a:pt x="662103" y="8843"/>
                  <a:pt x="656977" y="7445"/>
                </a:cubicBezTo>
                <a:cubicBezTo>
                  <a:pt x="638701" y="2492"/>
                  <a:pt x="619847" y="-12"/>
                  <a:pt x="600912" y="0"/>
                </a:cubicBezTo>
                <a:close/>
              </a:path>
            </a:pathLst>
          </a:custGeom>
          <a:gradFill>
            <a:gsLst>
              <a:gs pos="35000">
                <a:srgbClr val="8DC8E8"/>
              </a:gs>
              <a:gs pos="0">
                <a:srgbClr val="D59ED7"/>
              </a:gs>
            </a:gsLst>
            <a:path path="circle">
              <a:fillToRect l="100000" t="100000"/>
            </a:path>
          </a:gradFill>
          <a:ln w="82153" cap="flat">
            <a:noFill/>
            <a:prstDash val="solid"/>
            <a:miter/>
          </a:ln>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defTabSz="514331">
              <a:defRPr/>
            </a:pPr>
            <a:endParaRPr lang="en-US" sz="200" kern="0">
              <a:ln w="3175">
                <a:noFill/>
              </a:ln>
              <a:solidFill>
                <a:srgbClr val="000000"/>
              </a:solidFill>
              <a:latin typeface="Segoe UI Semibold"/>
              <a:cs typeface="Segoe UI" pitchFamily="34" charset="0"/>
            </a:endParaRPr>
          </a:p>
        </p:txBody>
      </p:sp>
      <p:sp>
        <p:nvSpPr>
          <p:cNvPr id="597" name="TextBox 596">
            <a:extLst>
              <a:ext uri="{FF2B5EF4-FFF2-40B4-BE49-F238E27FC236}">
                <a16:creationId xmlns:a16="http://schemas.microsoft.com/office/drawing/2014/main" id="{51B69F2C-235A-BC34-C746-140023855F32}"/>
              </a:ext>
            </a:extLst>
          </p:cNvPr>
          <p:cNvSpPr txBox="1"/>
          <p:nvPr/>
        </p:nvSpPr>
        <p:spPr>
          <a:xfrm>
            <a:off x="8836011" y="5836033"/>
            <a:ext cx="307261" cy="175074"/>
          </a:xfrm>
          <a:prstGeom prst="rect">
            <a:avLst/>
          </a:prstGeom>
          <a:noFill/>
        </p:spPr>
        <p:txBody>
          <a:bodyPr wrap="square" lIns="0" tIns="0" rIns="0" bIns="0" anchor="ctr">
            <a:noAutofit/>
          </a:bodyPr>
          <a:lstStyle/>
          <a:p>
            <a:pPr defTabSz="524516" fontAlgn="base">
              <a:spcBef>
                <a:spcPct val="0"/>
              </a:spcBef>
              <a:spcAft>
                <a:spcPct val="0"/>
              </a:spcAft>
              <a:defRPr/>
            </a:pPr>
            <a:r>
              <a:rPr lang="en-US" sz="500" kern="0" dirty="0">
                <a:solidFill>
                  <a:srgbClr val="8DC8E8"/>
                </a:solidFill>
                <a:latin typeface="Segoe UI Semibold"/>
                <a:cs typeface="Segoe UI" pitchFamily="34" charset="0"/>
              </a:rPr>
              <a:t>Models</a:t>
            </a:r>
            <a:endParaRPr lang="en-US" sz="700" kern="0" dirty="0">
              <a:solidFill>
                <a:srgbClr val="8DC8E8"/>
              </a:solidFill>
              <a:latin typeface="Segoe UI Semibold"/>
              <a:cs typeface="Segoe UI" pitchFamily="34" charset="0"/>
            </a:endParaRPr>
          </a:p>
          <a:p>
            <a:pPr defTabSz="524516" fontAlgn="base">
              <a:spcBef>
                <a:spcPct val="0"/>
              </a:spcBef>
              <a:spcAft>
                <a:spcPct val="0"/>
              </a:spcAft>
              <a:defRPr/>
            </a:pPr>
            <a:r>
              <a:rPr lang="en-US" sz="300" kern="0" dirty="0">
                <a:solidFill>
                  <a:srgbClr val="D59ED7"/>
                </a:solidFill>
                <a:cs typeface="Segoe UI" pitchFamily="34" charset="0"/>
              </a:rPr>
              <a:t>OpenAI &amp; Azure AI Models</a:t>
            </a:r>
          </a:p>
        </p:txBody>
      </p:sp>
      <p:sp>
        <p:nvSpPr>
          <p:cNvPr id="598" name="Graphic 85">
            <a:extLst>
              <a:ext uri="{FF2B5EF4-FFF2-40B4-BE49-F238E27FC236}">
                <a16:creationId xmlns:a16="http://schemas.microsoft.com/office/drawing/2014/main" id="{DCEBCB95-18DD-A594-7C1D-9A51FB390154}"/>
              </a:ext>
            </a:extLst>
          </p:cNvPr>
          <p:cNvSpPr/>
          <p:nvPr/>
        </p:nvSpPr>
        <p:spPr>
          <a:xfrm>
            <a:off x="8713389" y="5864672"/>
            <a:ext cx="90107" cy="90108"/>
          </a:xfrm>
          <a:custGeom>
            <a:avLst/>
            <a:gdLst>
              <a:gd name="connsiteX0" fmla="*/ 301751 w 455472"/>
              <a:gd name="connsiteY0" fmla="*/ 0 h 455472"/>
              <a:gd name="connsiteX1" fmla="*/ 318671 w 455472"/>
              <a:gd name="connsiteY1" fmla="*/ 14757 h 455472"/>
              <a:gd name="connsiteX2" fmla="*/ 318831 w 455472"/>
              <a:gd name="connsiteY2" fmla="*/ 17080 h 455472"/>
              <a:gd name="connsiteX3" fmla="*/ 318831 w 455472"/>
              <a:gd name="connsiteY3" fmla="*/ 70029 h 455472"/>
              <a:gd name="connsiteX4" fmla="*/ 385466 w 455472"/>
              <a:gd name="connsiteY4" fmla="*/ 136756 h 455472"/>
              <a:gd name="connsiteX5" fmla="*/ 438392 w 455472"/>
              <a:gd name="connsiteY5" fmla="*/ 136756 h 455472"/>
              <a:gd name="connsiteX6" fmla="*/ 455468 w 455472"/>
              <a:gd name="connsiteY6" fmla="*/ 153841 h 455472"/>
              <a:gd name="connsiteX7" fmla="*/ 440715 w 455472"/>
              <a:gd name="connsiteY7" fmla="*/ 170757 h 455472"/>
              <a:gd name="connsiteX8" fmla="*/ 438392 w 455472"/>
              <a:gd name="connsiteY8" fmla="*/ 170916 h 455472"/>
              <a:gd name="connsiteX9" fmla="*/ 387152 w 455472"/>
              <a:gd name="connsiteY9" fmla="*/ 170893 h 455472"/>
              <a:gd name="connsiteX10" fmla="*/ 387152 w 455472"/>
              <a:gd name="connsiteY10" fmla="*/ 210747 h 455472"/>
              <a:gd name="connsiteX11" fmla="*/ 438392 w 455472"/>
              <a:gd name="connsiteY11" fmla="*/ 210747 h 455472"/>
              <a:gd name="connsiteX12" fmla="*/ 455313 w 455472"/>
              <a:gd name="connsiteY12" fmla="*/ 225550 h 455472"/>
              <a:gd name="connsiteX13" fmla="*/ 455473 w 455472"/>
              <a:gd name="connsiteY13" fmla="*/ 227827 h 455472"/>
              <a:gd name="connsiteX14" fmla="*/ 440715 w 455472"/>
              <a:gd name="connsiteY14" fmla="*/ 244771 h 455472"/>
              <a:gd name="connsiteX15" fmla="*/ 438392 w 455472"/>
              <a:gd name="connsiteY15" fmla="*/ 244930 h 455472"/>
              <a:gd name="connsiteX16" fmla="*/ 387152 w 455472"/>
              <a:gd name="connsiteY16" fmla="*/ 244908 h 455472"/>
              <a:gd name="connsiteX17" fmla="*/ 387152 w 455472"/>
              <a:gd name="connsiteY17" fmla="*/ 284761 h 455472"/>
              <a:gd name="connsiteX18" fmla="*/ 438392 w 455472"/>
              <a:gd name="connsiteY18" fmla="*/ 284761 h 455472"/>
              <a:gd name="connsiteX19" fmla="*/ 455313 w 455472"/>
              <a:gd name="connsiteY19" fmla="*/ 299564 h 455472"/>
              <a:gd name="connsiteX20" fmla="*/ 455473 w 455472"/>
              <a:gd name="connsiteY20" fmla="*/ 301842 h 455472"/>
              <a:gd name="connsiteX21" fmla="*/ 440715 w 455472"/>
              <a:gd name="connsiteY21" fmla="*/ 318785 h 455472"/>
              <a:gd name="connsiteX22" fmla="*/ 438392 w 455472"/>
              <a:gd name="connsiteY22" fmla="*/ 318945 h 455472"/>
              <a:gd name="connsiteX23" fmla="*/ 385421 w 455472"/>
              <a:gd name="connsiteY23" fmla="*/ 318945 h 455472"/>
              <a:gd name="connsiteX24" fmla="*/ 318831 w 455472"/>
              <a:gd name="connsiteY24" fmla="*/ 385444 h 455472"/>
              <a:gd name="connsiteX25" fmla="*/ 318831 w 455472"/>
              <a:gd name="connsiteY25" fmla="*/ 438392 h 455472"/>
              <a:gd name="connsiteX26" fmla="*/ 301746 w 455472"/>
              <a:gd name="connsiteY26" fmla="*/ 455468 h 455472"/>
              <a:gd name="connsiteX27" fmla="*/ 284830 w 455472"/>
              <a:gd name="connsiteY27" fmla="*/ 440715 h 455472"/>
              <a:gd name="connsiteX28" fmla="*/ 284670 w 455472"/>
              <a:gd name="connsiteY28" fmla="*/ 438392 h 455472"/>
              <a:gd name="connsiteX29" fmla="*/ 284670 w 455472"/>
              <a:gd name="connsiteY29" fmla="*/ 387129 h 455472"/>
              <a:gd name="connsiteX30" fmla="*/ 244794 w 455472"/>
              <a:gd name="connsiteY30" fmla="*/ 387129 h 455472"/>
              <a:gd name="connsiteX31" fmla="*/ 244816 w 455472"/>
              <a:gd name="connsiteY31" fmla="*/ 438392 h 455472"/>
              <a:gd name="connsiteX32" fmla="*/ 230059 w 455472"/>
              <a:gd name="connsiteY32" fmla="*/ 455313 h 455472"/>
              <a:gd name="connsiteX33" fmla="*/ 227736 w 455472"/>
              <a:gd name="connsiteY33" fmla="*/ 455473 h 455472"/>
              <a:gd name="connsiteX34" fmla="*/ 210815 w 455472"/>
              <a:gd name="connsiteY34" fmla="*/ 440715 h 455472"/>
              <a:gd name="connsiteX35" fmla="*/ 210656 w 455472"/>
              <a:gd name="connsiteY35" fmla="*/ 438392 h 455472"/>
              <a:gd name="connsiteX36" fmla="*/ 210633 w 455472"/>
              <a:gd name="connsiteY36" fmla="*/ 387129 h 455472"/>
              <a:gd name="connsiteX37" fmla="*/ 170802 w 455472"/>
              <a:gd name="connsiteY37" fmla="*/ 387129 h 455472"/>
              <a:gd name="connsiteX38" fmla="*/ 170802 w 455472"/>
              <a:gd name="connsiteY38" fmla="*/ 438392 h 455472"/>
              <a:gd name="connsiteX39" fmla="*/ 156045 w 455472"/>
              <a:gd name="connsiteY39" fmla="*/ 455313 h 455472"/>
              <a:gd name="connsiteX40" fmla="*/ 153722 w 455472"/>
              <a:gd name="connsiteY40" fmla="*/ 455473 h 455472"/>
              <a:gd name="connsiteX41" fmla="*/ 136801 w 455472"/>
              <a:gd name="connsiteY41" fmla="*/ 440715 h 455472"/>
              <a:gd name="connsiteX42" fmla="*/ 136642 w 455472"/>
              <a:gd name="connsiteY42" fmla="*/ 438392 h 455472"/>
              <a:gd name="connsiteX43" fmla="*/ 136642 w 455472"/>
              <a:gd name="connsiteY43" fmla="*/ 385444 h 455472"/>
              <a:gd name="connsiteX44" fmla="*/ 70029 w 455472"/>
              <a:gd name="connsiteY44" fmla="*/ 318831 h 455472"/>
              <a:gd name="connsiteX45" fmla="*/ 17080 w 455472"/>
              <a:gd name="connsiteY45" fmla="*/ 318831 h 455472"/>
              <a:gd name="connsiteX46" fmla="*/ 5 w 455472"/>
              <a:gd name="connsiteY46" fmla="*/ 301746 h 455472"/>
              <a:gd name="connsiteX47" fmla="*/ 14757 w 455472"/>
              <a:gd name="connsiteY47" fmla="*/ 284830 h 455472"/>
              <a:gd name="connsiteX48" fmla="*/ 17080 w 455472"/>
              <a:gd name="connsiteY48" fmla="*/ 284670 h 455472"/>
              <a:gd name="connsiteX49" fmla="*/ 68321 w 455472"/>
              <a:gd name="connsiteY49" fmla="*/ 284648 h 455472"/>
              <a:gd name="connsiteX50" fmla="*/ 68321 w 455472"/>
              <a:gd name="connsiteY50" fmla="*/ 244794 h 455472"/>
              <a:gd name="connsiteX51" fmla="*/ 17080 w 455472"/>
              <a:gd name="connsiteY51" fmla="*/ 244816 h 455472"/>
              <a:gd name="connsiteX52" fmla="*/ 159 w 455472"/>
              <a:gd name="connsiteY52" fmla="*/ 230059 h 455472"/>
              <a:gd name="connsiteX53" fmla="*/ 0 w 455472"/>
              <a:gd name="connsiteY53" fmla="*/ 227736 h 455472"/>
              <a:gd name="connsiteX54" fmla="*/ 14757 w 455472"/>
              <a:gd name="connsiteY54" fmla="*/ 210815 h 455472"/>
              <a:gd name="connsiteX55" fmla="*/ 17080 w 455472"/>
              <a:gd name="connsiteY55" fmla="*/ 210656 h 455472"/>
              <a:gd name="connsiteX56" fmla="*/ 68321 w 455472"/>
              <a:gd name="connsiteY56" fmla="*/ 210633 h 455472"/>
              <a:gd name="connsiteX57" fmla="*/ 68321 w 455472"/>
              <a:gd name="connsiteY57" fmla="*/ 170779 h 455472"/>
              <a:gd name="connsiteX58" fmla="*/ 17080 w 455472"/>
              <a:gd name="connsiteY58" fmla="*/ 170802 h 455472"/>
              <a:gd name="connsiteX59" fmla="*/ 159 w 455472"/>
              <a:gd name="connsiteY59" fmla="*/ 156045 h 455472"/>
              <a:gd name="connsiteX60" fmla="*/ 0 w 455472"/>
              <a:gd name="connsiteY60" fmla="*/ 153722 h 455472"/>
              <a:gd name="connsiteX61" fmla="*/ 14757 w 455472"/>
              <a:gd name="connsiteY61" fmla="*/ 136801 h 455472"/>
              <a:gd name="connsiteX62" fmla="*/ 17080 w 455472"/>
              <a:gd name="connsiteY62" fmla="*/ 136642 h 455472"/>
              <a:gd name="connsiteX63" fmla="*/ 70029 w 455472"/>
              <a:gd name="connsiteY63" fmla="*/ 136619 h 455472"/>
              <a:gd name="connsiteX64" fmla="*/ 136642 w 455472"/>
              <a:gd name="connsiteY64" fmla="*/ 70029 h 455472"/>
              <a:gd name="connsiteX65" fmla="*/ 136642 w 455472"/>
              <a:gd name="connsiteY65" fmla="*/ 17080 h 455472"/>
              <a:gd name="connsiteX66" fmla="*/ 153727 w 455472"/>
              <a:gd name="connsiteY66" fmla="*/ 5 h 455472"/>
              <a:gd name="connsiteX67" fmla="*/ 170643 w 455472"/>
              <a:gd name="connsiteY67" fmla="*/ 14757 h 455472"/>
              <a:gd name="connsiteX68" fmla="*/ 170802 w 455472"/>
              <a:gd name="connsiteY68" fmla="*/ 17080 h 455472"/>
              <a:gd name="connsiteX69" fmla="*/ 170802 w 455472"/>
              <a:gd name="connsiteY69" fmla="*/ 68298 h 455472"/>
              <a:gd name="connsiteX70" fmla="*/ 210633 w 455472"/>
              <a:gd name="connsiteY70" fmla="*/ 68298 h 455472"/>
              <a:gd name="connsiteX71" fmla="*/ 210656 w 455472"/>
              <a:gd name="connsiteY71" fmla="*/ 17080 h 455472"/>
              <a:gd name="connsiteX72" fmla="*/ 225413 w 455472"/>
              <a:gd name="connsiteY72" fmla="*/ 159 h 455472"/>
              <a:gd name="connsiteX73" fmla="*/ 227736 w 455472"/>
              <a:gd name="connsiteY73" fmla="*/ 0 h 455472"/>
              <a:gd name="connsiteX74" fmla="*/ 244657 w 455472"/>
              <a:gd name="connsiteY74" fmla="*/ 14757 h 455472"/>
              <a:gd name="connsiteX75" fmla="*/ 244816 w 455472"/>
              <a:gd name="connsiteY75" fmla="*/ 17080 h 455472"/>
              <a:gd name="connsiteX76" fmla="*/ 244794 w 455472"/>
              <a:gd name="connsiteY76" fmla="*/ 68298 h 455472"/>
              <a:gd name="connsiteX77" fmla="*/ 284670 w 455472"/>
              <a:gd name="connsiteY77" fmla="*/ 68298 h 455472"/>
              <a:gd name="connsiteX78" fmla="*/ 284670 w 455472"/>
              <a:gd name="connsiteY78" fmla="*/ 17080 h 455472"/>
              <a:gd name="connsiteX79" fmla="*/ 297196 w 455472"/>
              <a:gd name="connsiteY79" fmla="*/ 615 h 455472"/>
              <a:gd name="connsiteX80" fmla="*/ 299428 w 455472"/>
              <a:gd name="connsiteY80" fmla="*/ 159 h 455472"/>
              <a:gd name="connsiteX81" fmla="*/ 301751 w 455472"/>
              <a:gd name="connsiteY81" fmla="*/ 0 h 455472"/>
              <a:gd name="connsiteX82" fmla="*/ 227850 w 455472"/>
              <a:gd name="connsiteY82" fmla="*/ 159529 h 455472"/>
              <a:gd name="connsiteX83" fmla="*/ 159529 w 455472"/>
              <a:gd name="connsiteY83" fmla="*/ 227850 h 455472"/>
              <a:gd name="connsiteX84" fmla="*/ 227850 w 455472"/>
              <a:gd name="connsiteY84" fmla="*/ 296171 h 455472"/>
              <a:gd name="connsiteX85" fmla="*/ 296171 w 455472"/>
              <a:gd name="connsiteY85" fmla="*/ 227850 h 455472"/>
              <a:gd name="connsiteX86" fmla="*/ 227850 w 455472"/>
              <a:gd name="connsiteY86" fmla="*/ 159529 h 455472"/>
              <a:gd name="connsiteX87" fmla="*/ 227850 w 455472"/>
              <a:gd name="connsiteY87" fmla="*/ 193690 h 455472"/>
              <a:gd name="connsiteX88" fmla="*/ 262011 w 455472"/>
              <a:gd name="connsiteY88" fmla="*/ 227850 h 455472"/>
              <a:gd name="connsiteX89" fmla="*/ 227850 w 455472"/>
              <a:gd name="connsiteY89" fmla="*/ 262011 h 455472"/>
              <a:gd name="connsiteX90" fmla="*/ 193690 w 455472"/>
              <a:gd name="connsiteY90" fmla="*/ 227850 h 455472"/>
              <a:gd name="connsiteX91" fmla="*/ 227850 w 455472"/>
              <a:gd name="connsiteY91" fmla="*/ 193690 h 45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55472" h="455472">
                <a:moveTo>
                  <a:pt x="301751" y="0"/>
                </a:moveTo>
                <a:cubicBezTo>
                  <a:pt x="310286" y="0"/>
                  <a:pt x="317510" y="6301"/>
                  <a:pt x="318671" y="14757"/>
                </a:cubicBezTo>
                <a:lnTo>
                  <a:pt x="318831" y="17080"/>
                </a:lnTo>
                <a:lnTo>
                  <a:pt x="318831" y="70029"/>
                </a:lnTo>
                <a:cubicBezTo>
                  <a:pt x="352410" y="76902"/>
                  <a:pt x="378639" y="103167"/>
                  <a:pt x="385466" y="136756"/>
                </a:cubicBezTo>
                <a:lnTo>
                  <a:pt x="438392" y="136756"/>
                </a:lnTo>
                <a:cubicBezTo>
                  <a:pt x="447825" y="136759"/>
                  <a:pt x="455470" y="144408"/>
                  <a:pt x="455468" y="153841"/>
                </a:cubicBezTo>
                <a:cubicBezTo>
                  <a:pt x="455466" y="162373"/>
                  <a:pt x="449167" y="169594"/>
                  <a:pt x="440715" y="170757"/>
                </a:cubicBezTo>
                <a:lnTo>
                  <a:pt x="438392" y="170916"/>
                </a:lnTo>
                <a:lnTo>
                  <a:pt x="387152" y="170893"/>
                </a:lnTo>
                <a:lnTo>
                  <a:pt x="387152" y="210747"/>
                </a:lnTo>
                <a:lnTo>
                  <a:pt x="438392" y="210747"/>
                </a:lnTo>
                <a:cubicBezTo>
                  <a:pt x="446944" y="210752"/>
                  <a:pt x="454172" y="217076"/>
                  <a:pt x="455313" y="225550"/>
                </a:cubicBezTo>
                <a:lnTo>
                  <a:pt x="455473" y="227827"/>
                </a:lnTo>
                <a:cubicBezTo>
                  <a:pt x="455484" y="236372"/>
                  <a:pt x="449180" y="243609"/>
                  <a:pt x="440715" y="244771"/>
                </a:cubicBezTo>
                <a:lnTo>
                  <a:pt x="438392" y="244930"/>
                </a:lnTo>
                <a:lnTo>
                  <a:pt x="387152" y="244908"/>
                </a:lnTo>
                <a:lnTo>
                  <a:pt x="387152" y="284761"/>
                </a:lnTo>
                <a:lnTo>
                  <a:pt x="438392" y="284761"/>
                </a:lnTo>
                <a:cubicBezTo>
                  <a:pt x="446944" y="284766"/>
                  <a:pt x="454172" y="291090"/>
                  <a:pt x="455313" y="299564"/>
                </a:cubicBezTo>
                <a:lnTo>
                  <a:pt x="455473" y="301842"/>
                </a:lnTo>
                <a:cubicBezTo>
                  <a:pt x="455484" y="310386"/>
                  <a:pt x="449180" y="317624"/>
                  <a:pt x="440715" y="318785"/>
                </a:cubicBezTo>
                <a:lnTo>
                  <a:pt x="438392" y="318945"/>
                </a:lnTo>
                <a:lnTo>
                  <a:pt x="385421" y="318945"/>
                </a:lnTo>
                <a:cubicBezTo>
                  <a:pt x="378514" y="352429"/>
                  <a:pt x="352326" y="378582"/>
                  <a:pt x="318831" y="385444"/>
                </a:cubicBezTo>
                <a:lnTo>
                  <a:pt x="318831" y="438392"/>
                </a:lnTo>
                <a:cubicBezTo>
                  <a:pt x="318828" y="447825"/>
                  <a:pt x="311179" y="455470"/>
                  <a:pt x="301746" y="455468"/>
                </a:cubicBezTo>
                <a:cubicBezTo>
                  <a:pt x="293213" y="455466"/>
                  <a:pt x="285993" y="449167"/>
                  <a:pt x="284830" y="440715"/>
                </a:cubicBezTo>
                <a:lnTo>
                  <a:pt x="284670" y="438392"/>
                </a:lnTo>
                <a:lnTo>
                  <a:pt x="284670" y="387129"/>
                </a:lnTo>
                <a:lnTo>
                  <a:pt x="244794" y="387129"/>
                </a:lnTo>
                <a:lnTo>
                  <a:pt x="244816" y="438392"/>
                </a:lnTo>
                <a:cubicBezTo>
                  <a:pt x="244816" y="446928"/>
                  <a:pt x="238515" y="454152"/>
                  <a:pt x="230059" y="455313"/>
                </a:cubicBezTo>
                <a:lnTo>
                  <a:pt x="227736" y="455473"/>
                </a:lnTo>
                <a:cubicBezTo>
                  <a:pt x="219201" y="455473"/>
                  <a:pt x="211977" y="449171"/>
                  <a:pt x="210815" y="440715"/>
                </a:cubicBezTo>
                <a:lnTo>
                  <a:pt x="210656" y="438392"/>
                </a:lnTo>
                <a:lnTo>
                  <a:pt x="210633" y="387129"/>
                </a:lnTo>
                <a:lnTo>
                  <a:pt x="170802" y="387129"/>
                </a:lnTo>
                <a:lnTo>
                  <a:pt x="170802" y="438392"/>
                </a:lnTo>
                <a:cubicBezTo>
                  <a:pt x="170802" y="446928"/>
                  <a:pt x="164501" y="454152"/>
                  <a:pt x="156045" y="455313"/>
                </a:cubicBezTo>
                <a:lnTo>
                  <a:pt x="153722" y="455473"/>
                </a:lnTo>
                <a:cubicBezTo>
                  <a:pt x="145187" y="455473"/>
                  <a:pt x="137962" y="449171"/>
                  <a:pt x="136801" y="440715"/>
                </a:cubicBezTo>
                <a:lnTo>
                  <a:pt x="136642" y="438392"/>
                </a:lnTo>
                <a:lnTo>
                  <a:pt x="136642" y="385444"/>
                </a:lnTo>
                <a:cubicBezTo>
                  <a:pt x="103103" y="378580"/>
                  <a:pt x="76894" y="352369"/>
                  <a:pt x="70029" y="318831"/>
                </a:cubicBezTo>
                <a:lnTo>
                  <a:pt x="17080" y="318831"/>
                </a:lnTo>
                <a:cubicBezTo>
                  <a:pt x="7647" y="318828"/>
                  <a:pt x="2" y="311179"/>
                  <a:pt x="5" y="301746"/>
                </a:cubicBezTo>
                <a:cubicBezTo>
                  <a:pt x="8" y="293213"/>
                  <a:pt x="6305" y="285993"/>
                  <a:pt x="14757" y="284830"/>
                </a:cubicBezTo>
                <a:lnTo>
                  <a:pt x="17080" y="284670"/>
                </a:lnTo>
                <a:lnTo>
                  <a:pt x="68321" y="284648"/>
                </a:lnTo>
                <a:lnTo>
                  <a:pt x="68321" y="244794"/>
                </a:lnTo>
                <a:lnTo>
                  <a:pt x="17080" y="244816"/>
                </a:lnTo>
                <a:cubicBezTo>
                  <a:pt x="8545" y="244816"/>
                  <a:pt x="1320" y="238515"/>
                  <a:pt x="159" y="230059"/>
                </a:cubicBezTo>
                <a:lnTo>
                  <a:pt x="0" y="227736"/>
                </a:lnTo>
                <a:cubicBezTo>
                  <a:pt x="0" y="219201"/>
                  <a:pt x="6301" y="211977"/>
                  <a:pt x="14757" y="210815"/>
                </a:cubicBezTo>
                <a:lnTo>
                  <a:pt x="17080" y="210656"/>
                </a:lnTo>
                <a:lnTo>
                  <a:pt x="68321" y="210633"/>
                </a:lnTo>
                <a:lnTo>
                  <a:pt x="68321" y="170779"/>
                </a:lnTo>
                <a:lnTo>
                  <a:pt x="17080" y="170802"/>
                </a:lnTo>
                <a:cubicBezTo>
                  <a:pt x="8545" y="170802"/>
                  <a:pt x="1320" y="164501"/>
                  <a:pt x="159" y="156045"/>
                </a:cubicBezTo>
                <a:lnTo>
                  <a:pt x="0" y="153722"/>
                </a:lnTo>
                <a:cubicBezTo>
                  <a:pt x="0" y="145187"/>
                  <a:pt x="6301" y="137962"/>
                  <a:pt x="14757" y="136801"/>
                </a:cubicBezTo>
                <a:lnTo>
                  <a:pt x="17080" y="136642"/>
                </a:lnTo>
                <a:lnTo>
                  <a:pt x="70029" y="136619"/>
                </a:lnTo>
                <a:cubicBezTo>
                  <a:pt x="76902" y="103089"/>
                  <a:pt x="103110" y="76890"/>
                  <a:pt x="136642" y="70029"/>
                </a:cubicBezTo>
                <a:lnTo>
                  <a:pt x="136642" y="17080"/>
                </a:lnTo>
                <a:cubicBezTo>
                  <a:pt x="136645" y="7647"/>
                  <a:pt x="144294" y="2"/>
                  <a:pt x="153727" y="5"/>
                </a:cubicBezTo>
                <a:cubicBezTo>
                  <a:pt x="162259" y="8"/>
                  <a:pt x="169480" y="6305"/>
                  <a:pt x="170643" y="14757"/>
                </a:cubicBezTo>
                <a:lnTo>
                  <a:pt x="170802" y="17080"/>
                </a:lnTo>
                <a:lnTo>
                  <a:pt x="170802" y="68298"/>
                </a:lnTo>
                <a:lnTo>
                  <a:pt x="210633" y="68298"/>
                </a:lnTo>
                <a:lnTo>
                  <a:pt x="210656" y="17080"/>
                </a:lnTo>
                <a:cubicBezTo>
                  <a:pt x="210656" y="8545"/>
                  <a:pt x="216958" y="1320"/>
                  <a:pt x="225413" y="159"/>
                </a:cubicBezTo>
                <a:lnTo>
                  <a:pt x="227736" y="0"/>
                </a:lnTo>
                <a:cubicBezTo>
                  <a:pt x="236272" y="0"/>
                  <a:pt x="243496" y="6301"/>
                  <a:pt x="244657" y="14757"/>
                </a:cubicBezTo>
                <a:lnTo>
                  <a:pt x="244816" y="17080"/>
                </a:lnTo>
                <a:lnTo>
                  <a:pt x="244794" y="68298"/>
                </a:lnTo>
                <a:lnTo>
                  <a:pt x="284670" y="68298"/>
                </a:lnTo>
                <a:lnTo>
                  <a:pt x="284670" y="17080"/>
                </a:lnTo>
                <a:cubicBezTo>
                  <a:pt x="284668" y="9400"/>
                  <a:pt x="289794" y="2663"/>
                  <a:pt x="297196" y="615"/>
                </a:cubicBezTo>
                <a:lnTo>
                  <a:pt x="299428" y="159"/>
                </a:lnTo>
                <a:lnTo>
                  <a:pt x="301751" y="0"/>
                </a:lnTo>
                <a:close/>
                <a:moveTo>
                  <a:pt x="227850" y="159529"/>
                </a:moveTo>
                <a:cubicBezTo>
                  <a:pt x="190117" y="159529"/>
                  <a:pt x="159529" y="190117"/>
                  <a:pt x="159529" y="227850"/>
                </a:cubicBezTo>
                <a:cubicBezTo>
                  <a:pt x="159529" y="265584"/>
                  <a:pt x="190117" y="296171"/>
                  <a:pt x="227850" y="296171"/>
                </a:cubicBezTo>
                <a:cubicBezTo>
                  <a:pt x="265584" y="296171"/>
                  <a:pt x="296171" y="265584"/>
                  <a:pt x="296171" y="227850"/>
                </a:cubicBezTo>
                <a:cubicBezTo>
                  <a:pt x="296171" y="190117"/>
                  <a:pt x="265584" y="159529"/>
                  <a:pt x="227850" y="159529"/>
                </a:cubicBezTo>
                <a:close/>
                <a:moveTo>
                  <a:pt x="227850" y="193690"/>
                </a:moveTo>
                <a:cubicBezTo>
                  <a:pt x="246716" y="193690"/>
                  <a:pt x="262011" y="208984"/>
                  <a:pt x="262011" y="227850"/>
                </a:cubicBezTo>
                <a:cubicBezTo>
                  <a:pt x="262011" y="246716"/>
                  <a:pt x="246716" y="262011"/>
                  <a:pt x="227850" y="262011"/>
                </a:cubicBezTo>
                <a:cubicBezTo>
                  <a:pt x="208984" y="262011"/>
                  <a:pt x="193690" y="246716"/>
                  <a:pt x="193690" y="227850"/>
                </a:cubicBezTo>
                <a:cubicBezTo>
                  <a:pt x="193690" y="208984"/>
                  <a:pt x="208984" y="193690"/>
                  <a:pt x="227850" y="193690"/>
                </a:cubicBezTo>
                <a:close/>
              </a:path>
            </a:pathLst>
          </a:custGeom>
          <a:gradFill>
            <a:gsLst>
              <a:gs pos="35000">
                <a:srgbClr val="8DC8E8"/>
              </a:gs>
              <a:gs pos="0">
                <a:srgbClr val="D59ED7"/>
              </a:gs>
            </a:gsLst>
            <a:path path="circle">
              <a:fillToRect l="100000" t="100000"/>
            </a:path>
          </a:gradFill>
          <a:ln w="82153" cap="flat">
            <a:noFill/>
            <a:prstDash val="solid"/>
            <a:miter/>
          </a:ln>
        </p:spPr>
        <p:txBody>
          <a:bodyPr rot="0" spcFirstLastPara="0" vertOverflow="overflow" horzOverflow="overflow" vert="horz" wrap="square" lIns="51435" tIns="25718" rIns="51435" bIns="25718" numCol="1" spcCol="0" rtlCol="0" fromWordArt="0" anchor="ctr" anchorCtr="0" forceAA="0" compatLnSpc="1">
            <a:prstTxWarp prst="textNoShape">
              <a:avLst/>
            </a:prstTxWarp>
            <a:noAutofit/>
          </a:bodyPr>
          <a:lstStyle/>
          <a:p>
            <a:pPr defTabSz="514331">
              <a:defRPr/>
            </a:pPr>
            <a:endParaRPr lang="en-US" sz="200" kern="0">
              <a:ln w="3175">
                <a:noFill/>
              </a:ln>
              <a:solidFill>
                <a:srgbClr val="000000"/>
              </a:solidFill>
              <a:latin typeface="Segoe UI Semibold"/>
              <a:cs typeface="Segoe UI" pitchFamily="34" charset="0"/>
            </a:endParaRPr>
          </a:p>
        </p:txBody>
      </p:sp>
      <p:sp>
        <p:nvSpPr>
          <p:cNvPr id="599" name="Arrow: Up-Down 598">
            <a:extLst>
              <a:ext uri="{FF2B5EF4-FFF2-40B4-BE49-F238E27FC236}">
                <a16:creationId xmlns:a16="http://schemas.microsoft.com/office/drawing/2014/main" id="{57B07639-257C-70BE-8DC6-F38ECAD037FD}"/>
              </a:ext>
            </a:extLst>
          </p:cNvPr>
          <p:cNvSpPr/>
          <p:nvPr/>
        </p:nvSpPr>
        <p:spPr>
          <a:xfrm rot="5400000">
            <a:off x="7636385" y="337298"/>
            <a:ext cx="116638" cy="3403354"/>
          </a:xfrm>
          <a:prstGeom prst="upDownArrow">
            <a:avLst>
              <a:gd name="adj1" fmla="val 39442"/>
              <a:gd name="adj2" fmla="val 92234"/>
            </a:avLst>
          </a:prstGeom>
          <a:solidFill>
            <a:srgbClr val="E8E8E8">
              <a:lumMod val="75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nvGrpSpPr>
          <p:cNvPr id="600" name="Group 599">
            <a:extLst>
              <a:ext uri="{FF2B5EF4-FFF2-40B4-BE49-F238E27FC236}">
                <a16:creationId xmlns:a16="http://schemas.microsoft.com/office/drawing/2014/main" id="{DC861E64-2042-3A12-F196-10906FD3A598}"/>
              </a:ext>
            </a:extLst>
          </p:cNvPr>
          <p:cNvGrpSpPr/>
          <p:nvPr/>
        </p:nvGrpSpPr>
        <p:grpSpPr>
          <a:xfrm>
            <a:off x="9224058" y="5468994"/>
            <a:ext cx="511932" cy="849668"/>
            <a:chOff x="10062259" y="5456778"/>
            <a:chExt cx="511932" cy="713134"/>
          </a:xfrm>
        </p:grpSpPr>
        <p:sp>
          <p:nvSpPr>
            <p:cNvPr id="604" name="Rounded Rectangle 20">
              <a:hlinkClick r:id="rId29"/>
              <a:extLst>
                <a:ext uri="{FF2B5EF4-FFF2-40B4-BE49-F238E27FC236}">
                  <a16:creationId xmlns:a16="http://schemas.microsoft.com/office/drawing/2014/main" id="{844148CB-FA17-6636-36CA-B78319365D54}"/>
                </a:ext>
                <a:ext uri="{C183D7F6-B498-43B3-948B-1728B52AA6E4}">
                  <adec:decorative xmlns:adec="http://schemas.microsoft.com/office/drawing/2017/decorative" val="1"/>
                </a:ext>
              </a:extLst>
            </p:cNvPr>
            <p:cNvSpPr/>
            <p:nvPr/>
          </p:nvSpPr>
          <p:spPr bwMode="auto">
            <a:xfrm>
              <a:off x="10062259" y="5465018"/>
              <a:ext cx="511932" cy="704894"/>
            </a:xfrm>
            <a:prstGeom prst="roundRect">
              <a:avLst>
                <a:gd name="adj" fmla="val 4259"/>
              </a:avLst>
            </a:prstGeom>
            <a:solidFill>
              <a:srgbClr val="E8E8E8">
                <a:lumMod val="10000"/>
              </a:srgbClr>
            </a:solidFill>
            <a:ln w="19050" cap="flat" cmpd="sng" algn="ctr">
              <a:gradFill flip="none" rotWithShape="1">
                <a:gsLst>
                  <a:gs pos="79000">
                    <a:srgbClr val="8DC8E8"/>
                  </a:gs>
                  <a:gs pos="100000">
                    <a:srgbClr val="D59ED7"/>
                  </a:gs>
                </a:gsLst>
                <a:lin ang="2700000" scaled="1"/>
                <a:tileRect/>
              </a:gra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defTabSz="524516"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err="1">
                <a:ln>
                  <a:noFill/>
                </a:ln>
                <a:solidFill>
                  <a:srgbClr val="091F2C"/>
                </a:solidFill>
                <a:effectLst/>
                <a:uLnTx/>
                <a:uFillTx/>
                <a:ea typeface="Segoe UI" pitchFamily="34" charset="0"/>
                <a:cs typeface="Segoe UI" pitchFamily="34" charset="0"/>
              </a:endParaRPr>
            </a:p>
          </p:txBody>
        </p:sp>
        <p:sp>
          <p:nvSpPr>
            <p:cNvPr id="605" name="TextBox 604">
              <a:hlinkClick r:id="rId29"/>
              <a:extLst>
                <a:ext uri="{FF2B5EF4-FFF2-40B4-BE49-F238E27FC236}">
                  <a16:creationId xmlns:a16="http://schemas.microsoft.com/office/drawing/2014/main" id="{2C1F5406-EC59-C74A-2F98-A9A1D5D69FFE}"/>
                </a:ext>
              </a:extLst>
            </p:cNvPr>
            <p:cNvSpPr txBox="1"/>
            <p:nvPr/>
          </p:nvSpPr>
          <p:spPr>
            <a:xfrm>
              <a:off x="10062259" y="5456778"/>
              <a:ext cx="511521" cy="180824"/>
            </a:xfrm>
            <a:prstGeom prst="rect">
              <a:avLst/>
            </a:prstGeom>
            <a:noFill/>
          </p:spPr>
          <p:txBody>
            <a:bodyPr wrap="square" lIns="0" rIns="0">
              <a:spAutoFit/>
            </a:bodyPr>
            <a:lstStyle/>
            <a:p>
              <a:pPr marL="0" marR="0" lvl="0" indent="0" algn="ctr" defTabSz="51433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Semibold"/>
                </a:rPr>
                <a:t>AutoGen</a:t>
              </a:r>
              <a:endParaRPr kumimoji="0" lang="en-US" sz="500" b="0" i="0" u="none" strike="noStrike" kern="0" cap="none" spc="0" normalizeH="0" baseline="0" noProof="0" dirty="0">
                <a:ln>
                  <a:noFill/>
                </a:ln>
                <a:solidFill>
                  <a:srgbClr val="FFFFFF"/>
                </a:solidFill>
                <a:effectLst/>
                <a:uLnTx/>
                <a:uFillTx/>
              </a:endParaRPr>
            </a:p>
          </p:txBody>
        </p:sp>
      </p:grpSp>
      <p:sp>
        <p:nvSpPr>
          <p:cNvPr id="611" name="Text Placeholder 304">
            <a:hlinkClick r:id="rId30"/>
            <a:extLst>
              <a:ext uri="{FF2B5EF4-FFF2-40B4-BE49-F238E27FC236}">
                <a16:creationId xmlns:a16="http://schemas.microsoft.com/office/drawing/2014/main" id="{577F365E-26B8-AAD2-8458-91EDDB102FEC}"/>
              </a:ext>
            </a:extLst>
          </p:cNvPr>
          <p:cNvSpPr txBox="1">
            <a:spLocks/>
          </p:cNvSpPr>
          <p:nvPr/>
        </p:nvSpPr>
        <p:spPr>
          <a:xfrm>
            <a:off x="9787887" y="5519201"/>
            <a:ext cx="507954" cy="225612"/>
          </a:xfrm>
          <a:prstGeom prst="rect">
            <a:avLst/>
          </a:prstGeom>
          <a:ln w="3175">
            <a:noFill/>
          </a:ln>
        </p:spPr>
        <p:txBody>
          <a:bodyPr vert="horz" wrap="square" lIns="0" tIns="0" rIns="0" bIns="0" rtlCol="0"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AU" sz="700" b="1">
                <a:latin typeface="Segoe UI Semibold" panose="020B0702040204020203" pitchFamily="34" charset="0"/>
                <a:cs typeface="Segoe UI Semibold" panose="020B0702040204020203" pitchFamily="34" charset="0"/>
              </a:rPr>
              <a:t>Bot</a:t>
            </a:r>
            <a:br>
              <a:rPr lang="en-AU" sz="700" b="1">
                <a:latin typeface="Segoe UI Semibold" panose="020B0702040204020203" pitchFamily="34" charset="0"/>
                <a:cs typeface="Segoe UI Semibold" panose="020B0702040204020203" pitchFamily="34" charset="0"/>
              </a:rPr>
            </a:br>
            <a:r>
              <a:rPr lang="en-AU" sz="700" b="1">
                <a:latin typeface="Segoe UI Semibold" panose="020B0702040204020203" pitchFamily="34" charset="0"/>
                <a:cs typeface="Segoe UI Semibold" panose="020B0702040204020203" pitchFamily="34" charset="0"/>
              </a:rPr>
              <a:t>Framework</a:t>
            </a:r>
          </a:p>
        </p:txBody>
      </p:sp>
      <p:pic>
        <p:nvPicPr>
          <p:cNvPr id="612" name="Graphic 611">
            <a:hlinkClick r:id="rId30"/>
            <a:extLst>
              <a:ext uri="{FF2B5EF4-FFF2-40B4-BE49-F238E27FC236}">
                <a16:creationId xmlns:a16="http://schemas.microsoft.com/office/drawing/2014/main" id="{2DBF1EB7-1D10-FC92-C5D9-F192D6980D57}"/>
              </a:ext>
              <a:ext uri="{C183D7F6-B498-43B3-948B-1728B52AA6E4}">
                <adec:decorative xmlns:adec="http://schemas.microsoft.com/office/drawing/2017/decorative" val="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926233" y="5776542"/>
            <a:ext cx="227250" cy="227250"/>
          </a:xfrm>
          <a:prstGeom prst="rect">
            <a:avLst/>
          </a:prstGeom>
        </p:spPr>
      </p:pic>
      <p:sp>
        <p:nvSpPr>
          <p:cNvPr id="613" name="TextBox 612">
            <a:hlinkClick r:id="rId33"/>
            <a:extLst>
              <a:ext uri="{FF2B5EF4-FFF2-40B4-BE49-F238E27FC236}">
                <a16:creationId xmlns:a16="http://schemas.microsoft.com/office/drawing/2014/main" id="{2922EB34-EC7A-D6D5-D960-5E4A4FF67D90}"/>
              </a:ext>
            </a:extLst>
          </p:cNvPr>
          <p:cNvSpPr txBox="1"/>
          <p:nvPr/>
        </p:nvSpPr>
        <p:spPr>
          <a:xfrm>
            <a:off x="8297740" y="795802"/>
            <a:ext cx="702217" cy="171145"/>
          </a:xfrm>
          <a:prstGeom prst="rect">
            <a:avLst/>
          </a:prstGeom>
          <a:noFill/>
        </p:spPr>
        <p:txBody>
          <a:bodyPr wrap="square" lIns="0" tIns="0" rIns="0" bIns="0">
            <a:noAutofit/>
          </a:bodyPr>
          <a:lstStyle/>
          <a:p>
            <a:pPr algn="ctr" defTabSz="932742">
              <a:defRPr/>
            </a:pPr>
            <a:r>
              <a:rPr lang="en-US" sz="900" dirty="0">
                <a:solidFill>
                  <a:srgbClr val="FFFFFF"/>
                </a:solidFill>
                <a:latin typeface="Segoe UI Semibold" panose="020B0702040204020203" pitchFamily="34" charset="0"/>
                <a:cs typeface="Segoe UI Semibold" panose="020B0702040204020203" pitchFamily="34" charset="0"/>
              </a:rPr>
              <a:t>GitHub</a:t>
            </a:r>
            <a:br>
              <a:rPr lang="en-US" sz="900" dirty="0">
                <a:solidFill>
                  <a:srgbClr val="FFFFFF"/>
                </a:solidFill>
                <a:latin typeface="Segoe UI Semibold" panose="020B0702040204020203" pitchFamily="34" charset="0"/>
                <a:cs typeface="Segoe UI Semibold" panose="020B0702040204020203" pitchFamily="34" charset="0"/>
              </a:rPr>
            </a:br>
            <a:r>
              <a:rPr lang="en-US" sz="900" dirty="0">
                <a:solidFill>
                  <a:srgbClr val="FFFFFF"/>
                </a:solidFill>
                <a:latin typeface="Segoe UI Semibold" panose="020B0702040204020203" pitchFamily="34" charset="0"/>
                <a:cs typeface="Segoe UI Semibold" panose="020B0702040204020203" pitchFamily="34" charset="0"/>
              </a:rPr>
              <a:t>Copilot</a:t>
            </a:r>
          </a:p>
        </p:txBody>
      </p:sp>
      <p:sp>
        <p:nvSpPr>
          <p:cNvPr id="615" name="TextBox 614">
            <a:hlinkClick r:id="rId23"/>
            <a:extLst>
              <a:ext uri="{FF2B5EF4-FFF2-40B4-BE49-F238E27FC236}">
                <a16:creationId xmlns:a16="http://schemas.microsoft.com/office/drawing/2014/main" id="{3FA1F79A-F9F3-5769-4BDA-0AA4AA0DD8A8}"/>
              </a:ext>
            </a:extLst>
          </p:cNvPr>
          <p:cNvSpPr txBox="1"/>
          <p:nvPr/>
        </p:nvSpPr>
        <p:spPr>
          <a:xfrm>
            <a:off x="9266727" y="6643909"/>
            <a:ext cx="1661744" cy="113140"/>
          </a:xfrm>
          <a:prstGeom prst="rect">
            <a:avLst/>
          </a:prstGeom>
          <a:noFill/>
        </p:spPr>
        <p:txBody>
          <a:bodyPr wrap="square" lIns="0" tIns="0" rIns="0" bIns="0">
            <a:noAutofit/>
          </a:bodyPr>
          <a:lstStyle/>
          <a:p>
            <a:pPr algn="ctr" defTabSz="932742">
              <a:defRPr/>
            </a:pPr>
            <a:r>
              <a:rPr lang="en-US" sz="500" dirty="0">
                <a:solidFill>
                  <a:prstClr val="white"/>
                </a:solidFill>
                <a:latin typeface="Segoe UI Variable Display Light" pitchFamily="2" charset="0"/>
              </a:rPr>
              <a:t>V1.51. Not an official Microsoft resource.</a:t>
            </a:r>
            <a:br>
              <a:rPr lang="en-US" sz="500" dirty="0">
                <a:solidFill>
                  <a:prstClr val="white"/>
                </a:solidFill>
                <a:latin typeface="Segoe UI Variable Display Light" pitchFamily="2" charset="0"/>
              </a:rPr>
            </a:br>
            <a:r>
              <a:rPr lang="en-GB" sz="500" dirty="0">
                <a:solidFill>
                  <a:prstClr val="white"/>
                </a:solidFill>
                <a:latin typeface="Segoe UI Variable Display Light" pitchFamily="2" charset="0"/>
              </a:rPr>
              <a:t>All trademarks are property of their respective owners</a:t>
            </a:r>
          </a:p>
          <a:p>
            <a:pPr algn="ctr" defTabSz="932742">
              <a:defRPr/>
            </a:pPr>
            <a:endParaRPr lang="en-US" sz="500" dirty="0">
              <a:solidFill>
                <a:prstClr val="white"/>
              </a:solidFill>
              <a:latin typeface="Segoe UI Variable Display Light" pitchFamily="2" charset="0"/>
            </a:endParaRPr>
          </a:p>
        </p:txBody>
      </p:sp>
      <p:pic>
        <p:nvPicPr>
          <p:cNvPr id="616" name="Graphic 615">
            <a:extLst>
              <a:ext uri="{FF2B5EF4-FFF2-40B4-BE49-F238E27FC236}">
                <a16:creationId xmlns:a16="http://schemas.microsoft.com/office/drawing/2014/main" id="{CEC78A21-3224-56D2-A26F-D57EC924DFA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9473106" y="3426358"/>
            <a:ext cx="311942" cy="311942"/>
          </a:xfrm>
          <a:prstGeom prst="rect">
            <a:avLst/>
          </a:prstGeom>
        </p:spPr>
      </p:pic>
      <p:sp>
        <p:nvSpPr>
          <p:cNvPr id="617" name="TextBox 616">
            <a:hlinkClick r:id="rId36"/>
            <a:extLst>
              <a:ext uri="{FF2B5EF4-FFF2-40B4-BE49-F238E27FC236}">
                <a16:creationId xmlns:a16="http://schemas.microsoft.com/office/drawing/2014/main" id="{35F3D904-1887-DE3E-BE44-F308631FE7DE}"/>
              </a:ext>
            </a:extLst>
          </p:cNvPr>
          <p:cNvSpPr txBox="1"/>
          <p:nvPr/>
        </p:nvSpPr>
        <p:spPr>
          <a:xfrm>
            <a:off x="9716313" y="3513532"/>
            <a:ext cx="785021" cy="170038"/>
          </a:xfrm>
          <a:prstGeom prst="rect">
            <a:avLst/>
          </a:prstGeom>
          <a:noFill/>
        </p:spPr>
        <p:txBody>
          <a:bodyPr wrap="square" lIns="0" tIns="0" rIns="0" bIns="0">
            <a:noAutofit/>
          </a:bodyPr>
          <a:lstStyle/>
          <a:p>
            <a:pPr algn="ctr" defTabSz="932742">
              <a:defRPr/>
            </a:pPr>
            <a:r>
              <a:rPr lang="en-US" sz="900" dirty="0">
                <a:solidFill>
                  <a:srgbClr val="FFFFFF"/>
                </a:solidFill>
                <a:latin typeface="Segoe UI Variable Display Semib"/>
              </a:rPr>
              <a:t>Dataverse</a:t>
            </a:r>
          </a:p>
        </p:txBody>
      </p:sp>
      <p:sp>
        <p:nvSpPr>
          <p:cNvPr id="618" name="TextBox 617">
            <a:hlinkClick r:id="rId37"/>
            <a:extLst>
              <a:ext uri="{FF2B5EF4-FFF2-40B4-BE49-F238E27FC236}">
                <a16:creationId xmlns:a16="http://schemas.microsoft.com/office/drawing/2014/main" id="{437F768D-80CB-B542-01D1-60824A30F52E}"/>
              </a:ext>
            </a:extLst>
          </p:cNvPr>
          <p:cNvSpPr txBox="1"/>
          <p:nvPr/>
        </p:nvSpPr>
        <p:spPr>
          <a:xfrm>
            <a:off x="97215" y="6130547"/>
            <a:ext cx="832068" cy="171145"/>
          </a:xfrm>
          <a:prstGeom prst="rect">
            <a:avLst/>
          </a:prstGeom>
          <a:noFill/>
        </p:spPr>
        <p:txBody>
          <a:bodyPr wrap="square" lIns="0" tIns="0" rIns="0" bIns="0">
            <a:noAutofit/>
          </a:bodyPr>
          <a:lstStyle/>
          <a:p>
            <a:pPr algn="ctr" defTabSz="932742">
              <a:defRPr/>
            </a:pPr>
            <a:r>
              <a:rPr lang="en-US" sz="1000" b="1" dirty="0">
                <a:solidFill>
                  <a:srgbClr val="FFFFFF"/>
                </a:solidFill>
                <a:latin typeface="Segoe UI Variable Display Light" pitchFamily="2" charset="0"/>
              </a:rPr>
              <a:t>Learn about AI</a:t>
            </a:r>
          </a:p>
        </p:txBody>
      </p:sp>
      <p:grpSp>
        <p:nvGrpSpPr>
          <p:cNvPr id="619" name="Group 618">
            <a:extLst>
              <a:ext uri="{FF2B5EF4-FFF2-40B4-BE49-F238E27FC236}">
                <a16:creationId xmlns:a16="http://schemas.microsoft.com/office/drawing/2014/main" id="{A6727305-C411-09AF-222E-A483C3685A20}"/>
              </a:ext>
            </a:extLst>
          </p:cNvPr>
          <p:cNvGrpSpPr/>
          <p:nvPr/>
        </p:nvGrpSpPr>
        <p:grpSpPr>
          <a:xfrm>
            <a:off x="1473201" y="3267772"/>
            <a:ext cx="1376162" cy="1412585"/>
            <a:chOff x="1508036" y="3267772"/>
            <a:chExt cx="1441375" cy="1412585"/>
          </a:xfrm>
        </p:grpSpPr>
        <p:sp>
          <p:nvSpPr>
            <p:cNvPr id="620" name="Rectangle: Rounded Corners 619">
              <a:extLst>
                <a:ext uri="{FF2B5EF4-FFF2-40B4-BE49-F238E27FC236}">
                  <a16:creationId xmlns:a16="http://schemas.microsoft.com/office/drawing/2014/main" id="{6042D484-2F1F-3011-3B2F-E9FF3917E9BE}"/>
                </a:ext>
              </a:extLst>
            </p:cNvPr>
            <p:cNvSpPr/>
            <p:nvPr/>
          </p:nvSpPr>
          <p:spPr bwMode="auto">
            <a:xfrm>
              <a:off x="1511609" y="3589597"/>
              <a:ext cx="1437802" cy="524765"/>
            </a:xfrm>
            <a:prstGeom prst="roundRect">
              <a:avLst>
                <a:gd name="adj" fmla="val 9221"/>
              </a:avLst>
            </a:prstGeom>
            <a:solidFill>
              <a:srgbClr val="243A5E">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GB" sz="700" kern="0" dirty="0">
                  <a:solidFill>
                    <a:srgbClr val="FFFFFF"/>
                  </a:solidFill>
                  <a:cs typeface="Segoe UI" pitchFamily="34" charset="0"/>
                </a:rPr>
                <a:t>Create deep customised solutions with more technical control and operational management</a:t>
              </a:r>
            </a:p>
          </p:txBody>
        </p:sp>
        <p:sp>
          <p:nvSpPr>
            <p:cNvPr id="622" name="Rectangle: Rounded Corners 621">
              <a:extLst>
                <a:ext uri="{FF2B5EF4-FFF2-40B4-BE49-F238E27FC236}">
                  <a16:creationId xmlns:a16="http://schemas.microsoft.com/office/drawing/2014/main" id="{F4F4B522-ED5B-6E85-7A98-A9E8FE151317}"/>
                </a:ext>
              </a:extLst>
            </p:cNvPr>
            <p:cNvSpPr/>
            <p:nvPr/>
          </p:nvSpPr>
          <p:spPr bwMode="auto">
            <a:xfrm>
              <a:off x="1511420" y="4155845"/>
              <a:ext cx="1437954" cy="524512"/>
            </a:xfrm>
            <a:prstGeom prst="roundRect">
              <a:avLst>
                <a:gd name="adj" fmla="val 9217"/>
              </a:avLst>
            </a:prstGeom>
            <a:solidFill>
              <a:srgbClr val="243A5E">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700" kern="0" dirty="0">
                  <a:solidFill>
                    <a:srgbClr val="FFFFFF"/>
                  </a:solidFill>
                  <a:cs typeface="Segoe UI" pitchFamily="34" charset="0"/>
                </a:rPr>
                <a:t>Full dev control over the app and model behavior, higher fidelity data and feature integration</a:t>
              </a:r>
            </a:p>
          </p:txBody>
        </p:sp>
        <p:sp>
          <p:nvSpPr>
            <p:cNvPr id="623" name="Rectangle: Rounded Corners 622">
              <a:extLst>
                <a:ext uri="{FF2B5EF4-FFF2-40B4-BE49-F238E27FC236}">
                  <a16:creationId xmlns:a16="http://schemas.microsoft.com/office/drawing/2014/main" id="{63ADD145-0799-5FAB-B731-37CDDF6C4276}"/>
                </a:ext>
              </a:extLst>
            </p:cNvPr>
            <p:cNvSpPr/>
            <p:nvPr/>
          </p:nvSpPr>
          <p:spPr bwMode="auto">
            <a:xfrm>
              <a:off x="1508036" y="3267772"/>
              <a:ext cx="1437954" cy="286524"/>
            </a:xfrm>
            <a:prstGeom prst="roundRect">
              <a:avLst>
                <a:gd name="adj" fmla="val 15201"/>
              </a:avLst>
            </a:prstGeom>
            <a:solidFill>
              <a:srgbClr val="243A5E">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700" kern="0" dirty="0">
                  <a:solidFill>
                    <a:srgbClr val="FFFFFF"/>
                  </a:solidFill>
                  <a:cs typeface="Segoe UI" pitchFamily="34" charset="0"/>
                </a:rPr>
                <a:t>Unified interface for Azure AI and ML solution management</a:t>
              </a:r>
            </a:p>
          </p:txBody>
        </p:sp>
      </p:grpSp>
      <p:sp>
        <p:nvSpPr>
          <p:cNvPr id="624" name="Graphic 645" descr="Cloud with solid fill">
            <a:extLst>
              <a:ext uri="{FF2B5EF4-FFF2-40B4-BE49-F238E27FC236}">
                <a16:creationId xmlns:a16="http://schemas.microsoft.com/office/drawing/2014/main" id="{B72D8F29-840B-9982-2F1F-DF63E08ABCCB}"/>
              </a:ext>
            </a:extLst>
          </p:cNvPr>
          <p:cNvSpPr/>
          <p:nvPr/>
        </p:nvSpPr>
        <p:spPr>
          <a:xfrm>
            <a:off x="6754531" y="1951099"/>
            <a:ext cx="944505" cy="537753"/>
          </a:xfrm>
          <a:custGeom>
            <a:avLst/>
            <a:gdLst>
              <a:gd name="connsiteX0" fmla="*/ 805849 w 938337"/>
              <a:gd name="connsiteY0" fmla="*/ 265925 h 534241"/>
              <a:gd name="connsiteX1" fmla="*/ 794716 w 938337"/>
              <a:gd name="connsiteY1" fmla="*/ 265925 h 534241"/>
              <a:gd name="connsiteX2" fmla="*/ 794716 w 938337"/>
              <a:gd name="connsiteY2" fmla="*/ 265925 h 534241"/>
              <a:gd name="connsiteX3" fmla="*/ 724575 w 938337"/>
              <a:gd name="connsiteY3" fmla="*/ 130097 h 534241"/>
              <a:gd name="connsiteX4" fmla="*/ 572046 w 938337"/>
              <a:gd name="connsiteY4" fmla="*/ 108943 h 534241"/>
              <a:gd name="connsiteX5" fmla="*/ 347151 w 938337"/>
              <a:gd name="connsiteY5" fmla="*/ 5402 h 534241"/>
              <a:gd name="connsiteX6" fmla="*/ 193509 w 938337"/>
              <a:gd name="connsiteY6" fmla="*/ 199124 h 534241"/>
              <a:gd name="connsiteX7" fmla="*/ 193509 w 938337"/>
              <a:gd name="connsiteY7" fmla="*/ 201351 h 534241"/>
              <a:gd name="connsiteX8" fmla="*/ 33187 w 938337"/>
              <a:gd name="connsiteY8" fmla="*/ 265925 h 534241"/>
              <a:gd name="connsiteX9" fmla="*/ 15374 w 938337"/>
              <a:gd name="connsiteY9" fmla="*/ 437380 h 534241"/>
              <a:gd name="connsiteX10" fmla="*/ 158995 w 938337"/>
              <a:gd name="connsiteY10" fmla="*/ 533128 h 534241"/>
              <a:gd name="connsiteX11" fmla="*/ 158995 w 938337"/>
              <a:gd name="connsiteY11" fmla="*/ 534241 h 534241"/>
              <a:gd name="connsiteX12" fmla="*/ 804736 w 938337"/>
              <a:gd name="connsiteY12" fmla="*/ 534241 h 534241"/>
              <a:gd name="connsiteX13" fmla="*/ 938337 w 938337"/>
              <a:gd name="connsiteY13" fmla="*/ 400640 h 534241"/>
              <a:gd name="connsiteX14" fmla="*/ 805849 w 938337"/>
              <a:gd name="connsiteY14" fmla="*/ 265925 h 53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8337" h="534241">
                <a:moveTo>
                  <a:pt x="805849" y="265925"/>
                </a:moveTo>
                <a:cubicBezTo>
                  <a:pt x="802509" y="265925"/>
                  <a:pt x="798056" y="265925"/>
                  <a:pt x="794716" y="265925"/>
                </a:cubicBezTo>
                <a:cubicBezTo>
                  <a:pt x="794716" y="265925"/>
                  <a:pt x="794716" y="265925"/>
                  <a:pt x="794716" y="265925"/>
                </a:cubicBezTo>
                <a:cubicBezTo>
                  <a:pt x="794716" y="211371"/>
                  <a:pt x="767995" y="161270"/>
                  <a:pt x="724575" y="130097"/>
                </a:cubicBezTo>
                <a:cubicBezTo>
                  <a:pt x="680041" y="98923"/>
                  <a:pt x="623260" y="91130"/>
                  <a:pt x="572046" y="108943"/>
                </a:cubicBezTo>
                <a:cubicBezTo>
                  <a:pt x="529739" y="26556"/>
                  <a:pt x="436218" y="-15752"/>
                  <a:pt x="347151" y="5402"/>
                </a:cubicBezTo>
                <a:cubicBezTo>
                  <a:pt x="258083" y="26556"/>
                  <a:pt x="193509" y="106716"/>
                  <a:pt x="193509" y="199124"/>
                </a:cubicBezTo>
                <a:cubicBezTo>
                  <a:pt x="193509" y="199124"/>
                  <a:pt x="193509" y="200237"/>
                  <a:pt x="193509" y="201351"/>
                </a:cubicBezTo>
                <a:cubicBezTo>
                  <a:pt x="132275" y="191331"/>
                  <a:pt x="71041" y="216938"/>
                  <a:pt x="33187" y="265925"/>
                </a:cubicBezTo>
                <a:cubicBezTo>
                  <a:pt x="-3553" y="316025"/>
                  <a:pt x="-10233" y="381713"/>
                  <a:pt x="15374" y="437380"/>
                </a:cubicBezTo>
                <a:cubicBezTo>
                  <a:pt x="42094" y="493047"/>
                  <a:pt x="97761" y="529788"/>
                  <a:pt x="158995" y="533128"/>
                </a:cubicBezTo>
                <a:lnTo>
                  <a:pt x="158995" y="534241"/>
                </a:lnTo>
                <a:lnTo>
                  <a:pt x="804736" y="534241"/>
                </a:lnTo>
                <a:cubicBezTo>
                  <a:pt x="878217" y="534241"/>
                  <a:pt x="938337" y="474121"/>
                  <a:pt x="938337" y="400640"/>
                </a:cubicBezTo>
                <a:cubicBezTo>
                  <a:pt x="938337" y="327159"/>
                  <a:pt x="879330" y="265925"/>
                  <a:pt x="805849" y="265925"/>
                </a:cubicBezTo>
                <a:close/>
              </a:path>
            </a:pathLst>
          </a:custGeom>
          <a:solidFill>
            <a:srgbClr val="0E2841">
              <a:lumMod val="90000"/>
              <a:lumOff val="10000"/>
            </a:srgbClr>
          </a:solidFill>
          <a:ln w="1111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latin typeface="Aptos" panose="02110004020202020204"/>
            </a:endParaRPr>
          </a:p>
        </p:txBody>
      </p:sp>
      <p:pic>
        <p:nvPicPr>
          <p:cNvPr id="627" name="Graphic 626" descr="Factory with solid fill">
            <a:extLst>
              <a:ext uri="{FF2B5EF4-FFF2-40B4-BE49-F238E27FC236}">
                <a16:creationId xmlns:a16="http://schemas.microsoft.com/office/drawing/2014/main" id="{D37D08ED-932D-6B5F-9DF4-0623E719E7E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982195" y="309808"/>
            <a:ext cx="306923" cy="306923"/>
          </a:xfrm>
          <a:prstGeom prst="rect">
            <a:avLst/>
          </a:prstGeom>
        </p:spPr>
      </p:pic>
      <p:grpSp>
        <p:nvGrpSpPr>
          <p:cNvPr id="628" name="Group 627">
            <a:extLst>
              <a:ext uri="{FF2B5EF4-FFF2-40B4-BE49-F238E27FC236}">
                <a16:creationId xmlns:a16="http://schemas.microsoft.com/office/drawing/2014/main" id="{B8E65072-B8FE-2983-01F8-31AC0EB307A9}"/>
              </a:ext>
            </a:extLst>
          </p:cNvPr>
          <p:cNvGrpSpPr/>
          <p:nvPr/>
        </p:nvGrpSpPr>
        <p:grpSpPr>
          <a:xfrm>
            <a:off x="7763185" y="2254423"/>
            <a:ext cx="677388" cy="524177"/>
            <a:chOff x="7661934" y="2511836"/>
            <a:chExt cx="677388" cy="524177"/>
          </a:xfrm>
        </p:grpSpPr>
        <p:pic>
          <p:nvPicPr>
            <p:cNvPr id="629" name="Graphic 628">
              <a:extLst>
                <a:ext uri="{FF2B5EF4-FFF2-40B4-BE49-F238E27FC236}">
                  <a16:creationId xmlns:a16="http://schemas.microsoft.com/office/drawing/2014/main" id="{444EF7A7-6805-243F-6A63-59E0EA9A3FE0}"/>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864904" y="2511836"/>
              <a:ext cx="231878" cy="231878"/>
            </a:xfrm>
            <a:prstGeom prst="rect">
              <a:avLst/>
            </a:prstGeom>
          </p:spPr>
        </p:pic>
        <p:sp>
          <p:nvSpPr>
            <p:cNvPr id="630" name="TextBox 629">
              <a:hlinkClick r:id="rId42"/>
              <a:extLst>
                <a:ext uri="{FF2B5EF4-FFF2-40B4-BE49-F238E27FC236}">
                  <a16:creationId xmlns:a16="http://schemas.microsoft.com/office/drawing/2014/main" id="{DC9BD95E-2BEC-7BBF-A6FA-D9D97C5D4266}"/>
                </a:ext>
              </a:extLst>
            </p:cNvPr>
            <p:cNvSpPr txBox="1"/>
            <p:nvPr/>
          </p:nvSpPr>
          <p:spPr>
            <a:xfrm>
              <a:off x="7661934" y="2766081"/>
              <a:ext cx="677388" cy="269932"/>
            </a:xfrm>
            <a:prstGeom prst="rect">
              <a:avLst/>
            </a:prstGeom>
            <a:noFill/>
          </p:spPr>
          <p:txBody>
            <a:bodyPr wrap="square" lIns="0" tIns="0" rIns="0" bIns="0">
              <a:noAutofit/>
            </a:bodyPr>
            <a:lstStyle/>
            <a:p>
              <a:pPr algn="ctr" defTabSz="932742">
                <a:defRPr/>
              </a:pPr>
              <a:r>
                <a:rPr lang="en-US" sz="800" dirty="0">
                  <a:solidFill>
                    <a:prstClr val="white"/>
                  </a:solidFill>
                  <a:latin typeface="Segoe UI Variable Display" pitchFamily="2" charset="0"/>
                </a:rPr>
                <a:t>Copilot for Azure</a:t>
              </a:r>
            </a:p>
          </p:txBody>
        </p:sp>
      </p:grpSp>
      <p:pic>
        <p:nvPicPr>
          <p:cNvPr id="631" name="Graphic 630">
            <a:extLst>
              <a:ext uri="{FF2B5EF4-FFF2-40B4-BE49-F238E27FC236}">
                <a16:creationId xmlns:a16="http://schemas.microsoft.com/office/drawing/2014/main" id="{3E50F871-ECBD-BADC-24E6-5AA70514DCB2}"/>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11198380" y="3431773"/>
            <a:ext cx="268902" cy="277305"/>
          </a:xfrm>
          <a:prstGeom prst="rect">
            <a:avLst/>
          </a:prstGeom>
        </p:spPr>
      </p:pic>
      <p:sp>
        <p:nvSpPr>
          <p:cNvPr id="634" name="TextBox 633">
            <a:hlinkClick r:id="rId45"/>
            <a:extLst>
              <a:ext uri="{FF2B5EF4-FFF2-40B4-BE49-F238E27FC236}">
                <a16:creationId xmlns:a16="http://schemas.microsoft.com/office/drawing/2014/main" id="{1912C245-966D-4E5F-2695-4E8FBCEFDDA3}"/>
              </a:ext>
            </a:extLst>
          </p:cNvPr>
          <p:cNvSpPr txBox="1"/>
          <p:nvPr/>
        </p:nvSpPr>
        <p:spPr>
          <a:xfrm>
            <a:off x="11450030" y="3515157"/>
            <a:ext cx="605543" cy="170038"/>
          </a:xfrm>
          <a:prstGeom prst="rect">
            <a:avLst/>
          </a:prstGeom>
          <a:noFill/>
        </p:spPr>
        <p:txBody>
          <a:bodyPr wrap="square" lIns="0" tIns="0" rIns="0" bIns="0">
            <a:noAutofit/>
          </a:bodyPr>
          <a:lstStyle/>
          <a:p>
            <a:pPr algn="ctr" defTabSz="932742">
              <a:defRPr/>
            </a:pPr>
            <a:r>
              <a:rPr lang="en-US" sz="900" dirty="0">
                <a:solidFill>
                  <a:srgbClr val="FFFFFF"/>
                </a:solidFill>
                <a:latin typeface="Segoe UI Variable Display Semib"/>
              </a:rPr>
              <a:t>OneLake</a:t>
            </a:r>
          </a:p>
        </p:txBody>
      </p:sp>
      <p:grpSp>
        <p:nvGrpSpPr>
          <p:cNvPr id="637" name="Group 636">
            <a:extLst>
              <a:ext uri="{FF2B5EF4-FFF2-40B4-BE49-F238E27FC236}">
                <a16:creationId xmlns:a16="http://schemas.microsoft.com/office/drawing/2014/main" id="{00403E4D-7ECE-4527-3329-E1AB837665E6}"/>
              </a:ext>
            </a:extLst>
          </p:cNvPr>
          <p:cNvGrpSpPr/>
          <p:nvPr/>
        </p:nvGrpSpPr>
        <p:grpSpPr>
          <a:xfrm>
            <a:off x="10580132" y="1911731"/>
            <a:ext cx="1413982" cy="1407269"/>
            <a:chOff x="10506392" y="2065633"/>
            <a:chExt cx="1413982" cy="1407269"/>
          </a:xfrm>
        </p:grpSpPr>
        <p:sp>
          <p:nvSpPr>
            <p:cNvPr id="638" name="Rectangle: Rounded Corners 637">
              <a:hlinkClick r:id="rId46"/>
              <a:extLst>
                <a:ext uri="{FF2B5EF4-FFF2-40B4-BE49-F238E27FC236}">
                  <a16:creationId xmlns:a16="http://schemas.microsoft.com/office/drawing/2014/main" id="{2BAB5DE9-6748-3EA0-27A4-54FEE20ADF2D}"/>
                </a:ext>
              </a:extLst>
            </p:cNvPr>
            <p:cNvSpPr/>
            <p:nvPr/>
          </p:nvSpPr>
          <p:spPr bwMode="auto">
            <a:xfrm>
              <a:off x="10506392" y="2065633"/>
              <a:ext cx="1413982" cy="1407269"/>
            </a:xfrm>
            <a:prstGeom prst="roundRect">
              <a:avLst>
                <a:gd name="adj" fmla="val 548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288000" tIns="0" rIns="0" bIns="0" numCol="1" spcCol="0" rtlCol="0" fromWordArt="0" anchor="ctr" anchorCtr="0" forceAA="0" compatLnSpc="1">
              <a:prstTxWarp prst="textNoShape">
                <a:avLst/>
              </a:prstTxWarp>
              <a:noAutofit/>
            </a:bodyPr>
            <a:lstStyle/>
            <a:p>
              <a:pPr defTabSz="932472" fontAlgn="base">
                <a:spcBef>
                  <a:spcPct val="0"/>
                </a:spcBef>
                <a:spcAft>
                  <a:spcPts val="800"/>
                </a:spcAft>
                <a:defRPr/>
              </a:pPr>
              <a:r>
                <a:rPr lang="en-US" sz="800" b="1" kern="0" dirty="0">
                  <a:solidFill>
                    <a:srgbClr val="FFFFFF"/>
                  </a:solidFill>
                  <a:ea typeface="Segoe UI" pitchFamily="34" charset="0"/>
                  <a:cs typeface="Segoe UI" pitchFamily="34" charset="0"/>
                </a:rPr>
                <a:t>Other A</a:t>
              </a:r>
              <a:r>
                <a:rPr lang="en-US" sz="800" b="1" kern="0" dirty="0" err="1">
                  <a:solidFill>
                    <a:srgbClr val="FFFFFF"/>
                  </a:solidFill>
                  <a:ea typeface="Segoe UI" pitchFamily="34" charset="0"/>
                  <a:cs typeface="Segoe UI" pitchFamily="34" charset="0"/>
                </a:rPr>
                <a:t>pps</a:t>
              </a:r>
              <a:br>
                <a:rPr lang="en-US" sz="800" b="1" kern="0" dirty="0">
                  <a:solidFill>
                    <a:srgbClr val="FFFFFF"/>
                  </a:solidFill>
                  <a:ea typeface="Segoe UI" pitchFamily="34" charset="0"/>
                  <a:cs typeface="Segoe UI" pitchFamily="34" charset="0"/>
                </a:rPr>
              </a:br>
              <a:r>
                <a:rPr lang="en-US" sz="800" b="1" kern="0" dirty="0">
                  <a:solidFill>
                    <a:srgbClr val="FFFFFF"/>
                  </a:solidFill>
                  <a:ea typeface="Segoe UI" pitchFamily="34" charset="0"/>
                  <a:cs typeface="Segoe UI" pitchFamily="34" charset="0"/>
                </a:rPr>
                <a:t>and Services</a:t>
              </a:r>
            </a:p>
            <a:p>
              <a:pPr defTabSz="932472" fontAlgn="base">
                <a:spcBef>
                  <a:spcPct val="0"/>
                </a:spcBef>
                <a:spcAft>
                  <a:spcPts val="800"/>
                </a:spcAft>
                <a:defRPr/>
              </a:pPr>
              <a:r>
                <a:rPr lang="en-US" sz="800" b="1" kern="0" dirty="0">
                  <a:solidFill>
                    <a:srgbClr val="FFFFFF"/>
                  </a:solidFill>
                  <a:ea typeface="Segoe UI" pitchFamily="34" charset="0"/>
                  <a:cs typeface="Segoe UI" pitchFamily="34" charset="0"/>
                </a:rPr>
                <a:t>Clouds</a:t>
              </a:r>
            </a:p>
            <a:p>
              <a:pPr defTabSz="932472" fontAlgn="base">
                <a:spcBef>
                  <a:spcPct val="0"/>
                </a:spcBef>
                <a:spcAft>
                  <a:spcPts val="800"/>
                </a:spcAft>
                <a:defRPr/>
              </a:pPr>
              <a:r>
                <a:rPr lang="en-US" sz="800" b="1" kern="0" dirty="0">
                  <a:solidFill>
                    <a:srgbClr val="FFFFFF"/>
                  </a:solidFill>
                  <a:ea typeface="Segoe UI" pitchFamily="34" charset="0"/>
                  <a:cs typeface="Segoe UI" pitchFamily="34" charset="0"/>
                </a:rPr>
                <a:t>Custom Data</a:t>
              </a:r>
            </a:p>
            <a:p>
              <a:pPr defTabSz="932472" fontAlgn="base">
                <a:spcBef>
                  <a:spcPct val="0"/>
                </a:spcBef>
                <a:spcAft>
                  <a:spcPts val="800"/>
                </a:spcAft>
                <a:defRPr/>
              </a:pPr>
              <a:r>
                <a:rPr lang="en-US" sz="800" b="1" kern="0" dirty="0">
                  <a:solidFill>
                    <a:srgbClr val="FFFFFF"/>
                  </a:solidFill>
                  <a:ea typeface="Segoe UI" pitchFamily="34" charset="0"/>
                  <a:cs typeface="Segoe UI" pitchFamily="34" charset="0"/>
                </a:rPr>
                <a:t>Data Lakes, Storage, Databases</a:t>
              </a:r>
            </a:p>
            <a:p>
              <a:pPr defTabSz="932472" fontAlgn="base">
                <a:spcBef>
                  <a:spcPct val="0"/>
                </a:spcBef>
                <a:spcAft>
                  <a:spcPts val="800"/>
                </a:spcAft>
                <a:defRPr/>
              </a:pPr>
              <a:r>
                <a:rPr lang="en-US" sz="800" b="1" kern="0" dirty="0">
                  <a:solidFill>
                    <a:srgbClr val="FFFFFF"/>
                  </a:solidFill>
                  <a:ea typeface="Segoe UI" pitchFamily="34" charset="0"/>
                  <a:cs typeface="Segoe UI" pitchFamily="34" charset="0"/>
                </a:rPr>
                <a:t>On-premises</a:t>
              </a:r>
            </a:p>
          </p:txBody>
        </p:sp>
        <p:pic>
          <p:nvPicPr>
            <p:cNvPr id="639" name="Graphic 638" descr="Cloud with solid fill">
              <a:extLst>
                <a:ext uri="{FF2B5EF4-FFF2-40B4-BE49-F238E27FC236}">
                  <a16:creationId xmlns:a16="http://schemas.microsoft.com/office/drawing/2014/main" id="{0B7DDB2B-82FD-6BA5-0383-7BAA8FD7D518}"/>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0580521" y="2467094"/>
              <a:ext cx="154938" cy="154938"/>
            </a:xfrm>
            <a:prstGeom prst="rect">
              <a:avLst/>
            </a:prstGeom>
          </p:spPr>
        </p:pic>
        <p:pic>
          <p:nvPicPr>
            <p:cNvPr id="128" name="Graphic 127" descr="Disk with solid fill">
              <a:extLst>
                <a:ext uri="{FF2B5EF4-FFF2-40B4-BE49-F238E27FC236}">
                  <a16:creationId xmlns:a16="http://schemas.microsoft.com/office/drawing/2014/main" id="{5C7F2F7C-5799-5010-C424-AD8C13FB1586}"/>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10580521" y="2694207"/>
              <a:ext cx="154938" cy="154938"/>
            </a:xfrm>
            <a:prstGeom prst="rect">
              <a:avLst/>
            </a:prstGeom>
          </p:spPr>
        </p:pic>
        <p:sp>
          <p:nvSpPr>
            <p:cNvPr id="129" name="Flowchart: Magnetic Disk 128">
              <a:extLst>
                <a:ext uri="{FF2B5EF4-FFF2-40B4-BE49-F238E27FC236}">
                  <a16:creationId xmlns:a16="http://schemas.microsoft.com/office/drawing/2014/main" id="{8C036FF8-E229-CCEB-2B8F-C5BEBE79AF34}"/>
                </a:ext>
              </a:extLst>
            </p:cNvPr>
            <p:cNvSpPr/>
            <p:nvPr/>
          </p:nvSpPr>
          <p:spPr>
            <a:xfrm>
              <a:off x="10602941" y="2965914"/>
              <a:ext cx="110099" cy="170790"/>
            </a:xfrm>
            <a:prstGeom prst="flowChartMagneticDisk">
              <a:avLst/>
            </a:prstGeom>
            <a:solidFill>
              <a:sysClr val="window" lastClr="FFFFFF"/>
            </a:solidFill>
            <a:ln w="12700" cap="flat" cmpd="sng" algn="ctr">
              <a:solidFill>
                <a:srgbClr val="00B050"/>
              </a:solidFill>
              <a:prstDash val="solid"/>
              <a:miter lim="800000"/>
            </a:ln>
            <a:effectLst/>
          </p:spPr>
          <p:txBody>
            <a:bodyPr rtlCol="0" anchor="ctr"/>
            <a:lstStyle/>
            <a:p>
              <a:pPr algn="ctr">
                <a:defRPr/>
              </a:pPr>
              <a:endParaRPr lang="en-AU" kern="0">
                <a:solidFill>
                  <a:prstClr val="white"/>
                </a:solidFill>
                <a:latin typeface="Calibri" panose="020F0502020204030204"/>
              </a:endParaRPr>
            </a:p>
          </p:txBody>
        </p:sp>
        <p:pic>
          <p:nvPicPr>
            <p:cNvPr id="130" name="Graphic 129" descr="House with solid fill">
              <a:extLst>
                <a:ext uri="{FF2B5EF4-FFF2-40B4-BE49-F238E27FC236}">
                  <a16:creationId xmlns:a16="http://schemas.microsoft.com/office/drawing/2014/main" id="{4539CBFF-BD7C-1EB6-9CB6-4C95A7404656}"/>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10566289" y="3229518"/>
              <a:ext cx="183403" cy="183403"/>
            </a:xfrm>
            <a:prstGeom prst="rect">
              <a:avLst/>
            </a:prstGeom>
          </p:spPr>
        </p:pic>
        <p:pic>
          <p:nvPicPr>
            <p:cNvPr id="131" name="Graphic 130" descr="Internet with solid fill">
              <a:extLst>
                <a:ext uri="{FF2B5EF4-FFF2-40B4-BE49-F238E27FC236}">
                  <a16:creationId xmlns:a16="http://schemas.microsoft.com/office/drawing/2014/main" id="{6D844864-F677-D6F9-CEAB-BE85442C6CC3}"/>
                </a:ext>
              </a:extLst>
            </p:cNvPr>
            <p:cNvPicPr>
              <a:picLocks noChangeAspect="1"/>
            </p:cNvPicPr>
            <p:nvPr/>
          </p:nvPicPr>
          <p:blipFill>
            <a:blip r:embed="rId53">
              <a:extLst>
                <a:ext uri="{28A0092B-C50C-407E-A947-70E740481C1C}">
                  <a14:useLocalDpi xmlns:a14="http://schemas.microsoft.com/office/drawing/2010/main" val="0"/>
                </a:ext>
                <a:ext uri="{96DAC541-7B7A-43D3-8B79-37D633B846F1}">
                  <asvg:svgBlip xmlns:asvg="http://schemas.microsoft.com/office/drawing/2016/SVG/main" r:embed="rId54"/>
                </a:ext>
              </a:extLst>
            </a:blip>
            <a:stretch>
              <a:fillRect/>
            </a:stretch>
          </p:blipFill>
          <p:spPr>
            <a:xfrm>
              <a:off x="10564099" y="2173684"/>
              <a:ext cx="187782" cy="187782"/>
            </a:xfrm>
            <a:prstGeom prst="rect">
              <a:avLst/>
            </a:prstGeom>
          </p:spPr>
        </p:pic>
      </p:grpSp>
      <p:sp>
        <p:nvSpPr>
          <p:cNvPr id="132" name="Rectangle: Rounded Corners 131">
            <a:extLst>
              <a:ext uri="{FF2B5EF4-FFF2-40B4-BE49-F238E27FC236}">
                <a16:creationId xmlns:a16="http://schemas.microsoft.com/office/drawing/2014/main" id="{B76E1930-3FF5-B27B-1F32-58D65CB19F1B}"/>
              </a:ext>
            </a:extLst>
          </p:cNvPr>
          <p:cNvSpPr/>
          <p:nvPr/>
        </p:nvSpPr>
        <p:spPr bwMode="auto">
          <a:xfrm>
            <a:off x="1683249" y="2226705"/>
            <a:ext cx="1483082" cy="356671"/>
          </a:xfrm>
          <a:prstGeom prst="roundRect">
            <a:avLst>
              <a:gd name="adj" fmla="val 12959"/>
            </a:avLst>
          </a:prstGeom>
          <a:solidFill>
            <a:srgbClr val="243A5E">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700" kern="0" dirty="0">
                <a:solidFill>
                  <a:srgbClr val="FFFFFF"/>
                </a:solidFill>
                <a:cs typeface="Segoe UI" pitchFamily="34" charset="0"/>
              </a:rPr>
              <a:t>Build Copilots, AI enabled Apps and Business Automation without deep technical skills</a:t>
            </a:r>
          </a:p>
        </p:txBody>
      </p:sp>
      <p:grpSp>
        <p:nvGrpSpPr>
          <p:cNvPr id="133" name="Group 132">
            <a:extLst>
              <a:ext uri="{FF2B5EF4-FFF2-40B4-BE49-F238E27FC236}">
                <a16:creationId xmlns:a16="http://schemas.microsoft.com/office/drawing/2014/main" id="{C86A16C7-C963-023C-9193-CE8FE32E8E00}"/>
              </a:ext>
            </a:extLst>
          </p:cNvPr>
          <p:cNvGrpSpPr/>
          <p:nvPr/>
        </p:nvGrpSpPr>
        <p:grpSpPr>
          <a:xfrm>
            <a:off x="7714249" y="399860"/>
            <a:ext cx="256113" cy="262634"/>
            <a:chOff x="10237845" y="552192"/>
            <a:chExt cx="187421" cy="192193"/>
          </a:xfrm>
        </p:grpSpPr>
        <p:sp>
          <p:nvSpPr>
            <p:cNvPr id="134" name="Rectangle 133">
              <a:extLst>
                <a:ext uri="{FF2B5EF4-FFF2-40B4-BE49-F238E27FC236}">
                  <a16:creationId xmlns:a16="http://schemas.microsoft.com/office/drawing/2014/main" id="{CA6E179C-BC3A-A5CE-D797-2E0FFC224B2F}"/>
                </a:ext>
              </a:extLst>
            </p:cNvPr>
            <p:cNvSpPr/>
            <p:nvPr/>
          </p:nvSpPr>
          <p:spPr>
            <a:xfrm>
              <a:off x="10259174" y="554831"/>
              <a:ext cx="149693" cy="138891"/>
            </a:xfrm>
            <a:prstGeom prst="rect">
              <a:avLst/>
            </a:prstGeom>
            <a:solidFill>
              <a:srgbClr val="FFFF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35" name="Freeform: Shape 134">
              <a:extLst>
                <a:ext uri="{FF2B5EF4-FFF2-40B4-BE49-F238E27FC236}">
                  <a16:creationId xmlns:a16="http://schemas.microsoft.com/office/drawing/2014/main" id="{FB93BD2F-FD26-B2CE-61D4-C53E1053FE18}"/>
                </a:ext>
              </a:extLst>
            </p:cNvPr>
            <p:cNvSpPr/>
            <p:nvPr/>
          </p:nvSpPr>
          <p:spPr>
            <a:xfrm>
              <a:off x="10237845" y="552192"/>
              <a:ext cx="187421" cy="192193"/>
            </a:xfrm>
            <a:custGeom>
              <a:avLst/>
              <a:gdLst>
                <a:gd name="connsiteX0" fmla="*/ 177583 w 187421"/>
                <a:gd name="connsiteY0" fmla="*/ 0 h 192193"/>
                <a:gd name="connsiteX1" fmla="*/ 9837 w 187421"/>
                <a:gd name="connsiteY1" fmla="*/ 0 h 192193"/>
                <a:gd name="connsiteX2" fmla="*/ 1 w 187421"/>
                <a:gd name="connsiteY2" fmla="*/ 9959 h 192193"/>
                <a:gd name="connsiteX3" fmla="*/ 1 w 187421"/>
                <a:gd name="connsiteY3" fmla="*/ 141054 h 192193"/>
                <a:gd name="connsiteX4" fmla="*/ 9713 w 187421"/>
                <a:gd name="connsiteY4" fmla="*/ 151012 h 192193"/>
                <a:gd name="connsiteX5" fmla="*/ 9755 w 187421"/>
                <a:gd name="connsiteY5" fmla="*/ 151012 h 192193"/>
                <a:gd name="connsiteX6" fmla="*/ 40774 w 187421"/>
                <a:gd name="connsiteY6" fmla="*/ 151012 h 192193"/>
                <a:gd name="connsiteX7" fmla="*/ 40774 w 187421"/>
                <a:gd name="connsiteY7" fmla="*/ 192194 h 192193"/>
                <a:gd name="connsiteX8" fmla="*/ 78201 w 187421"/>
                <a:gd name="connsiteY8" fmla="*/ 151012 h 192193"/>
                <a:gd name="connsiteX9" fmla="*/ 177379 w 187421"/>
                <a:gd name="connsiteY9" fmla="*/ 151012 h 192193"/>
                <a:gd name="connsiteX10" fmla="*/ 187216 w 187421"/>
                <a:gd name="connsiteY10" fmla="*/ 141095 h 192193"/>
                <a:gd name="connsiteX11" fmla="*/ 187215 w 187421"/>
                <a:gd name="connsiteY11" fmla="*/ 141054 h 192193"/>
                <a:gd name="connsiteX12" fmla="*/ 187419 w 187421"/>
                <a:gd name="connsiteY12" fmla="*/ 10081 h 192193"/>
                <a:gd name="connsiteX13" fmla="*/ 177749 w 187421"/>
                <a:gd name="connsiteY13" fmla="*/ 2 h 192193"/>
                <a:gd name="connsiteX14" fmla="*/ 177583 w 187421"/>
                <a:gd name="connsiteY14" fmla="*/ 0 h 192193"/>
                <a:gd name="connsiteX15" fmla="*/ 120443 w 187421"/>
                <a:gd name="connsiteY15" fmla="*/ 38325 h 192193"/>
                <a:gd name="connsiteX16" fmla="*/ 126770 w 187421"/>
                <a:gd name="connsiteY16" fmla="*/ 31998 h 192193"/>
                <a:gd name="connsiteX17" fmla="*/ 130384 w 187421"/>
                <a:gd name="connsiteY17" fmla="*/ 32397 h 192193"/>
                <a:gd name="connsiteX18" fmla="*/ 130402 w 187421"/>
                <a:gd name="connsiteY18" fmla="*/ 35590 h 192193"/>
                <a:gd name="connsiteX19" fmla="*/ 124076 w 187421"/>
                <a:gd name="connsiteY19" fmla="*/ 41916 h 192193"/>
                <a:gd name="connsiteX20" fmla="*/ 122280 w 187421"/>
                <a:gd name="connsiteY20" fmla="*/ 42651 h 192193"/>
                <a:gd name="connsiteX21" fmla="*/ 120443 w 187421"/>
                <a:gd name="connsiteY21" fmla="*/ 41916 h 192193"/>
                <a:gd name="connsiteX22" fmla="*/ 120566 w 187421"/>
                <a:gd name="connsiteY22" fmla="*/ 38488 h 192193"/>
                <a:gd name="connsiteX23" fmla="*/ 91180 w 187421"/>
                <a:gd name="connsiteY23" fmla="*/ 18734 h 192193"/>
                <a:gd name="connsiteX24" fmla="*/ 93407 w 187421"/>
                <a:gd name="connsiteY24" fmla="*/ 15860 h 192193"/>
                <a:gd name="connsiteX25" fmla="*/ 96281 w 187421"/>
                <a:gd name="connsiteY25" fmla="*/ 18087 h 192193"/>
                <a:gd name="connsiteX26" fmla="*/ 96281 w 187421"/>
                <a:gd name="connsiteY26" fmla="*/ 18734 h 192193"/>
                <a:gd name="connsiteX27" fmla="*/ 96281 w 187421"/>
                <a:gd name="connsiteY27" fmla="*/ 27631 h 192193"/>
                <a:gd name="connsiteX28" fmla="*/ 94054 w 187421"/>
                <a:gd name="connsiteY28" fmla="*/ 30505 h 192193"/>
                <a:gd name="connsiteX29" fmla="*/ 91180 w 187421"/>
                <a:gd name="connsiteY29" fmla="*/ 28278 h 192193"/>
                <a:gd name="connsiteX30" fmla="*/ 91180 w 187421"/>
                <a:gd name="connsiteY30" fmla="*/ 27631 h 192193"/>
                <a:gd name="connsiteX31" fmla="*/ 57141 w 187421"/>
                <a:gd name="connsiteY31" fmla="*/ 31509 h 192193"/>
                <a:gd name="connsiteX32" fmla="*/ 60661 w 187421"/>
                <a:gd name="connsiteY32" fmla="*/ 31437 h 192193"/>
                <a:gd name="connsiteX33" fmla="*/ 60732 w 187421"/>
                <a:gd name="connsiteY33" fmla="*/ 31509 h 192193"/>
                <a:gd name="connsiteX34" fmla="*/ 67058 w 187421"/>
                <a:gd name="connsiteY34" fmla="*/ 37835 h 192193"/>
                <a:gd name="connsiteX35" fmla="*/ 67058 w 187421"/>
                <a:gd name="connsiteY35" fmla="*/ 41426 h 192193"/>
                <a:gd name="connsiteX36" fmla="*/ 65263 w 187421"/>
                <a:gd name="connsiteY36" fmla="*/ 42161 h 192193"/>
                <a:gd name="connsiteX37" fmla="*/ 63426 w 187421"/>
                <a:gd name="connsiteY37" fmla="*/ 41426 h 192193"/>
                <a:gd name="connsiteX38" fmla="*/ 57141 w 187421"/>
                <a:gd name="connsiteY38" fmla="*/ 35100 h 192193"/>
                <a:gd name="connsiteX39" fmla="*/ 57263 w 187421"/>
                <a:gd name="connsiteY39" fmla="*/ 31672 h 192193"/>
                <a:gd name="connsiteX40" fmla="*/ 54039 w 187421"/>
                <a:gd name="connsiteY40" fmla="*/ 69384 h 192193"/>
                <a:gd name="connsiteX41" fmla="*/ 45264 w 187421"/>
                <a:gd name="connsiteY41" fmla="*/ 69384 h 192193"/>
                <a:gd name="connsiteX42" fmla="*/ 43036 w 187421"/>
                <a:gd name="connsiteY42" fmla="*/ 66510 h 192193"/>
                <a:gd name="connsiteX43" fmla="*/ 45264 w 187421"/>
                <a:gd name="connsiteY43" fmla="*/ 64282 h 192193"/>
                <a:gd name="connsiteX44" fmla="*/ 54039 w 187421"/>
                <a:gd name="connsiteY44" fmla="*/ 64282 h 192193"/>
                <a:gd name="connsiteX45" fmla="*/ 56913 w 187421"/>
                <a:gd name="connsiteY45" fmla="*/ 66510 h 192193"/>
                <a:gd name="connsiteX46" fmla="*/ 54685 w 187421"/>
                <a:gd name="connsiteY46" fmla="*/ 69384 h 192193"/>
                <a:gd name="connsiteX47" fmla="*/ 54039 w 187421"/>
                <a:gd name="connsiteY47" fmla="*/ 69384 h 192193"/>
                <a:gd name="connsiteX48" fmla="*/ 67018 w 187421"/>
                <a:gd name="connsiteY48" fmla="*/ 95505 h 192193"/>
                <a:gd name="connsiteX49" fmla="*/ 60691 w 187421"/>
                <a:gd name="connsiteY49" fmla="*/ 101831 h 192193"/>
                <a:gd name="connsiteX50" fmla="*/ 57082 w 187421"/>
                <a:gd name="connsiteY50" fmla="*/ 101392 h 192193"/>
                <a:gd name="connsiteX51" fmla="*/ 57100 w 187421"/>
                <a:gd name="connsiteY51" fmla="*/ 98199 h 192193"/>
                <a:gd name="connsiteX52" fmla="*/ 63385 w 187421"/>
                <a:gd name="connsiteY52" fmla="*/ 91914 h 192193"/>
                <a:gd name="connsiteX53" fmla="*/ 67000 w 187421"/>
                <a:gd name="connsiteY53" fmla="*/ 92312 h 192193"/>
                <a:gd name="connsiteX54" fmla="*/ 67018 w 187421"/>
                <a:gd name="connsiteY54" fmla="*/ 95505 h 192193"/>
                <a:gd name="connsiteX55" fmla="*/ 93628 w 187421"/>
                <a:gd name="connsiteY55" fmla="*/ 124483 h 192193"/>
                <a:gd name="connsiteX56" fmla="*/ 85466 w 187421"/>
                <a:gd name="connsiteY56" fmla="*/ 117096 h 192193"/>
                <a:gd name="connsiteX57" fmla="*/ 101424 w 187421"/>
                <a:gd name="connsiteY57" fmla="*/ 117096 h 192193"/>
                <a:gd name="connsiteX58" fmla="*/ 93628 w 187421"/>
                <a:gd name="connsiteY58" fmla="*/ 124483 h 192193"/>
                <a:gd name="connsiteX59" fmla="*/ 103587 w 187421"/>
                <a:gd name="connsiteY59" fmla="*/ 111994 h 192193"/>
                <a:gd name="connsiteX60" fmla="*/ 83629 w 187421"/>
                <a:gd name="connsiteY60" fmla="*/ 111994 h 192193"/>
                <a:gd name="connsiteX61" fmla="*/ 79956 w 187421"/>
                <a:gd name="connsiteY61" fmla="*/ 108321 h 192193"/>
                <a:gd name="connsiteX62" fmla="*/ 83629 w 187421"/>
                <a:gd name="connsiteY62" fmla="*/ 104648 h 192193"/>
                <a:gd name="connsiteX63" fmla="*/ 103587 w 187421"/>
                <a:gd name="connsiteY63" fmla="*/ 104648 h 192193"/>
                <a:gd name="connsiteX64" fmla="*/ 107260 w 187421"/>
                <a:gd name="connsiteY64" fmla="*/ 108321 h 192193"/>
                <a:gd name="connsiteX65" fmla="*/ 103587 w 187421"/>
                <a:gd name="connsiteY65" fmla="*/ 111994 h 192193"/>
                <a:gd name="connsiteX66" fmla="*/ 108444 w 187421"/>
                <a:gd name="connsiteY66" fmla="*/ 99301 h 192193"/>
                <a:gd name="connsiteX67" fmla="*/ 108077 w 187421"/>
                <a:gd name="connsiteY67" fmla="*/ 99546 h 192193"/>
                <a:gd name="connsiteX68" fmla="*/ 79139 w 187421"/>
                <a:gd name="connsiteY68" fmla="*/ 99546 h 192193"/>
                <a:gd name="connsiteX69" fmla="*/ 78772 w 187421"/>
                <a:gd name="connsiteY69" fmla="*/ 99546 h 192193"/>
                <a:gd name="connsiteX70" fmla="*/ 71017 w 187421"/>
                <a:gd name="connsiteY70" fmla="*/ 86934 h 192193"/>
                <a:gd name="connsiteX71" fmla="*/ 65875 w 187421"/>
                <a:gd name="connsiteY71" fmla="*/ 78486 h 192193"/>
                <a:gd name="connsiteX72" fmla="*/ 63753 w 187421"/>
                <a:gd name="connsiteY72" fmla="*/ 68200 h 192193"/>
                <a:gd name="connsiteX73" fmla="*/ 63753 w 187421"/>
                <a:gd name="connsiteY73" fmla="*/ 66935 h 192193"/>
                <a:gd name="connsiteX74" fmla="*/ 94712 w 187421"/>
                <a:gd name="connsiteY74" fmla="*/ 38184 h 192193"/>
                <a:gd name="connsiteX75" fmla="*/ 123464 w 187421"/>
                <a:gd name="connsiteY75" fmla="*/ 66935 h 192193"/>
                <a:gd name="connsiteX76" fmla="*/ 123464 w 187421"/>
                <a:gd name="connsiteY76" fmla="*/ 67996 h 192193"/>
                <a:gd name="connsiteX77" fmla="*/ 121382 w 187421"/>
                <a:gd name="connsiteY77" fmla="*/ 78322 h 192193"/>
                <a:gd name="connsiteX78" fmla="*/ 116240 w 187421"/>
                <a:gd name="connsiteY78" fmla="*/ 86771 h 192193"/>
                <a:gd name="connsiteX79" fmla="*/ 108444 w 187421"/>
                <a:gd name="connsiteY79" fmla="*/ 99301 h 192193"/>
                <a:gd name="connsiteX80" fmla="*/ 130524 w 187421"/>
                <a:gd name="connsiteY80" fmla="*/ 101260 h 192193"/>
                <a:gd name="connsiteX81" fmla="*/ 128729 w 187421"/>
                <a:gd name="connsiteY81" fmla="*/ 101995 h 192193"/>
                <a:gd name="connsiteX82" fmla="*/ 126892 w 187421"/>
                <a:gd name="connsiteY82" fmla="*/ 101260 h 192193"/>
                <a:gd name="connsiteX83" fmla="*/ 120566 w 187421"/>
                <a:gd name="connsiteY83" fmla="*/ 94934 h 192193"/>
                <a:gd name="connsiteX84" fmla="*/ 121005 w 187421"/>
                <a:gd name="connsiteY84" fmla="*/ 91324 h 192193"/>
                <a:gd name="connsiteX85" fmla="*/ 124198 w 187421"/>
                <a:gd name="connsiteY85" fmla="*/ 91342 h 192193"/>
                <a:gd name="connsiteX86" fmla="*/ 130524 w 187421"/>
                <a:gd name="connsiteY86" fmla="*/ 97627 h 192193"/>
                <a:gd name="connsiteX87" fmla="*/ 130524 w 187421"/>
                <a:gd name="connsiteY87" fmla="*/ 101260 h 192193"/>
                <a:gd name="connsiteX88" fmla="*/ 141952 w 187421"/>
                <a:gd name="connsiteY88" fmla="*/ 69384 h 192193"/>
                <a:gd name="connsiteX89" fmla="*/ 133055 w 187421"/>
                <a:gd name="connsiteY89" fmla="*/ 69384 h 192193"/>
                <a:gd name="connsiteX90" fmla="*/ 130181 w 187421"/>
                <a:gd name="connsiteY90" fmla="*/ 67156 h 192193"/>
                <a:gd name="connsiteX91" fmla="*/ 132408 w 187421"/>
                <a:gd name="connsiteY91" fmla="*/ 64282 h 192193"/>
                <a:gd name="connsiteX92" fmla="*/ 133055 w 187421"/>
                <a:gd name="connsiteY92" fmla="*/ 64282 h 192193"/>
                <a:gd name="connsiteX93" fmla="*/ 141952 w 187421"/>
                <a:gd name="connsiteY93" fmla="*/ 64282 h 192193"/>
                <a:gd name="connsiteX94" fmla="*/ 144827 w 187421"/>
                <a:gd name="connsiteY94" fmla="*/ 66510 h 192193"/>
                <a:gd name="connsiteX95" fmla="*/ 142599 w 187421"/>
                <a:gd name="connsiteY95" fmla="*/ 69384 h 192193"/>
                <a:gd name="connsiteX96" fmla="*/ 141952 w 187421"/>
                <a:gd name="connsiteY96" fmla="*/ 69384 h 192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87421" h="192193">
                  <a:moveTo>
                    <a:pt x="177583" y="0"/>
                  </a:moveTo>
                  <a:lnTo>
                    <a:pt x="9837" y="0"/>
                  </a:lnTo>
                  <a:cubicBezTo>
                    <a:pt x="4376" y="45"/>
                    <a:pt x="-22" y="4497"/>
                    <a:pt x="1" y="9959"/>
                  </a:cubicBezTo>
                  <a:lnTo>
                    <a:pt x="1" y="141054"/>
                  </a:lnTo>
                  <a:cubicBezTo>
                    <a:pt x="-67" y="146486"/>
                    <a:pt x="4281" y="150944"/>
                    <a:pt x="9713" y="151012"/>
                  </a:cubicBezTo>
                  <a:cubicBezTo>
                    <a:pt x="9728" y="151012"/>
                    <a:pt x="9741" y="151012"/>
                    <a:pt x="9755" y="151012"/>
                  </a:cubicBezTo>
                  <a:lnTo>
                    <a:pt x="40774" y="151012"/>
                  </a:lnTo>
                  <a:lnTo>
                    <a:pt x="40774" y="192194"/>
                  </a:lnTo>
                  <a:lnTo>
                    <a:pt x="78201" y="151012"/>
                  </a:lnTo>
                  <a:lnTo>
                    <a:pt x="177379" y="151012"/>
                  </a:lnTo>
                  <a:cubicBezTo>
                    <a:pt x="182834" y="150990"/>
                    <a:pt x="187238" y="146550"/>
                    <a:pt x="187216" y="141095"/>
                  </a:cubicBezTo>
                  <a:cubicBezTo>
                    <a:pt x="187216" y="141081"/>
                    <a:pt x="187215" y="141068"/>
                    <a:pt x="187215" y="141054"/>
                  </a:cubicBezTo>
                  <a:lnTo>
                    <a:pt x="187419" y="10081"/>
                  </a:lnTo>
                  <a:cubicBezTo>
                    <a:pt x="187532" y="4628"/>
                    <a:pt x="183203" y="115"/>
                    <a:pt x="177749" y="2"/>
                  </a:cubicBezTo>
                  <a:cubicBezTo>
                    <a:pt x="177693" y="1"/>
                    <a:pt x="177638" y="0"/>
                    <a:pt x="177583" y="0"/>
                  </a:cubicBezTo>
                  <a:close/>
                  <a:moveTo>
                    <a:pt x="120443" y="38325"/>
                  </a:moveTo>
                  <a:lnTo>
                    <a:pt x="126770" y="31998"/>
                  </a:lnTo>
                  <a:cubicBezTo>
                    <a:pt x="127878" y="31110"/>
                    <a:pt x="129496" y="31289"/>
                    <a:pt x="130384" y="32397"/>
                  </a:cubicBezTo>
                  <a:cubicBezTo>
                    <a:pt x="131130" y="33328"/>
                    <a:pt x="131138" y="34650"/>
                    <a:pt x="130402" y="35590"/>
                  </a:cubicBezTo>
                  <a:lnTo>
                    <a:pt x="124076" y="41916"/>
                  </a:lnTo>
                  <a:cubicBezTo>
                    <a:pt x="123599" y="42390"/>
                    <a:pt x="122953" y="42654"/>
                    <a:pt x="122280" y="42651"/>
                  </a:cubicBezTo>
                  <a:cubicBezTo>
                    <a:pt x="121597" y="42648"/>
                    <a:pt x="120940" y="42385"/>
                    <a:pt x="120443" y="41916"/>
                  </a:cubicBezTo>
                  <a:cubicBezTo>
                    <a:pt x="119605" y="40909"/>
                    <a:pt x="119657" y="39432"/>
                    <a:pt x="120566" y="38488"/>
                  </a:cubicBezTo>
                  <a:close/>
                  <a:moveTo>
                    <a:pt x="91180" y="18734"/>
                  </a:moveTo>
                  <a:cubicBezTo>
                    <a:pt x="91001" y="17325"/>
                    <a:pt x="91998" y="16038"/>
                    <a:pt x="93407" y="15860"/>
                  </a:cubicBezTo>
                  <a:cubicBezTo>
                    <a:pt x="94816" y="15681"/>
                    <a:pt x="96103" y="16678"/>
                    <a:pt x="96281" y="18087"/>
                  </a:cubicBezTo>
                  <a:cubicBezTo>
                    <a:pt x="96309" y="18302"/>
                    <a:pt x="96309" y="18519"/>
                    <a:pt x="96281" y="18734"/>
                  </a:cubicBezTo>
                  <a:lnTo>
                    <a:pt x="96281" y="27631"/>
                  </a:lnTo>
                  <a:cubicBezTo>
                    <a:pt x="96460" y="29040"/>
                    <a:pt x="95463" y="30327"/>
                    <a:pt x="94054" y="30505"/>
                  </a:cubicBezTo>
                  <a:cubicBezTo>
                    <a:pt x="92645" y="30684"/>
                    <a:pt x="91358" y="29687"/>
                    <a:pt x="91180" y="28278"/>
                  </a:cubicBezTo>
                  <a:cubicBezTo>
                    <a:pt x="91152" y="28063"/>
                    <a:pt x="91152" y="27846"/>
                    <a:pt x="91180" y="27631"/>
                  </a:cubicBezTo>
                  <a:close/>
                  <a:moveTo>
                    <a:pt x="57141" y="31509"/>
                  </a:moveTo>
                  <a:cubicBezTo>
                    <a:pt x="58093" y="30517"/>
                    <a:pt x="59669" y="30485"/>
                    <a:pt x="60661" y="31437"/>
                  </a:cubicBezTo>
                  <a:cubicBezTo>
                    <a:pt x="60685" y="31460"/>
                    <a:pt x="60709" y="31484"/>
                    <a:pt x="60732" y="31509"/>
                  </a:cubicBezTo>
                  <a:lnTo>
                    <a:pt x="67058" y="37835"/>
                  </a:lnTo>
                  <a:cubicBezTo>
                    <a:pt x="68033" y="38833"/>
                    <a:pt x="68033" y="40428"/>
                    <a:pt x="67058" y="41426"/>
                  </a:cubicBezTo>
                  <a:cubicBezTo>
                    <a:pt x="66581" y="41900"/>
                    <a:pt x="65935" y="42164"/>
                    <a:pt x="65263" y="42161"/>
                  </a:cubicBezTo>
                  <a:cubicBezTo>
                    <a:pt x="64579" y="42158"/>
                    <a:pt x="63923" y="41895"/>
                    <a:pt x="63426" y="41426"/>
                  </a:cubicBezTo>
                  <a:lnTo>
                    <a:pt x="57141" y="35100"/>
                  </a:lnTo>
                  <a:cubicBezTo>
                    <a:pt x="56262" y="34107"/>
                    <a:pt x="56316" y="32600"/>
                    <a:pt x="57263" y="31672"/>
                  </a:cubicBezTo>
                  <a:close/>
                  <a:moveTo>
                    <a:pt x="54039" y="69384"/>
                  </a:moveTo>
                  <a:lnTo>
                    <a:pt x="45264" y="69384"/>
                  </a:lnTo>
                  <a:cubicBezTo>
                    <a:pt x="43855" y="69206"/>
                    <a:pt x="42858" y="67919"/>
                    <a:pt x="43036" y="66510"/>
                  </a:cubicBezTo>
                  <a:cubicBezTo>
                    <a:pt x="43184" y="65346"/>
                    <a:pt x="44100" y="64430"/>
                    <a:pt x="45264" y="64282"/>
                  </a:cubicBezTo>
                  <a:lnTo>
                    <a:pt x="54039" y="64282"/>
                  </a:lnTo>
                  <a:cubicBezTo>
                    <a:pt x="55448" y="64104"/>
                    <a:pt x="56735" y="65101"/>
                    <a:pt x="56913" y="66510"/>
                  </a:cubicBezTo>
                  <a:cubicBezTo>
                    <a:pt x="57092" y="67919"/>
                    <a:pt x="56094" y="69206"/>
                    <a:pt x="54685" y="69384"/>
                  </a:cubicBezTo>
                  <a:cubicBezTo>
                    <a:pt x="54471" y="69411"/>
                    <a:pt x="54253" y="69411"/>
                    <a:pt x="54039" y="69384"/>
                  </a:cubicBezTo>
                  <a:close/>
                  <a:moveTo>
                    <a:pt x="67018" y="95505"/>
                  </a:moveTo>
                  <a:lnTo>
                    <a:pt x="60691" y="101831"/>
                  </a:lnTo>
                  <a:cubicBezTo>
                    <a:pt x="59573" y="102707"/>
                    <a:pt x="57957" y="102510"/>
                    <a:pt x="57082" y="101392"/>
                  </a:cubicBezTo>
                  <a:cubicBezTo>
                    <a:pt x="56346" y="100452"/>
                    <a:pt x="56354" y="99130"/>
                    <a:pt x="57100" y="98199"/>
                  </a:cubicBezTo>
                  <a:lnTo>
                    <a:pt x="63385" y="91914"/>
                  </a:lnTo>
                  <a:cubicBezTo>
                    <a:pt x="64493" y="91025"/>
                    <a:pt x="66112" y="91204"/>
                    <a:pt x="67000" y="92312"/>
                  </a:cubicBezTo>
                  <a:cubicBezTo>
                    <a:pt x="67746" y="93244"/>
                    <a:pt x="67753" y="94566"/>
                    <a:pt x="67018" y="95505"/>
                  </a:cubicBezTo>
                  <a:close/>
                  <a:moveTo>
                    <a:pt x="93628" y="124483"/>
                  </a:moveTo>
                  <a:cubicBezTo>
                    <a:pt x="89407" y="124502"/>
                    <a:pt x="85867" y="121299"/>
                    <a:pt x="85466" y="117096"/>
                  </a:cubicBezTo>
                  <a:lnTo>
                    <a:pt x="101424" y="117096"/>
                  </a:lnTo>
                  <a:cubicBezTo>
                    <a:pt x="101040" y="121162"/>
                    <a:pt x="97709" y="124318"/>
                    <a:pt x="93628" y="124483"/>
                  </a:cubicBezTo>
                  <a:close/>
                  <a:moveTo>
                    <a:pt x="103587" y="111994"/>
                  </a:moveTo>
                  <a:lnTo>
                    <a:pt x="83629" y="111994"/>
                  </a:lnTo>
                  <a:cubicBezTo>
                    <a:pt x="81600" y="111994"/>
                    <a:pt x="79956" y="110350"/>
                    <a:pt x="79956" y="108321"/>
                  </a:cubicBezTo>
                  <a:cubicBezTo>
                    <a:pt x="79956" y="106292"/>
                    <a:pt x="81600" y="104648"/>
                    <a:pt x="83629" y="104648"/>
                  </a:cubicBezTo>
                  <a:lnTo>
                    <a:pt x="103587" y="104648"/>
                  </a:lnTo>
                  <a:cubicBezTo>
                    <a:pt x="105616" y="104648"/>
                    <a:pt x="107260" y="106292"/>
                    <a:pt x="107260" y="108321"/>
                  </a:cubicBezTo>
                  <a:cubicBezTo>
                    <a:pt x="107260" y="110350"/>
                    <a:pt x="105616" y="111994"/>
                    <a:pt x="103587" y="111994"/>
                  </a:cubicBezTo>
                  <a:close/>
                  <a:moveTo>
                    <a:pt x="108444" y="99301"/>
                  </a:moveTo>
                  <a:cubicBezTo>
                    <a:pt x="108380" y="99447"/>
                    <a:pt x="108237" y="99543"/>
                    <a:pt x="108077" y="99546"/>
                  </a:cubicBezTo>
                  <a:lnTo>
                    <a:pt x="79139" y="99546"/>
                  </a:lnTo>
                  <a:cubicBezTo>
                    <a:pt x="79022" y="99594"/>
                    <a:pt x="78890" y="99594"/>
                    <a:pt x="78772" y="99546"/>
                  </a:cubicBezTo>
                  <a:cubicBezTo>
                    <a:pt x="76710" y="95042"/>
                    <a:pt x="74106" y="90807"/>
                    <a:pt x="71017" y="86934"/>
                  </a:cubicBezTo>
                  <a:cubicBezTo>
                    <a:pt x="68809" y="84450"/>
                    <a:pt x="67067" y="81588"/>
                    <a:pt x="65875" y="78486"/>
                  </a:cubicBezTo>
                  <a:cubicBezTo>
                    <a:pt x="64585" y="75204"/>
                    <a:pt x="63867" y="71725"/>
                    <a:pt x="63753" y="68200"/>
                  </a:cubicBezTo>
                  <a:lnTo>
                    <a:pt x="63753" y="66935"/>
                  </a:lnTo>
                  <a:cubicBezTo>
                    <a:pt x="64362" y="50446"/>
                    <a:pt x="78223" y="37574"/>
                    <a:pt x="94712" y="38184"/>
                  </a:cubicBezTo>
                  <a:cubicBezTo>
                    <a:pt x="110346" y="38762"/>
                    <a:pt x="122886" y="51302"/>
                    <a:pt x="123464" y="66935"/>
                  </a:cubicBezTo>
                  <a:lnTo>
                    <a:pt x="123464" y="67996"/>
                  </a:lnTo>
                  <a:cubicBezTo>
                    <a:pt x="123347" y="71530"/>
                    <a:pt x="122644" y="75020"/>
                    <a:pt x="121382" y="78322"/>
                  </a:cubicBezTo>
                  <a:cubicBezTo>
                    <a:pt x="120172" y="81416"/>
                    <a:pt x="118432" y="84275"/>
                    <a:pt x="116240" y="86771"/>
                  </a:cubicBezTo>
                  <a:cubicBezTo>
                    <a:pt x="113152" y="90622"/>
                    <a:pt x="110535" y="94829"/>
                    <a:pt x="108444" y="99301"/>
                  </a:cubicBezTo>
                  <a:close/>
                  <a:moveTo>
                    <a:pt x="130524" y="101260"/>
                  </a:moveTo>
                  <a:cubicBezTo>
                    <a:pt x="130047" y="101734"/>
                    <a:pt x="129401" y="101998"/>
                    <a:pt x="128729" y="101995"/>
                  </a:cubicBezTo>
                  <a:cubicBezTo>
                    <a:pt x="128045" y="101991"/>
                    <a:pt x="127389" y="101729"/>
                    <a:pt x="126892" y="101260"/>
                  </a:cubicBezTo>
                  <a:lnTo>
                    <a:pt x="120566" y="94934"/>
                  </a:lnTo>
                  <a:cubicBezTo>
                    <a:pt x="119690" y="93815"/>
                    <a:pt x="119887" y="92200"/>
                    <a:pt x="121005" y="91324"/>
                  </a:cubicBezTo>
                  <a:cubicBezTo>
                    <a:pt x="121945" y="90589"/>
                    <a:pt x="123267" y="90596"/>
                    <a:pt x="124198" y="91342"/>
                  </a:cubicBezTo>
                  <a:lnTo>
                    <a:pt x="130524" y="97627"/>
                  </a:lnTo>
                  <a:cubicBezTo>
                    <a:pt x="131504" y="98640"/>
                    <a:pt x="131504" y="100247"/>
                    <a:pt x="130524" y="101260"/>
                  </a:cubicBezTo>
                  <a:close/>
                  <a:moveTo>
                    <a:pt x="141952" y="69384"/>
                  </a:moveTo>
                  <a:lnTo>
                    <a:pt x="133055" y="69384"/>
                  </a:lnTo>
                  <a:cubicBezTo>
                    <a:pt x="131646" y="69562"/>
                    <a:pt x="130359" y="68565"/>
                    <a:pt x="130181" y="67156"/>
                  </a:cubicBezTo>
                  <a:cubicBezTo>
                    <a:pt x="130002" y="65748"/>
                    <a:pt x="131000" y="64461"/>
                    <a:pt x="132408" y="64282"/>
                  </a:cubicBezTo>
                  <a:cubicBezTo>
                    <a:pt x="132623" y="64255"/>
                    <a:pt x="132840" y="64255"/>
                    <a:pt x="133055" y="64282"/>
                  </a:cubicBezTo>
                  <a:lnTo>
                    <a:pt x="141952" y="64282"/>
                  </a:lnTo>
                  <a:cubicBezTo>
                    <a:pt x="143361" y="64104"/>
                    <a:pt x="144648" y="65101"/>
                    <a:pt x="144827" y="66510"/>
                  </a:cubicBezTo>
                  <a:cubicBezTo>
                    <a:pt x="145005" y="67919"/>
                    <a:pt x="144008" y="69206"/>
                    <a:pt x="142599" y="69384"/>
                  </a:cubicBezTo>
                  <a:cubicBezTo>
                    <a:pt x="142384" y="69411"/>
                    <a:pt x="142167" y="69411"/>
                    <a:pt x="141952" y="69384"/>
                  </a:cubicBezTo>
                  <a:close/>
                </a:path>
              </a:pathLst>
            </a:custGeom>
            <a:solidFill>
              <a:srgbClr val="0070C0"/>
            </a:solidFill>
            <a:ln w="4068"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latin typeface="Aptos" panose="02110004020202020204"/>
              </a:endParaRPr>
            </a:p>
          </p:txBody>
        </p:sp>
      </p:grpSp>
      <p:sp>
        <p:nvSpPr>
          <p:cNvPr id="136" name="TextBox 135">
            <a:hlinkClick r:id="rId55"/>
            <a:extLst>
              <a:ext uri="{FF2B5EF4-FFF2-40B4-BE49-F238E27FC236}">
                <a16:creationId xmlns:a16="http://schemas.microsoft.com/office/drawing/2014/main" id="{4EFDD4B7-93C2-5CAF-7FE0-419A6C4B5A0D}"/>
              </a:ext>
            </a:extLst>
          </p:cNvPr>
          <p:cNvSpPr txBox="1"/>
          <p:nvPr/>
        </p:nvSpPr>
        <p:spPr>
          <a:xfrm>
            <a:off x="7650315" y="699975"/>
            <a:ext cx="402765" cy="269932"/>
          </a:xfrm>
          <a:prstGeom prst="rect">
            <a:avLst/>
          </a:prstGeom>
          <a:noFill/>
        </p:spPr>
        <p:txBody>
          <a:bodyPr wrap="square" lIns="0" tIns="0" rIns="0" bIns="0">
            <a:noAutofit/>
          </a:bodyPr>
          <a:lstStyle/>
          <a:p>
            <a:pPr algn="ctr" defTabSz="932742">
              <a:defRPr/>
            </a:pPr>
            <a:r>
              <a:rPr lang="en-US" sz="800" dirty="0">
                <a:solidFill>
                  <a:prstClr val="white"/>
                </a:solidFill>
                <a:latin typeface="Segoe UI Variable Display" pitchFamily="2" charset="0"/>
              </a:rPr>
              <a:t>Prompt Toolkit</a:t>
            </a:r>
          </a:p>
        </p:txBody>
      </p:sp>
      <p:sp>
        <p:nvSpPr>
          <p:cNvPr id="140" name="TextBox 139">
            <a:extLst>
              <a:ext uri="{FF2B5EF4-FFF2-40B4-BE49-F238E27FC236}">
                <a16:creationId xmlns:a16="http://schemas.microsoft.com/office/drawing/2014/main" id="{C86DCD66-AA32-D7DE-1D7A-CDCC020CEFBC}"/>
              </a:ext>
            </a:extLst>
          </p:cNvPr>
          <p:cNvSpPr txBox="1"/>
          <p:nvPr/>
        </p:nvSpPr>
        <p:spPr>
          <a:xfrm>
            <a:off x="2011708" y="1158201"/>
            <a:ext cx="1934495" cy="215444"/>
          </a:xfrm>
          <a:prstGeom prst="rect">
            <a:avLst/>
          </a:prstGeom>
          <a:noFill/>
        </p:spPr>
        <p:txBody>
          <a:bodyPr wrap="square">
            <a:spAutoFit/>
          </a:bodyPr>
          <a:lstStyle/>
          <a:p>
            <a:pPr algn="ctr"/>
            <a:r>
              <a:rPr lang="en-AU" sz="800" dirty="0">
                <a:solidFill>
                  <a:prstClr val="white"/>
                </a:solidFill>
                <a:latin typeface="Aptos" panose="02110004020202020204"/>
                <a:hlinkClick r:id="rId56"/>
              </a:rPr>
              <a:t>github.com/Pokeystuff/MSAIEcosystem</a:t>
            </a:r>
            <a:r>
              <a:rPr lang="en-AU" sz="800" dirty="0">
                <a:solidFill>
                  <a:prstClr val="white"/>
                </a:solidFill>
                <a:latin typeface="Aptos" panose="02110004020202020204"/>
              </a:rPr>
              <a:t> </a:t>
            </a:r>
          </a:p>
        </p:txBody>
      </p:sp>
      <p:sp>
        <p:nvSpPr>
          <p:cNvPr id="141" name="Rectangle 140">
            <a:extLst>
              <a:ext uri="{FF2B5EF4-FFF2-40B4-BE49-F238E27FC236}">
                <a16:creationId xmlns:a16="http://schemas.microsoft.com/office/drawing/2014/main" id="{56817618-856C-05DD-CCA8-332681E6A76D}"/>
              </a:ext>
            </a:extLst>
          </p:cNvPr>
          <p:cNvSpPr/>
          <p:nvPr/>
        </p:nvSpPr>
        <p:spPr bwMode="auto">
          <a:xfrm>
            <a:off x="1420589" y="895510"/>
            <a:ext cx="3116733" cy="2865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700" kern="0" dirty="0">
                <a:solidFill>
                  <a:srgbClr val="FFFFFF"/>
                </a:solidFill>
                <a:cs typeface="Segoe UI" pitchFamily="34" charset="0"/>
              </a:rPr>
              <a:t>Unofficial conceptual view of AI services and resources used to incorporate AI technology into organizations to achieve more with less.</a:t>
            </a:r>
          </a:p>
        </p:txBody>
      </p:sp>
      <p:pic>
        <p:nvPicPr>
          <p:cNvPr id="142" name="Picture 141">
            <a:extLst>
              <a:ext uri="{FF2B5EF4-FFF2-40B4-BE49-F238E27FC236}">
                <a16:creationId xmlns:a16="http://schemas.microsoft.com/office/drawing/2014/main" id="{28F81A77-0EDC-7F73-A703-3CB37E25290A}"/>
              </a:ext>
            </a:extLst>
          </p:cNvPr>
          <p:cNvPicPr>
            <a:picLocks noChangeAspect="1"/>
          </p:cNvPicPr>
          <p:nvPr/>
        </p:nvPicPr>
        <p:blipFill>
          <a:blip r:embed="rId57"/>
          <a:stretch>
            <a:fillRect/>
          </a:stretch>
        </p:blipFill>
        <p:spPr>
          <a:xfrm>
            <a:off x="1525295" y="5535480"/>
            <a:ext cx="510763" cy="342460"/>
          </a:xfrm>
          <a:prstGeom prst="rect">
            <a:avLst/>
          </a:prstGeom>
        </p:spPr>
      </p:pic>
      <p:grpSp>
        <p:nvGrpSpPr>
          <p:cNvPr id="143" name="Group 142">
            <a:extLst>
              <a:ext uri="{FF2B5EF4-FFF2-40B4-BE49-F238E27FC236}">
                <a16:creationId xmlns:a16="http://schemas.microsoft.com/office/drawing/2014/main" id="{F85B3D1E-37E0-52B6-0581-B8E3E99EF2C5}"/>
              </a:ext>
            </a:extLst>
          </p:cNvPr>
          <p:cNvGrpSpPr/>
          <p:nvPr/>
        </p:nvGrpSpPr>
        <p:grpSpPr>
          <a:xfrm>
            <a:off x="10332754" y="5478201"/>
            <a:ext cx="537258" cy="836878"/>
            <a:chOff x="10706283" y="5170281"/>
            <a:chExt cx="537258" cy="836878"/>
          </a:xfrm>
        </p:grpSpPr>
        <p:sp>
          <p:nvSpPr>
            <p:cNvPr id="144" name="Rounded Rectangle 20">
              <a:extLst>
                <a:ext uri="{FF2B5EF4-FFF2-40B4-BE49-F238E27FC236}">
                  <a16:creationId xmlns:a16="http://schemas.microsoft.com/office/drawing/2014/main" id="{23CD9659-5846-BB73-B368-0FF301753D1E}"/>
                </a:ext>
                <a:ext uri="{C183D7F6-B498-43B3-948B-1728B52AA6E4}">
                  <adec:decorative xmlns:adec="http://schemas.microsoft.com/office/drawing/2017/decorative" val="1"/>
                </a:ext>
              </a:extLst>
            </p:cNvPr>
            <p:cNvSpPr/>
            <p:nvPr/>
          </p:nvSpPr>
          <p:spPr bwMode="auto">
            <a:xfrm>
              <a:off x="10706283" y="5170281"/>
              <a:ext cx="537258" cy="836878"/>
            </a:xfrm>
            <a:prstGeom prst="roundRect">
              <a:avLst>
                <a:gd name="adj" fmla="val 4259"/>
              </a:avLst>
            </a:prstGeom>
            <a:solidFill>
              <a:srgbClr val="E8E8E8">
                <a:lumMod val="10000"/>
              </a:srgbClr>
            </a:solidFill>
            <a:ln w="19050" cap="flat" cmpd="sng" algn="ctr">
              <a:gradFill flip="none" rotWithShape="1">
                <a:gsLst>
                  <a:gs pos="79000">
                    <a:srgbClr val="8DC8E8"/>
                  </a:gs>
                  <a:gs pos="100000">
                    <a:srgbClr val="D59ED7"/>
                  </a:gs>
                </a:gsLst>
                <a:lin ang="2700000" scaled="1"/>
                <a:tileRect/>
              </a:gra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defTabSz="524516"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err="1">
                <a:ln>
                  <a:noFill/>
                </a:ln>
                <a:solidFill>
                  <a:srgbClr val="091F2C"/>
                </a:solidFill>
                <a:effectLst/>
                <a:uLnTx/>
                <a:uFillTx/>
                <a:ea typeface="Segoe UI" pitchFamily="34" charset="0"/>
                <a:cs typeface="Segoe UI" pitchFamily="34" charset="0"/>
              </a:endParaRPr>
            </a:p>
          </p:txBody>
        </p:sp>
        <p:sp>
          <p:nvSpPr>
            <p:cNvPr id="145" name="Text Placeholder 304">
              <a:hlinkClick r:id="rId58"/>
              <a:extLst>
                <a:ext uri="{FF2B5EF4-FFF2-40B4-BE49-F238E27FC236}">
                  <a16:creationId xmlns:a16="http://schemas.microsoft.com/office/drawing/2014/main" id="{37CA9C15-F494-E8DD-DB5C-A130BD87E584}"/>
                </a:ext>
              </a:extLst>
            </p:cNvPr>
            <p:cNvSpPr txBox="1">
              <a:spLocks/>
            </p:cNvSpPr>
            <p:nvPr/>
          </p:nvSpPr>
          <p:spPr>
            <a:xfrm>
              <a:off x="10865870" y="5237178"/>
              <a:ext cx="368679" cy="247467"/>
            </a:xfrm>
            <a:prstGeom prst="rect">
              <a:avLst/>
            </a:prstGeom>
            <a:ln w="3175">
              <a:noFill/>
            </a:ln>
          </p:spPr>
          <p:txBody>
            <a:bodyPr vert="horz" wrap="square" lIns="0" tIns="0" rIns="0" bIns="0" rtlCol="0"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AU" sz="7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Data Science Toolkit</a:t>
              </a:r>
            </a:p>
          </p:txBody>
        </p:sp>
        <p:pic>
          <p:nvPicPr>
            <p:cNvPr id="146" name="Picture 145">
              <a:extLst>
                <a:ext uri="{FF2B5EF4-FFF2-40B4-BE49-F238E27FC236}">
                  <a16:creationId xmlns:a16="http://schemas.microsoft.com/office/drawing/2014/main" id="{7B04E87C-1140-E122-2C84-CB811D0FACD9}"/>
                </a:ext>
              </a:extLst>
            </p:cNvPr>
            <p:cNvPicPr>
              <a:picLocks noChangeAspect="1"/>
            </p:cNvPicPr>
            <p:nvPr/>
          </p:nvPicPr>
          <p:blipFill>
            <a:blip r:embed="rId59"/>
            <a:stretch>
              <a:fillRect/>
            </a:stretch>
          </p:blipFill>
          <p:spPr>
            <a:xfrm>
              <a:off x="10734914" y="5233514"/>
              <a:ext cx="145047" cy="247467"/>
            </a:xfrm>
            <a:prstGeom prst="rect">
              <a:avLst/>
            </a:prstGeom>
          </p:spPr>
        </p:pic>
      </p:grpSp>
      <p:grpSp>
        <p:nvGrpSpPr>
          <p:cNvPr id="147" name="Group 146">
            <a:extLst>
              <a:ext uri="{FF2B5EF4-FFF2-40B4-BE49-F238E27FC236}">
                <a16:creationId xmlns:a16="http://schemas.microsoft.com/office/drawing/2014/main" id="{F5A3A6F1-77C9-D6CE-30FB-FD8DE7FAF617}"/>
              </a:ext>
            </a:extLst>
          </p:cNvPr>
          <p:cNvGrpSpPr/>
          <p:nvPr/>
        </p:nvGrpSpPr>
        <p:grpSpPr>
          <a:xfrm>
            <a:off x="1376152" y="1525616"/>
            <a:ext cx="2948180" cy="1115818"/>
            <a:chOff x="1511347" y="1536342"/>
            <a:chExt cx="2948180" cy="1115818"/>
          </a:xfrm>
        </p:grpSpPr>
        <p:sp>
          <p:nvSpPr>
            <p:cNvPr id="148" name="Rectangle: Top Corners Rounded 147">
              <a:extLst>
                <a:ext uri="{FF2B5EF4-FFF2-40B4-BE49-F238E27FC236}">
                  <a16:creationId xmlns:a16="http://schemas.microsoft.com/office/drawing/2014/main" id="{774F1BBC-3607-4DE5-2D98-7078932D91D9}"/>
                </a:ext>
              </a:extLst>
            </p:cNvPr>
            <p:cNvSpPr/>
            <p:nvPr/>
          </p:nvSpPr>
          <p:spPr bwMode="auto">
            <a:xfrm rot="16200000">
              <a:off x="1056505" y="1991184"/>
              <a:ext cx="1113818" cy="204133"/>
            </a:xfrm>
            <a:prstGeom prst="round2SameRect">
              <a:avLst>
                <a:gd name="adj1" fmla="val 28666"/>
                <a:gd name="adj2" fmla="val 0"/>
              </a:avLst>
            </a:prstGeom>
            <a:solidFill>
              <a:sysClr val="window" lastClr="FFFFFF"/>
            </a:solidFill>
            <a:ln w="952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1050" b="1" i="0" u="none" strike="noStrike" kern="0" cap="none" spc="0" normalizeH="0" baseline="0" noProof="0" dirty="0">
                  <a:ln>
                    <a:noFill/>
                  </a:ln>
                  <a:solidFill>
                    <a:prstClr val="black"/>
                  </a:solidFill>
                  <a:effectLst/>
                  <a:uLnTx/>
                  <a:uFillTx/>
                  <a:latin typeface="Segoe UI Variable Display" pitchFamily="2" charset="0"/>
                  <a:cs typeface="Segoe UI" pitchFamily="34" charset="0"/>
                </a:rPr>
                <a:t>Low-code</a:t>
              </a:r>
            </a:p>
          </p:txBody>
        </p:sp>
        <p:sp>
          <p:nvSpPr>
            <p:cNvPr id="149" name="Rectangle: Rounded Corners 148">
              <a:extLst>
                <a:ext uri="{FF2B5EF4-FFF2-40B4-BE49-F238E27FC236}">
                  <a16:creationId xmlns:a16="http://schemas.microsoft.com/office/drawing/2014/main" id="{F2CC9905-3558-A9EE-D10D-379FD6053D34}"/>
                </a:ext>
              </a:extLst>
            </p:cNvPr>
            <p:cNvSpPr/>
            <p:nvPr/>
          </p:nvSpPr>
          <p:spPr bwMode="auto">
            <a:xfrm>
              <a:off x="1511347" y="1536342"/>
              <a:ext cx="2948180" cy="1115818"/>
            </a:xfrm>
            <a:prstGeom prst="roundRect">
              <a:avLst>
                <a:gd name="adj" fmla="val 6057"/>
              </a:avLst>
            </a:prstGeom>
            <a:noFill/>
            <a:ln w="952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180000" tIns="108000" rIns="180000" bIns="180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800" b="1" i="0" u="none" strike="noStrike" kern="0" cap="none" spc="0" normalizeH="0" baseline="0" noProof="0" dirty="0" err="1">
                <a:ln>
                  <a:noFill/>
                </a:ln>
                <a:solidFill>
                  <a:srgbClr val="FFFFFF"/>
                </a:solidFill>
                <a:effectLst/>
                <a:uLnTx/>
                <a:uFillTx/>
                <a:cs typeface="Segoe UI" pitchFamily="34" charset="0"/>
              </a:endParaRPr>
            </a:p>
          </p:txBody>
        </p:sp>
      </p:grpSp>
      <p:sp>
        <p:nvSpPr>
          <p:cNvPr id="150" name="TextBox 149">
            <a:hlinkClick r:id="rId60"/>
            <a:extLst>
              <a:ext uri="{FF2B5EF4-FFF2-40B4-BE49-F238E27FC236}">
                <a16:creationId xmlns:a16="http://schemas.microsoft.com/office/drawing/2014/main" id="{7E188235-735B-5256-4442-28D9A9362E7D}"/>
              </a:ext>
            </a:extLst>
          </p:cNvPr>
          <p:cNvSpPr txBox="1"/>
          <p:nvPr/>
        </p:nvSpPr>
        <p:spPr>
          <a:xfrm>
            <a:off x="1380849" y="5931247"/>
            <a:ext cx="815846" cy="410608"/>
          </a:xfrm>
          <a:prstGeom prst="rect">
            <a:avLst/>
          </a:prstGeom>
          <a:noFill/>
        </p:spPr>
        <p:txBody>
          <a:bodyPr wrap="square" lIns="0" tIns="0" rIns="0" bIns="0">
            <a:noAutofit/>
          </a:bodyPr>
          <a:lstStyle/>
          <a:p>
            <a:pPr algn="ctr" defTabSz="932742">
              <a:defRPr/>
            </a:pPr>
            <a:r>
              <a:rPr lang="en-US" sz="800" dirty="0">
                <a:solidFill>
                  <a:srgbClr val="FFFFFF"/>
                </a:solidFill>
                <a:latin typeface="Segoe UI Variable Display" pitchFamily="2" charset="0"/>
              </a:rPr>
              <a:t>Microsoft AI Value Accelerator (MAIVA)</a:t>
            </a:r>
          </a:p>
        </p:txBody>
      </p:sp>
      <p:sp>
        <p:nvSpPr>
          <p:cNvPr id="151" name="Rectangle: Rounded Corners 150">
            <a:extLst>
              <a:ext uri="{FF2B5EF4-FFF2-40B4-BE49-F238E27FC236}">
                <a16:creationId xmlns:a16="http://schemas.microsoft.com/office/drawing/2014/main" id="{6329B2D4-2FCA-0D3D-BEC6-DFF4884099C0}"/>
              </a:ext>
            </a:extLst>
          </p:cNvPr>
          <p:cNvSpPr/>
          <p:nvPr/>
        </p:nvSpPr>
        <p:spPr>
          <a:xfrm>
            <a:off x="9478332" y="3922588"/>
            <a:ext cx="1697873" cy="652366"/>
          </a:xfrm>
          <a:prstGeom prst="roundRect">
            <a:avLst>
              <a:gd name="adj" fmla="val 50000"/>
            </a:avLst>
          </a:prstGeom>
          <a:solidFill>
            <a:srgbClr val="156082">
              <a:alpha val="68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152" name="Picture 151">
            <a:extLst>
              <a:ext uri="{FF2B5EF4-FFF2-40B4-BE49-F238E27FC236}">
                <a16:creationId xmlns:a16="http://schemas.microsoft.com/office/drawing/2014/main" id="{7F63344C-A84B-028A-5674-0CBDB03475E5}"/>
              </a:ext>
            </a:extLst>
          </p:cNvPr>
          <p:cNvPicPr>
            <a:picLocks noChangeAspect="1"/>
          </p:cNvPicPr>
          <p:nvPr/>
        </p:nvPicPr>
        <p:blipFill>
          <a:blip r:embed="rId61"/>
          <a:stretch>
            <a:fillRect/>
          </a:stretch>
        </p:blipFill>
        <p:spPr>
          <a:xfrm>
            <a:off x="9314965" y="5689317"/>
            <a:ext cx="327132" cy="293675"/>
          </a:xfrm>
          <a:prstGeom prst="rect">
            <a:avLst/>
          </a:prstGeom>
        </p:spPr>
      </p:pic>
      <p:sp>
        <p:nvSpPr>
          <p:cNvPr id="153" name="Rectangle: Rounded Corners 152">
            <a:extLst>
              <a:ext uri="{FF2B5EF4-FFF2-40B4-BE49-F238E27FC236}">
                <a16:creationId xmlns:a16="http://schemas.microsoft.com/office/drawing/2014/main" id="{7DE3B8B8-92E3-CE45-489B-D63B9199172E}"/>
              </a:ext>
            </a:extLst>
          </p:cNvPr>
          <p:cNvSpPr/>
          <p:nvPr/>
        </p:nvSpPr>
        <p:spPr>
          <a:xfrm>
            <a:off x="10262633" y="3921945"/>
            <a:ext cx="1697873" cy="653778"/>
          </a:xfrm>
          <a:prstGeom prst="roundRect">
            <a:avLst>
              <a:gd name="adj" fmla="val 50000"/>
            </a:avLst>
          </a:prstGeom>
          <a:solidFill>
            <a:srgbClr val="A02B93">
              <a:alpha val="68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54" name="TextBox 153">
            <a:hlinkClick r:id="rId62"/>
            <a:extLst>
              <a:ext uri="{FF2B5EF4-FFF2-40B4-BE49-F238E27FC236}">
                <a16:creationId xmlns:a16="http://schemas.microsoft.com/office/drawing/2014/main" id="{08D83832-4BD6-6235-BE10-33A5252AD862}"/>
              </a:ext>
            </a:extLst>
          </p:cNvPr>
          <p:cNvSpPr txBox="1"/>
          <p:nvPr/>
        </p:nvSpPr>
        <p:spPr>
          <a:xfrm>
            <a:off x="9556651" y="4034628"/>
            <a:ext cx="702217" cy="324810"/>
          </a:xfrm>
          <a:prstGeom prst="rect">
            <a:avLst/>
          </a:prstGeom>
          <a:noFill/>
        </p:spPr>
        <p:txBody>
          <a:bodyPr wrap="square" lIns="0" tIns="0" rIns="0" bIns="0">
            <a:noAutofit/>
          </a:bodyPr>
          <a:lstStyle/>
          <a:p>
            <a:pPr algn="ctr" defTabSz="932742">
              <a:defRPr/>
            </a:pPr>
            <a:r>
              <a:rPr lang="en-US" sz="800" dirty="0">
                <a:solidFill>
                  <a:srgbClr val="FFFFFF"/>
                </a:solidFill>
                <a:latin typeface="Segoe UI Variable Display Light" pitchFamily="2" charset="0"/>
              </a:rPr>
              <a:t>Risk &amp; Compliance</a:t>
            </a:r>
          </a:p>
        </p:txBody>
      </p:sp>
      <p:sp>
        <p:nvSpPr>
          <p:cNvPr id="155" name="TextBox 154">
            <a:hlinkClick r:id="rId63"/>
            <a:extLst>
              <a:ext uri="{FF2B5EF4-FFF2-40B4-BE49-F238E27FC236}">
                <a16:creationId xmlns:a16="http://schemas.microsoft.com/office/drawing/2014/main" id="{C75D2BF7-1C4D-5E13-4E38-4E23680A7DC8}"/>
              </a:ext>
            </a:extLst>
          </p:cNvPr>
          <p:cNvSpPr txBox="1"/>
          <p:nvPr/>
        </p:nvSpPr>
        <p:spPr>
          <a:xfrm>
            <a:off x="11168482" y="4043704"/>
            <a:ext cx="702217" cy="299058"/>
          </a:xfrm>
          <a:prstGeom prst="rect">
            <a:avLst/>
          </a:prstGeom>
          <a:noFill/>
        </p:spPr>
        <p:txBody>
          <a:bodyPr wrap="square" lIns="0" tIns="0" rIns="0" bIns="0">
            <a:noAutofit/>
          </a:bodyPr>
          <a:lstStyle/>
          <a:p>
            <a:pPr algn="ctr" defTabSz="932742">
              <a:defRPr/>
            </a:pPr>
            <a:r>
              <a:rPr lang="en-US" sz="800" dirty="0">
                <a:solidFill>
                  <a:srgbClr val="FFFFFF"/>
                </a:solidFill>
                <a:latin typeface="Segoe UI Variable Display Light" pitchFamily="2" charset="0"/>
              </a:rPr>
              <a:t>Unified Data Governance</a:t>
            </a:r>
          </a:p>
        </p:txBody>
      </p:sp>
      <p:sp>
        <p:nvSpPr>
          <p:cNvPr id="156" name="Flowchart: Connector 155">
            <a:extLst>
              <a:ext uri="{FF2B5EF4-FFF2-40B4-BE49-F238E27FC236}">
                <a16:creationId xmlns:a16="http://schemas.microsoft.com/office/drawing/2014/main" id="{698CE4D6-E3F8-65C1-0544-214736A64807}"/>
              </a:ext>
            </a:extLst>
          </p:cNvPr>
          <p:cNvSpPr/>
          <p:nvPr/>
        </p:nvSpPr>
        <p:spPr>
          <a:xfrm>
            <a:off x="10258868" y="3777909"/>
            <a:ext cx="910587" cy="910587"/>
          </a:xfrm>
          <a:prstGeom prst="flowChartConnector">
            <a:avLst/>
          </a:prstGeom>
          <a:solidFill>
            <a:srgbClr val="723584"/>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nvGrpSpPr>
          <p:cNvPr id="157" name="Group 156">
            <a:extLst>
              <a:ext uri="{FF2B5EF4-FFF2-40B4-BE49-F238E27FC236}">
                <a16:creationId xmlns:a16="http://schemas.microsoft.com/office/drawing/2014/main" id="{7295D0FE-9CFA-E3F6-DC24-251F50698808}"/>
              </a:ext>
            </a:extLst>
          </p:cNvPr>
          <p:cNvGrpSpPr/>
          <p:nvPr/>
        </p:nvGrpSpPr>
        <p:grpSpPr>
          <a:xfrm>
            <a:off x="10216327" y="3856726"/>
            <a:ext cx="974337" cy="582288"/>
            <a:chOff x="8463846" y="2401737"/>
            <a:chExt cx="974337" cy="582288"/>
          </a:xfrm>
        </p:grpSpPr>
        <p:sp>
          <p:nvSpPr>
            <p:cNvPr id="158" name="TextBox 157">
              <a:hlinkClick r:id="rId64"/>
              <a:extLst>
                <a:ext uri="{FF2B5EF4-FFF2-40B4-BE49-F238E27FC236}">
                  <a16:creationId xmlns:a16="http://schemas.microsoft.com/office/drawing/2014/main" id="{624AFD59-B9FE-E4CD-B4B9-E736347F618B}"/>
                </a:ext>
              </a:extLst>
            </p:cNvPr>
            <p:cNvSpPr txBox="1"/>
            <p:nvPr/>
          </p:nvSpPr>
          <p:spPr>
            <a:xfrm>
              <a:off x="8463846" y="2798072"/>
              <a:ext cx="974337" cy="185953"/>
            </a:xfrm>
            <a:prstGeom prst="rect">
              <a:avLst/>
            </a:prstGeom>
            <a:noFill/>
          </p:spPr>
          <p:txBody>
            <a:bodyPr wrap="square" lIns="0" tIns="0" rIns="0" bIns="0">
              <a:noAutofit/>
            </a:bodyPr>
            <a:lstStyle/>
            <a:p>
              <a:pPr algn="ctr" defTabSz="932742">
                <a:defRPr/>
              </a:pPr>
              <a:r>
                <a:rPr lang="en-US" sz="900" dirty="0">
                  <a:solidFill>
                    <a:srgbClr val="FFFFFF"/>
                  </a:solidFill>
                  <a:latin typeface="Segoe UI Variable Display Semib" pitchFamily="2" charset="0"/>
                </a:rPr>
                <a:t>Microsoft</a:t>
              </a:r>
            </a:p>
            <a:p>
              <a:pPr algn="ctr" defTabSz="932742">
                <a:defRPr/>
              </a:pPr>
              <a:r>
                <a:rPr lang="en-US" sz="900" dirty="0">
                  <a:solidFill>
                    <a:srgbClr val="FFFFFF"/>
                  </a:solidFill>
                  <a:latin typeface="Segoe UI Variable Display Semib" pitchFamily="2" charset="0"/>
                </a:rPr>
                <a:t>Purview</a:t>
              </a:r>
            </a:p>
          </p:txBody>
        </p:sp>
        <p:pic>
          <p:nvPicPr>
            <p:cNvPr id="159" name="Graphic 158">
              <a:extLst>
                <a:ext uri="{FF2B5EF4-FFF2-40B4-BE49-F238E27FC236}">
                  <a16:creationId xmlns:a16="http://schemas.microsoft.com/office/drawing/2014/main" id="{0EE288A3-BA94-E663-8363-A5DD10DA5F3A}"/>
                </a:ext>
              </a:extLst>
            </p:cNvPr>
            <p:cNvPicPr>
              <a:picLocks noChangeAspect="1"/>
            </p:cNvPicPr>
            <p:nvPr/>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8779990" y="2401737"/>
              <a:ext cx="347768" cy="347768"/>
            </a:xfrm>
            <a:prstGeom prst="rect">
              <a:avLst/>
            </a:prstGeom>
          </p:spPr>
        </p:pic>
      </p:grpSp>
      <p:pic>
        <p:nvPicPr>
          <p:cNvPr id="160" name="Graphic 159">
            <a:extLst>
              <a:ext uri="{FF2B5EF4-FFF2-40B4-BE49-F238E27FC236}">
                <a16:creationId xmlns:a16="http://schemas.microsoft.com/office/drawing/2014/main" id="{D59ABF19-335B-A4A1-F03C-0F86BC1A7CB1}"/>
              </a:ext>
            </a:extLst>
          </p:cNvPr>
          <p:cNvPicPr>
            <a:picLocks noChangeAspect="1"/>
          </p:cNvPicPr>
          <p:nvPr/>
        </p:nvPicPr>
        <p:blipFill>
          <a:blip r:embed="rId67">
            <a:extLst>
              <a:ext uri="{28A0092B-C50C-407E-A947-70E740481C1C}">
                <a14:useLocalDpi xmlns:a14="http://schemas.microsoft.com/office/drawing/2010/main" val="0"/>
              </a:ext>
              <a:ext uri="{96DAC541-7B7A-43D3-8B79-37D633B846F1}">
                <asvg:svgBlip xmlns:asvg="http://schemas.microsoft.com/office/drawing/2016/SVG/main" r:embed="rId68"/>
              </a:ext>
            </a:extLst>
          </a:blip>
          <a:stretch>
            <a:fillRect/>
          </a:stretch>
        </p:blipFill>
        <p:spPr>
          <a:xfrm>
            <a:off x="10464015" y="3457439"/>
            <a:ext cx="241197" cy="241197"/>
          </a:xfrm>
          <a:prstGeom prst="rect">
            <a:avLst/>
          </a:prstGeom>
        </p:spPr>
      </p:pic>
      <p:sp>
        <p:nvSpPr>
          <p:cNvPr id="161" name="TextBox 160">
            <a:hlinkClick r:id="rId69"/>
            <a:extLst>
              <a:ext uri="{FF2B5EF4-FFF2-40B4-BE49-F238E27FC236}">
                <a16:creationId xmlns:a16="http://schemas.microsoft.com/office/drawing/2014/main" id="{4504E9D8-2609-8595-2C70-CB065BF01814}"/>
              </a:ext>
            </a:extLst>
          </p:cNvPr>
          <p:cNvSpPr txBox="1"/>
          <p:nvPr/>
        </p:nvSpPr>
        <p:spPr>
          <a:xfrm>
            <a:off x="10674459" y="3514683"/>
            <a:ext cx="476435" cy="170038"/>
          </a:xfrm>
          <a:prstGeom prst="rect">
            <a:avLst/>
          </a:prstGeom>
          <a:noFill/>
        </p:spPr>
        <p:txBody>
          <a:bodyPr wrap="square" lIns="0" tIns="0" rIns="0" bIns="0">
            <a:noAutofit/>
          </a:bodyPr>
          <a:lstStyle/>
          <a:p>
            <a:pPr algn="ctr" defTabSz="932742">
              <a:defRPr/>
            </a:pPr>
            <a:r>
              <a:rPr lang="en-US" sz="900" dirty="0">
                <a:solidFill>
                  <a:srgbClr val="FFFFFF"/>
                </a:solidFill>
                <a:latin typeface="Segoe UI Variable Display Semib"/>
              </a:rPr>
              <a:t>Fabric</a:t>
            </a:r>
          </a:p>
        </p:txBody>
      </p:sp>
      <p:sp>
        <p:nvSpPr>
          <p:cNvPr id="162" name="TextBox 161">
            <a:extLst>
              <a:ext uri="{FF2B5EF4-FFF2-40B4-BE49-F238E27FC236}">
                <a16:creationId xmlns:a16="http://schemas.microsoft.com/office/drawing/2014/main" id="{400C5C13-EE9E-3817-C890-F856A3EC781E}"/>
              </a:ext>
            </a:extLst>
          </p:cNvPr>
          <p:cNvSpPr txBox="1"/>
          <p:nvPr/>
        </p:nvSpPr>
        <p:spPr>
          <a:xfrm>
            <a:off x="11122604" y="4355437"/>
            <a:ext cx="785310" cy="183634"/>
          </a:xfrm>
          <a:prstGeom prst="roundRect">
            <a:avLst>
              <a:gd name="adj" fmla="val 28194"/>
            </a:avLst>
          </a:prstGeom>
          <a:noFill/>
          <a:ln w="9525" cap="flat" cmpd="sng" algn="ctr">
            <a:noFill/>
            <a:prstDash val="solid"/>
            <a:headEnd type="none" w="med" len="med"/>
            <a:tailEnd type="none" w="med" len="med"/>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700" b="0" i="0" u="none" strike="noStrike" kern="0" cap="none" spc="0" normalizeH="0" baseline="0">
                <a:ln>
                  <a:noFill/>
                </a:ln>
                <a:solidFill>
                  <a:srgbClr val="FFFFFF"/>
                </a:solidFill>
                <a:effectLst/>
                <a:uLnTx/>
                <a:uFillTx/>
                <a:latin typeface="Segoe UI"/>
                <a:cs typeface="Segoe UI" pitchFamily="34" charset="0"/>
              </a:defRPr>
            </a:lvl1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300" b="0" i="0" u="none" strike="noStrike" kern="0" cap="none" spc="0" normalizeH="0" baseline="0" noProof="0" dirty="0">
                <a:ln>
                  <a:noFill/>
                </a:ln>
                <a:solidFill>
                  <a:srgbClr val="FFFFFF"/>
                </a:solidFill>
                <a:effectLst/>
                <a:uLnTx/>
                <a:uFillTx/>
                <a:latin typeface="Segoe UI"/>
                <a:cs typeface="Segoe UI" pitchFamily="34" charset="0"/>
              </a:rPr>
              <a:t>manage and govern on-premises, multi-cloud, and software as a service (SaaS) data</a:t>
            </a:r>
            <a:endParaRPr kumimoji="0" lang="en-AU" sz="300" b="0" i="0" u="none" strike="noStrike" kern="0" cap="none" spc="0" normalizeH="0" baseline="0" noProof="0" dirty="0">
              <a:ln>
                <a:noFill/>
              </a:ln>
              <a:solidFill>
                <a:srgbClr val="FFFFFF"/>
              </a:solidFill>
              <a:effectLst/>
              <a:uLnTx/>
              <a:uFillTx/>
              <a:latin typeface="Segoe UI"/>
              <a:cs typeface="Segoe UI" pitchFamily="34" charset="0"/>
            </a:endParaRPr>
          </a:p>
        </p:txBody>
      </p:sp>
      <p:sp>
        <p:nvSpPr>
          <p:cNvPr id="163" name="TextBox 162">
            <a:extLst>
              <a:ext uri="{FF2B5EF4-FFF2-40B4-BE49-F238E27FC236}">
                <a16:creationId xmlns:a16="http://schemas.microsoft.com/office/drawing/2014/main" id="{544E38DF-A5D0-0F6B-308D-8966E6EDA317}"/>
              </a:ext>
            </a:extLst>
          </p:cNvPr>
          <p:cNvSpPr txBox="1"/>
          <p:nvPr/>
        </p:nvSpPr>
        <p:spPr>
          <a:xfrm>
            <a:off x="9536872" y="4366952"/>
            <a:ext cx="785310" cy="183634"/>
          </a:xfrm>
          <a:prstGeom prst="roundRect">
            <a:avLst>
              <a:gd name="adj" fmla="val 28194"/>
            </a:avLst>
          </a:prstGeom>
          <a:noFill/>
          <a:ln w="9525" cap="flat" cmpd="sng" algn="ctr">
            <a:noFill/>
            <a:prstDash val="solid"/>
            <a:headEnd type="none" w="med" len="med"/>
            <a:tailEnd type="none" w="med" len="med"/>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700" b="0" i="0" u="none" strike="noStrike" kern="0" cap="none" spc="0" normalizeH="0" baseline="0">
                <a:ln>
                  <a:noFill/>
                </a:ln>
                <a:solidFill>
                  <a:srgbClr val="FFFFFF"/>
                </a:solidFill>
                <a:effectLst/>
                <a:uLnTx/>
                <a:uFillTx/>
                <a:latin typeface="Segoe UI"/>
                <a:cs typeface="Segoe UI" pitchFamily="34" charset="0"/>
              </a:defRPr>
            </a:lvl1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300" b="0" i="0" u="none" strike="noStrike" kern="0" cap="none" spc="0" normalizeH="0" baseline="0" noProof="0" dirty="0">
                <a:ln>
                  <a:noFill/>
                </a:ln>
                <a:solidFill>
                  <a:srgbClr val="FFFFFF"/>
                </a:solidFill>
                <a:effectLst/>
                <a:uLnTx/>
                <a:uFillTx/>
                <a:latin typeface="Segoe UI"/>
                <a:cs typeface="Segoe UI" pitchFamily="34" charset="0"/>
              </a:rPr>
              <a:t>Identify data risks, prevent data loss and manage regulatory requirements.</a:t>
            </a:r>
            <a:endParaRPr kumimoji="0" lang="en-AU" sz="300" b="0" i="0" u="none" strike="noStrike" kern="0" cap="none" spc="0" normalizeH="0" baseline="0" noProof="0" dirty="0">
              <a:ln>
                <a:noFill/>
              </a:ln>
              <a:solidFill>
                <a:srgbClr val="FFFFFF"/>
              </a:solidFill>
              <a:effectLst/>
              <a:uLnTx/>
              <a:uFillTx/>
              <a:latin typeface="Segoe UI"/>
              <a:cs typeface="Segoe UI" pitchFamily="34" charset="0"/>
            </a:endParaRPr>
          </a:p>
        </p:txBody>
      </p:sp>
      <p:pic>
        <p:nvPicPr>
          <p:cNvPr id="164" name="Picture 163">
            <a:hlinkClick r:id="rId37"/>
            <a:extLst>
              <a:ext uri="{FF2B5EF4-FFF2-40B4-BE49-F238E27FC236}">
                <a16:creationId xmlns:a16="http://schemas.microsoft.com/office/drawing/2014/main" id="{5AC61A3E-56B0-CF92-CDAE-FB0F48EC13DF}"/>
              </a:ext>
            </a:extLst>
          </p:cNvPr>
          <p:cNvPicPr>
            <a:picLocks noChangeAspect="1"/>
          </p:cNvPicPr>
          <p:nvPr/>
        </p:nvPicPr>
        <p:blipFill>
          <a:blip r:embed="rId70"/>
          <a:stretch>
            <a:fillRect/>
          </a:stretch>
        </p:blipFill>
        <p:spPr>
          <a:xfrm>
            <a:off x="203361" y="5530959"/>
            <a:ext cx="619777" cy="619777"/>
          </a:xfrm>
          <a:prstGeom prst="rect">
            <a:avLst/>
          </a:prstGeom>
        </p:spPr>
      </p:pic>
      <p:sp>
        <p:nvSpPr>
          <p:cNvPr id="165" name="TextBox 164">
            <a:extLst>
              <a:ext uri="{FF2B5EF4-FFF2-40B4-BE49-F238E27FC236}">
                <a16:creationId xmlns:a16="http://schemas.microsoft.com/office/drawing/2014/main" id="{19D9E1C5-2E82-4CE8-00F4-8468C3C1B6F1}"/>
              </a:ext>
            </a:extLst>
          </p:cNvPr>
          <p:cNvSpPr txBox="1"/>
          <p:nvPr/>
        </p:nvSpPr>
        <p:spPr>
          <a:xfrm>
            <a:off x="9494203" y="2329263"/>
            <a:ext cx="970023" cy="331715"/>
          </a:xfrm>
          <a:prstGeom prst="rect">
            <a:avLst/>
          </a:prstGeom>
          <a:noFill/>
        </p:spPr>
        <p:txBody>
          <a:bodyPr wrap="square" lIns="0" tIns="0" rIns="0" bIns="0">
            <a:noAutofit/>
          </a:bodyPr>
          <a:lstStyle/>
          <a:p>
            <a:pPr algn="ctr" defTabSz="932742">
              <a:defRPr/>
            </a:pPr>
            <a:r>
              <a:rPr lang="en-US" sz="900" dirty="0">
                <a:solidFill>
                  <a:srgbClr val="FFFFFF"/>
                </a:solidFill>
                <a:latin typeface="Segoe UI Variable Display Semib"/>
              </a:rPr>
              <a:t>Microsoft Services</a:t>
            </a:r>
          </a:p>
        </p:txBody>
      </p:sp>
      <p:pic>
        <p:nvPicPr>
          <p:cNvPr id="166" name="Picture 165" descr="Microsoft 365 Copilot">
            <a:hlinkClick r:id="rId71"/>
            <a:extLst>
              <a:ext uri="{FF2B5EF4-FFF2-40B4-BE49-F238E27FC236}">
                <a16:creationId xmlns:a16="http://schemas.microsoft.com/office/drawing/2014/main" id="{7527EC5D-2C05-5C17-3EE3-7F52960F5020}"/>
              </a:ext>
            </a:extLst>
          </p:cNvPr>
          <p:cNvPicPr>
            <a:picLocks noChangeAspect="1"/>
          </p:cNvPicPr>
          <p:nvPr/>
        </p:nvPicPr>
        <p:blipFill>
          <a:blip r:embed="rId72" cstate="print">
            <a:extLst>
              <a:ext uri="{28A0092B-C50C-407E-A947-70E740481C1C}">
                <a14:useLocalDpi xmlns:a14="http://schemas.microsoft.com/office/drawing/2010/main"/>
              </a:ext>
            </a:extLst>
          </a:blip>
          <a:stretch>
            <a:fillRect/>
          </a:stretch>
        </p:blipFill>
        <p:spPr>
          <a:xfrm>
            <a:off x="9633742" y="1990982"/>
            <a:ext cx="249594" cy="274279"/>
          </a:xfrm>
          <a:prstGeom prst="rect">
            <a:avLst/>
          </a:prstGeom>
        </p:spPr>
      </p:pic>
      <p:sp>
        <p:nvSpPr>
          <p:cNvPr id="167" name="TextBox 166">
            <a:extLst>
              <a:ext uri="{FF2B5EF4-FFF2-40B4-BE49-F238E27FC236}">
                <a16:creationId xmlns:a16="http://schemas.microsoft.com/office/drawing/2014/main" id="{46BBF07D-BD07-4CFE-7D62-43C3E57464B6}"/>
              </a:ext>
            </a:extLst>
          </p:cNvPr>
          <p:cNvSpPr txBox="1"/>
          <p:nvPr/>
        </p:nvSpPr>
        <p:spPr>
          <a:xfrm>
            <a:off x="9489954" y="2594534"/>
            <a:ext cx="970022" cy="372190"/>
          </a:xfrm>
          <a:prstGeom prst="rect">
            <a:avLst/>
          </a:prstGeom>
          <a:noFill/>
        </p:spPr>
        <p:txBody>
          <a:bodyPr wrap="square" lIns="0" tIns="0" rIns="0" bIns="0">
            <a:noAutofit/>
          </a:bodyPr>
          <a:lstStyle/>
          <a:p>
            <a:pPr algn="ctr" defTabSz="932742">
              <a:defRPr/>
            </a:pPr>
            <a:r>
              <a:rPr lang="en-US" sz="800" dirty="0">
                <a:solidFill>
                  <a:srgbClr val="FFFFFF"/>
                </a:solidFill>
                <a:latin typeface="Segoe UI Variable Display Light" pitchFamily="2" charset="0"/>
              </a:rPr>
              <a:t>SharePoint, Outlook</a:t>
            </a:r>
          </a:p>
          <a:p>
            <a:pPr algn="ctr" defTabSz="932742">
              <a:defRPr/>
            </a:pPr>
            <a:r>
              <a:rPr lang="en-US" sz="800" dirty="0">
                <a:solidFill>
                  <a:srgbClr val="FFFFFF"/>
                </a:solidFill>
                <a:latin typeface="Segoe UI Variable Display Light" pitchFamily="2" charset="0"/>
              </a:rPr>
              <a:t>Teams, Power BI, OneDrive, Viva, Sales, Marketing, Finance and More…</a:t>
            </a:r>
          </a:p>
        </p:txBody>
      </p:sp>
      <p:pic>
        <p:nvPicPr>
          <p:cNvPr id="168" name="Graphic 167">
            <a:hlinkClick r:id="rId73"/>
            <a:extLst>
              <a:ext uri="{FF2B5EF4-FFF2-40B4-BE49-F238E27FC236}">
                <a16:creationId xmlns:a16="http://schemas.microsoft.com/office/drawing/2014/main" id="{C04E6033-E6A6-D1EE-DCF3-3D72547C31D0}"/>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10103116" y="1989777"/>
            <a:ext cx="290052" cy="290052"/>
          </a:xfrm>
          <a:prstGeom prst="rect">
            <a:avLst/>
          </a:prstGeom>
        </p:spPr>
      </p:pic>
      <p:grpSp>
        <p:nvGrpSpPr>
          <p:cNvPr id="169" name="Group 168">
            <a:extLst>
              <a:ext uri="{FF2B5EF4-FFF2-40B4-BE49-F238E27FC236}">
                <a16:creationId xmlns:a16="http://schemas.microsoft.com/office/drawing/2014/main" id="{89396D0E-089E-C044-AB12-5C2E44550E04}"/>
              </a:ext>
            </a:extLst>
          </p:cNvPr>
          <p:cNvGrpSpPr/>
          <p:nvPr/>
        </p:nvGrpSpPr>
        <p:grpSpPr>
          <a:xfrm>
            <a:off x="11297453" y="2288975"/>
            <a:ext cx="639109" cy="206420"/>
            <a:chOff x="10640421" y="2082919"/>
            <a:chExt cx="868493" cy="280506"/>
          </a:xfrm>
        </p:grpSpPr>
        <p:sp>
          <p:nvSpPr>
            <p:cNvPr id="170" name="Rectangle: Rounded Corners 169">
              <a:hlinkClick r:id="rId76"/>
              <a:extLst>
                <a:ext uri="{FF2B5EF4-FFF2-40B4-BE49-F238E27FC236}">
                  <a16:creationId xmlns:a16="http://schemas.microsoft.com/office/drawing/2014/main" id="{FDB5C638-4E3C-594D-F4CD-E5F5B7091647}"/>
                </a:ext>
              </a:extLst>
            </p:cNvPr>
            <p:cNvSpPr/>
            <p:nvPr/>
          </p:nvSpPr>
          <p:spPr bwMode="auto">
            <a:xfrm>
              <a:off x="10640421" y="2082919"/>
              <a:ext cx="868493" cy="280506"/>
            </a:xfrm>
            <a:prstGeom prst="roundRect">
              <a:avLst>
                <a:gd name="adj" fmla="val 8855"/>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AU"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1" name="Picture 170">
              <a:extLst>
                <a:ext uri="{FF2B5EF4-FFF2-40B4-BE49-F238E27FC236}">
                  <a16:creationId xmlns:a16="http://schemas.microsoft.com/office/drawing/2014/main" id="{4EE03189-8415-E652-81AD-7F095752D65E}"/>
                </a:ext>
              </a:extLst>
            </p:cNvPr>
            <p:cNvPicPr>
              <a:picLocks noChangeAspect="1"/>
            </p:cNvPicPr>
            <p:nvPr/>
          </p:nvPicPr>
          <p:blipFill>
            <a:blip r:embed="rId77"/>
            <a:stretch>
              <a:fillRect/>
            </a:stretch>
          </p:blipFill>
          <p:spPr>
            <a:xfrm>
              <a:off x="10968879" y="2157791"/>
              <a:ext cx="162557" cy="130807"/>
            </a:xfrm>
            <a:prstGeom prst="rect">
              <a:avLst/>
            </a:prstGeom>
          </p:spPr>
        </p:pic>
        <p:pic>
          <p:nvPicPr>
            <p:cNvPr id="172" name="Picture 171">
              <a:extLst>
                <a:ext uri="{FF2B5EF4-FFF2-40B4-BE49-F238E27FC236}">
                  <a16:creationId xmlns:a16="http://schemas.microsoft.com/office/drawing/2014/main" id="{26A7E689-760A-8AE7-95AE-25BB7D1281FF}"/>
                </a:ext>
              </a:extLst>
            </p:cNvPr>
            <p:cNvPicPr>
              <a:picLocks noChangeAspect="1"/>
            </p:cNvPicPr>
            <p:nvPr/>
          </p:nvPicPr>
          <p:blipFill>
            <a:blip r:embed="rId78"/>
            <a:stretch>
              <a:fillRect/>
            </a:stretch>
          </p:blipFill>
          <p:spPr>
            <a:xfrm>
              <a:off x="11220701" y="2163496"/>
              <a:ext cx="223810" cy="133761"/>
            </a:xfrm>
            <a:prstGeom prst="rect">
              <a:avLst/>
            </a:prstGeom>
          </p:spPr>
        </p:pic>
        <p:pic>
          <p:nvPicPr>
            <p:cNvPr id="173" name="Picture 172">
              <a:extLst>
                <a:ext uri="{FF2B5EF4-FFF2-40B4-BE49-F238E27FC236}">
                  <a16:creationId xmlns:a16="http://schemas.microsoft.com/office/drawing/2014/main" id="{3A8FA562-AE5E-A6E5-78E8-B24B16D77983}"/>
                </a:ext>
              </a:extLst>
            </p:cNvPr>
            <p:cNvPicPr>
              <a:picLocks noChangeAspect="1"/>
            </p:cNvPicPr>
            <p:nvPr/>
          </p:nvPicPr>
          <p:blipFill>
            <a:blip r:embed="rId79"/>
            <a:stretch>
              <a:fillRect/>
            </a:stretch>
          </p:blipFill>
          <p:spPr>
            <a:xfrm>
              <a:off x="10713946" y="2139273"/>
              <a:ext cx="159588" cy="159589"/>
            </a:xfrm>
            <a:prstGeom prst="rect">
              <a:avLst/>
            </a:prstGeom>
          </p:spPr>
        </p:pic>
      </p:grpSp>
      <p:pic>
        <p:nvPicPr>
          <p:cNvPr id="174" name="Picture 173">
            <a:extLst>
              <a:ext uri="{FF2B5EF4-FFF2-40B4-BE49-F238E27FC236}">
                <a16:creationId xmlns:a16="http://schemas.microsoft.com/office/drawing/2014/main" id="{6A36101F-095D-E2B1-C941-05446552FE45}"/>
              </a:ext>
            </a:extLst>
          </p:cNvPr>
          <p:cNvPicPr>
            <a:picLocks noChangeAspect="1"/>
          </p:cNvPicPr>
          <p:nvPr/>
        </p:nvPicPr>
        <p:blipFill>
          <a:blip r:embed="rId80"/>
          <a:stretch>
            <a:fillRect/>
          </a:stretch>
        </p:blipFill>
        <p:spPr>
          <a:xfrm>
            <a:off x="3264819" y="2274865"/>
            <a:ext cx="303646" cy="303646"/>
          </a:xfrm>
          <a:prstGeom prst="rect">
            <a:avLst/>
          </a:prstGeom>
        </p:spPr>
      </p:pic>
      <p:sp>
        <p:nvSpPr>
          <p:cNvPr id="175" name="TextBox 174">
            <a:hlinkClick r:id="rId81"/>
            <a:extLst>
              <a:ext uri="{FF2B5EF4-FFF2-40B4-BE49-F238E27FC236}">
                <a16:creationId xmlns:a16="http://schemas.microsoft.com/office/drawing/2014/main" id="{E452D3EA-6945-2CA3-71CF-44A00451769B}"/>
              </a:ext>
            </a:extLst>
          </p:cNvPr>
          <p:cNvSpPr txBox="1"/>
          <p:nvPr/>
        </p:nvSpPr>
        <p:spPr>
          <a:xfrm>
            <a:off x="6865526" y="626416"/>
            <a:ext cx="680855" cy="185354"/>
          </a:xfrm>
          <a:prstGeom prst="rect">
            <a:avLst/>
          </a:prstGeom>
          <a:noFill/>
        </p:spPr>
        <p:txBody>
          <a:bodyPr wrap="square" lIns="0" tIns="0" rIns="0" bIns="0">
            <a:noAutofit/>
          </a:bodyPr>
          <a:lstStyle/>
          <a:p>
            <a:pPr algn="ctr" defTabSz="932742">
              <a:defRPr/>
            </a:pPr>
            <a:r>
              <a:rPr lang="en-US" sz="500" dirty="0">
                <a:solidFill>
                  <a:prstClr val="white"/>
                </a:solidFill>
                <a:latin typeface="Segoe UI Variable Display" pitchFamily="2" charset="0"/>
              </a:rPr>
              <a:t>Extend Copilot reach using Plugins</a:t>
            </a:r>
          </a:p>
        </p:txBody>
      </p:sp>
      <p:pic>
        <p:nvPicPr>
          <p:cNvPr id="176" name="Picture 175">
            <a:extLst>
              <a:ext uri="{FF2B5EF4-FFF2-40B4-BE49-F238E27FC236}">
                <a16:creationId xmlns:a16="http://schemas.microsoft.com/office/drawing/2014/main" id="{8F8B6B68-B425-38CE-BE76-DC5F7F761DAD}"/>
              </a:ext>
            </a:extLst>
          </p:cNvPr>
          <p:cNvPicPr>
            <a:picLocks noChangeAspect="1"/>
          </p:cNvPicPr>
          <p:nvPr/>
        </p:nvPicPr>
        <p:blipFill>
          <a:blip r:embed="rId80"/>
          <a:stretch>
            <a:fillRect/>
          </a:stretch>
        </p:blipFill>
        <p:spPr>
          <a:xfrm>
            <a:off x="7051594" y="279126"/>
            <a:ext cx="303646" cy="303646"/>
          </a:xfrm>
          <a:prstGeom prst="rect">
            <a:avLst/>
          </a:prstGeom>
        </p:spPr>
      </p:pic>
      <p:pic>
        <p:nvPicPr>
          <p:cNvPr id="177" name="Graphic 176">
            <a:extLst>
              <a:ext uri="{FF2B5EF4-FFF2-40B4-BE49-F238E27FC236}">
                <a16:creationId xmlns:a16="http://schemas.microsoft.com/office/drawing/2014/main" id="{A0D59EF9-DB0A-D20F-9920-FA65A6D3885E}"/>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948868" y="918643"/>
            <a:ext cx="114606" cy="173700"/>
          </a:xfrm>
          <a:prstGeom prst="rect">
            <a:avLst/>
          </a:prstGeom>
        </p:spPr>
      </p:pic>
      <p:grpSp>
        <p:nvGrpSpPr>
          <p:cNvPr id="178" name="Group 177">
            <a:extLst>
              <a:ext uri="{FF2B5EF4-FFF2-40B4-BE49-F238E27FC236}">
                <a16:creationId xmlns:a16="http://schemas.microsoft.com/office/drawing/2014/main" id="{A0508169-7525-661A-88B2-58076421D17E}"/>
              </a:ext>
            </a:extLst>
          </p:cNvPr>
          <p:cNvGrpSpPr/>
          <p:nvPr/>
        </p:nvGrpSpPr>
        <p:grpSpPr>
          <a:xfrm>
            <a:off x="1393014" y="6460020"/>
            <a:ext cx="7417300" cy="322166"/>
            <a:chOff x="1733398" y="3594692"/>
            <a:chExt cx="7417300" cy="322166"/>
          </a:xfrm>
        </p:grpSpPr>
        <p:sp>
          <p:nvSpPr>
            <p:cNvPr id="179" name="Rectangle: Rounded Corners 178">
              <a:extLst>
                <a:ext uri="{FF2B5EF4-FFF2-40B4-BE49-F238E27FC236}">
                  <a16:creationId xmlns:a16="http://schemas.microsoft.com/office/drawing/2014/main" id="{8FDB08CD-9679-85E2-5CFD-11BE4E86B23D}"/>
                </a:ext>
              </a:extLst>
            </p:cNvPr>
            <p:cNvSpPr/>
            <p:nvPr/>
          </p:nvSpPr>
          <p:spPr bwMode="auto">
            <a:xfrm>
              <a:off x="1733398" y="3594692"/>
              <a:ext cx="7417300" cy="322166"/>
            </a:xfrm>
            <a:prstGeom prst="roundRect">
              <a:avLst>
                <a:gd name="adj" fmla="val 16382"/>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0000" tIns="108000" rIns="180000" bIns="18000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800" b="1" i="0" u="none" strike="noStrike" kern="0" cap="none" spc="0" normalizeH="0" baseline="0" noProof="0" dirty="0">
                <a:ln>
                  <a:noFill/>
                </a:ln>
                <a:solidFill>
                  <a:srgbClr val="FFFFFF"/>
                </a:solidFill>
                <a:effectLst/>
                <a:uLnTx/>
                <a:uFillTx/>
                <a:cs typeface="Segoe UI" pitchFamily="34" charset="0"/>
              </a:endParaRPr>
            </a:p>
          </p:txBody>
        </p:sp>
        <p:sp>
          <p:nvSpPr>
            <p:cNvPr id="180" name="Graphic 22">
              <a:extLst>
                <a:ext uri="{FF2B5EF4-FFF2-40B4-BE49-F238E27FC236}">
                  <a16:creationId xmlns:a16="http://schemas.microsoft.com/office/drawing/2014/main" id="{758CC18B-B8F8-3F4D-DE5D-004DEA0DAB56}"/>
                </a:ext>
                <a:ext uri="{C183D7F6-B498-43B3-948B-1728B52AA6E4}">
                  <adec:decorative xmlns:adec="http://schemas.microsoft.com/office/drawing/2017/decorative" val="1"/>
                </a:ext>
              </a:extLst>
            </p:cNvPr>
            <p:cNvSpPr/>
            <p:nvPr/>
          </p:nvSpPr>
          <p:spPr>
            <a:xfrm>
              <a:off x="4717533" y="3643298"/>
              <a:ext cx="211437" cy="211447"/>
            </a:xfrm>
            <a:custGeom>
              <a:avLst/>
              <a:gdLst>
                <a:gd name="connsiteX0" fmla="*/ 199427 w 301022"/>
                <a:gd name="connsiteY0" fmla="*/ 0 h 301034"/>
                <a:gd name="connsiteX1" fmla="*/ 210610 w 301022"/>
                <a:gd name="connsiteY1" fmla="*/ 9753 h 301034"/>
                <a:gd name="connsiteX2" fmla="*/ 210716 w 301022"/>
                <a:gd name="connsiteY2" fmla="*/ 11288 h 301034"/>
                <a:gd name="connsiteX3" fmla="*/ 210716 w 301022"/>
                <a:gd name="connsiteY3" fmla="*/ 46282 h 301034"/>
                <a:gd name="connsiteX4" fmla="*/ 254740 w 301022"/>
                <a:gd name="connsiteY4" fmla="*/ 90307 h 301034"/>
                <a:gd name="connsiteX5" fmla="*/ 289734 w 301022"/>
                <a:gd name="connsiteY5" fmla="*/ 90307 h 301034"/>
                <a:gd name="connsiteX6" fmla="*/ 301020 w 301022"/>
                <a:gd name="connsiteY6" fmla="*/ 101599 h 301034"/>
                <a:gd name="connsiteX7" fmla="*/ 291269 w 301022"/>
                <a:gd name="connsiteY7" fmla="*/ 112778 h 301034"/>
                <a:gd name="connsiteX8" fmla="*/ 289734 w 301022"/>
                <a:gd name="connsiteY8" fmla="*/ 112883 h 301034"/>
                <a:gd name="connsiteX9" fmla="*/ 255869 w 301022"/>
                <a:gd name="connsiteY9" fmla="*/ 112883 h 301034"/>
                <a:gd name="connsiteX10" fmla="*/ 255869 w 301022"/>
                <a:gd name="connsiteY10" fmla="*/ 139223 h 301034"/>
                <a:gd name="connsiteX11" fmla="*/ 289734 w 301022"/>
                <a:gd name="connsiteY11" fmla="*/ 139223 h 301034"/>
                <a:gd name="connsiteX12" fmla="*/ 300917 w 301022"/>
                <a:gd name="connsiteY12" fmla="*/ 148976 h 301034"/>
                <a:gd name="connsiteX13" fmla="*/ 301023 w 301022"/>
                <a:gd name="connsiteY13" fmla="*/ 150511 h 301034"/>
                <a:gd name="connsiteX14" fmla="*/ 291269 w 301022"/>
                <a:gd name="connsiteY14" fmla="*/ 161694 h 301034"/>
                <a:gd name="connsiteX15" fmla="*/ 289734 w 301022"/>
                <a:gd name="connsiteY15" fmla="*/ 161800 h 301034"/>
                <a:gd name="connsiteX16" fmla="*/ 255869 w 301022"/>
                <a:gd name="connsiteY16" fmla="*/ 161800 h 301034"/>
                <a:gd name="connsiteX17" fmla="*/ 255869 w 301022"/>
                <a:gd name="connsiteY17" fmla="*/ 188139 h 301034"/>
                <a:gd name="connsiteX18" fmla="*/ 289734 w 301022"/>
                <a:gd name="connsiteY18" fmla="*/ 188139 h 301034"/>
                <a:gd name="connsiteX19" fmla="*/ 300917 w 301022"/>
                <a:gd name="connsiteY19" fmla="*/ 197892 h 301034"/>
                <a:gd name="connsiteX20" fmla="*/ 301023 w 301022"/>
                <a:gd name="connsiteY20" fmla="*/ 199427 h 301034"/>
                <a:gd name="connsiteX21" fmla="*/ 291269 w 301022"/>
                <a:gd name="connsiteY21" fmla="*/ 210610 h 301034"/>
                <a:gd name="connsiteX22" fmla="*/ 289734 w 301022"/>
                <a:gd name="connsiteY22" fmla="*/ 210716 h 301034"/>
                <a:gd name="connsiteX23" fmla="*/ 254740 w 301022"/>
                <a:gd name="connsiteY23" fmla="*/ 210716 h 301034"/>
                <a:gd name="connsiteX24" fmla="*/ 210716 w 301022"/>
                <a:gd name="connsiteY24" fmla="*/ 254755 h 301034"/>
                <a:gd name="connsiteX25" fmla="*/ 210716 w 301022"/>
                <a:gd name="connsiteY25" fmla="*/ 289749 h 301034"/>
                <a:gd name="connsiteX26" fmla="*/ 199424 w 301022"/>
                <a:gd name="connsiteY26" fmla="*/ 301035 h 301034"/>
                <a:gd name="connsiteX27" fmla="*/ 188244 w 301022"/>
                <a:gd name="connsiteY27" fmla="*/ 291284 h 301034"/>
                <a:gd name="connsiteX28" fmla="*/ 188139 w 301022"/>
                <a:gd name="connsiteY28" fmla="*/ 289749 h 301034"/>
                <a:gd name="connsiteX29" fmla="*/ 188139 w 301022"/>
                <a:gd name="connsiteY29" fmla="*/ 255869 h 301034"/>
                <a:gd name="connsiteX30" fmla="*/ 161785 w 301022"/>
                <a:gd name="connsiteY30" fmla="*/ 255869 h 301034"/>
                <a:gd name="connsiteX31" fmla="*/ 161800 w 301022"/>
                <a:gd name="connsiteY31" fmla="*/ 289749 h 301034"/>
                <a:gd name="connsiteX32" fmla="*/ 152046 w 301022"/>
                <a:gd name="connsiteY32" fmla="*/ 300932 h 301034"/>
                <a:gd name="connsiteX33" fmla="*/ 150511 w 301022"/>
                <a:gd name="connsiteY33" fmla="*/ 301023 h 301034"/>
                <a:gd name="connsiteX34" fmla="*/ 139328 w 301022"/>
                <a:gd name="connsiteY34" fmla="*/ 291269 h 301034"/>
                <a:gd name="connsiteX35" fmla="*/ 139223 w 301022"/>
                <a:gd name="connsiteY35" fmla="*/ 289734 h 301034"/>
                <a:gd name="connsiteX36" fmla="*/ 139208 w 301022"/>
                <a:gd name="connsiteY36" fmla="*/ 255854 h 301034"/>
                <a:gd name="connsiteX37" fmla="*/ 112883 w 301022"/>
                <a:gd name="connsiteY37" fmla="*/ 255854 h 301034"/>
                <a:gd name="connsiteX38" fmla="*/ 112883 w 301022"/>
                <a:gd name="connsiteY38" fmla="*/ 289734 h 301034"/>
                <a:gd name="connsiteX39" fmla="*/ 103130 w 301022"/>
                <a:gd name="connsiteY39" fmla="*/ 300917 h 301034"/>
                <a:gd name="connsiteX40" fmla="*/ 101595 w 301022"/>
                <a:gd name="connsiteY40" fmla="*/ 301023 h 301034"/>
                <a:gd name="connsiteX41" fmla="*/ 90412 w 301022"/>
                <a:gd name="connsiteY41" fmla="*/ 291269 h 301034"/>
                <a:gd name="connsiteX42" fmla="*/ 90307 w 301022"/>
                <a:gd name="connsiteY42" fmla="*/ 289734 h 301034"/>
                <a:gd name="connsiteX43" fmla="*/ 90307 w 301022"/>
                <a:gd name="connsiteY43" fmla="*/ 254740 h 301034"/>
                <a:gd name="connsiteX44" fmla="*/ 46282 w 301022"/>
                <a:gd name="connsiteY44" fmla="*/ 210716 h 301034"/>
                <a:gd name="connsiteX45" fmla="*/ 11288 w 301022"/>
                <a:gd name="connsiteY45" fmla="*/ 210716 h 301034"/>
                <a:gd name="connsiteX46" fmla="*/ 3 w 301022"/>
                <a:gd name="connsiteY46" fmla="*/ 199424 h 301034"/>
                <a:gd name="connsiteX47" fmla="*/ 9753 w 301022"/>
                <a:gd name="connsiteY47" fmla="*/ 188244 h 301034"/>
                <a:gd name="connsiteX48" fmla="*/ 11288 w 301022"/>
                <a:gd name="connsiteY48" fmla="*/ 188139 h 301034"/>
                <a:gd name="connsiteX49" fmla="*/ 45153 w 301022"/>
                <a:gd name="connsiteY49" fmla="*/ 188124 h 301034"/>
                <a:gd name="connsiteX50" fmla="*/ 45153 w 301022"/>
                <a:gd name="connsiteY50" fmla="*/ 161785 h 301034"/>
                <a:gd name="connsiteX51" fmla="*/ 11288 w 301022"/>
                <a:gd name="connsiteY51" fmla="*/ 161800 h 301034"/>
                <a:gd name="connsiteX52" fmla="*/ 105 w 301022"/>
                <a:gd name="connsiteY52" fmla="*/ 152046 h 301034"/>
                <a:gd name="connsiteX53" fmla="*/ 0 w 301022"/>
                <a:gd name="connsiteY53" fmla="*/ 150511 h 301034"/>
                <a:gd name="connsiteX54" fmla="*/ 9753 w 301022"/>
                <a:gd name="connsiteY54" fmla="*/ 139328 h 301034"/>
                <a:gd name="connsiteX55" fmla="*/ 11288 w 301022"/>
                <a:gd name="connsiteY55" fmla="*/ 139223 h 301034"/>
                <a:gd name="connsiteX56" fmla="*/ 45153 w 301022"/>
                <a:gd name="connsiteY56" fmla="*/ 139208 h 301034"/>
                <a:gd name="connsiteX57" fmla="*/ 45153 w 301022"/>
                <a:gd name="connsiteY57" fmla="*/ 112868 h 301034"/>
                <a:gd name="connsiteX58" fmla="*/ 11288 w 301022"/>
                <a:gd name="connsiteY58" fmla="*/ 112883 h 301034"/>
                <a:gd name="connsiteX59" fmla="*/ 105 w 301022"/>
                <a:gd name="connsiteY59" fmla="*/ 103130 h 301034"/>
                <a:gd name="connsiteX60" fmla="*/ 0 w 301022"/>
                <a:gd name="connsiteY60" fmla="*/ 101595 h 301034"/>
                <a:gd name="connsiteX61" fmla="*/ 9753 w 301022"/>
                <a:gd name="connsiteY61" fmla="*/ 90412 h 301034"/>
                <a:gd name="connsiteX62" fmla="*/ 11288 w 301022"/>
                <a:gd name="connsiteY62" fmla="*/ 90307 h 301034"/>
                <a:gd name="connsiteX63" fmla="*/ 46282 w 301022"/>
                <a:gd name="connsiteY63" fmla="*/ 90292 h 301034"/>
                <a:gd name="connsiteX64" fmla="*/ 90307 w 301022"/>
                <a:gd name="connsiteY64" fmla="*/ 46282 h 301034"/>
                <a:gd name="connsiteX65" fmla="*/ 90307 w 301022"/>
                <a:gd name="connsiteY65" fmla="*/ 11288 h 301034"/>
                <a:gd name="connsiteX66" fmla="*/ 101599 w 301022"/>
                <a:gd name="connsiteY66" fmla="*/ 3 h 301034"/>
                <a:gd name="connsiteX67" fmla="*/ 112778 w 301022"/>
                <a:gd name="connsiteY67" fmla="*/ 9753 h 301034"/>
                <a:gd name="connsiteX68" fmla="*/ 112883 w 301022"/>
                <a:gd name="connsiteY68" fmla="*/ 11288 h 301034"/>
                <a:gd name="connsiteX69" fmla="*/ 112883 w 301022"/>
                <a:gd name="connsiteY69" fmla="*/ 45138 h 301034"/>
                <a:gd name="connsiteX70" fmla="*/ 139208 w 301022"/>
                <a:gd name="connsiteY70" fmla="*/ 45138 h 301034"/>
                <a:gd name="connsiteX71" fmla="*/ 139223 w 301022"/>
                <a:gd name="connsiteY71" fmla="*/ 11288 h 301034"/>
                <a:gd name="connsiteX72" fmla="*/ 148976 w 301022"/>
                <a:gd name="connsiteY72" fmla="*/ 105 h 301034"/>
                <a:gd name="connsiteX73" fmla="*/ 150511 w 301022"/>
                <a:gd name="connsiteY73" fmla="*/ 0 h 301034"/>
                <a:gd name="connsiteX74" fmla="*/ 161694 w 301022"/>
                <a:gd name="connsiteY74" fmla="*/ 9753 h 301034"/>
                <a:gd name="connsiteX75" fmla="*/ 161800 w 301022"/>
                <a:gd name="connsiteY75" fmla="*/ 11288 h 301034"/>
                <a:gd name="connsiteX76" fmla="*/ 161785 w 301022"/>
                <a:gd name="connsiteY76" fmla="*/ 45138 h 301034"/>
                <a:gd name="connsiteX77" fmla="*/ 188139 w 301022"/>
                <a:gd name="connsiteY77" fmla="*/ 45138 h 301034"/>
                <a:gd name="connsiteX78" fmla="*/ 188139 w 301022"/>
                <a:gd name="connsiteY78" fmla="*/ 11288 h 301034"/>
                <a:gd name="connsiteX79" fmla="*/ 196417 w 301022"/>
                <a:gd name="connsiteY79" fmla="*/ 406 h 301034"/>
                <a:gd name="connsiteX80" fmla="*/ 197892 w 301022"/>
                <a:gd name="connsiteY80" fmla="*/ 105 h 301034"/>
                <a:gd name="connsiteX81" fmla="*/ 199427 w 301022"/>
                <a:gd name="connsiteY81" fmla="*/ 0 h 301034"/>
                <a:gd name="connsiteX82" fmla="*/ 199427 w 301022"/>
                <a:gd name="connsiteY82" fmla="*/ 67730 h 301034"/>
                <a:gd name="connsiteX83" fmla="*/ 101595 w 301022"/>
                <a:gd name="connsiteY83" fmla="*/ 67730 h 301034"/>
                <a:gd name="connsiteX84" fmla="*/ 67730 w 301022"/>
                <a:gd name="connsiteY84" fmla="*/ 101595 h 301034"/>
                <a:gd name="connsiteX85" fmla="*/ 67730 w 301022"/>
                <a:gd name="connsiteY85" fmla="*/ 199427 h 301034"/>
                <a:gd name="connsiteX86" fmla="*/ 101595 w 301022"/>
                <a:gd name="connsiteY86" fmla="*/ 233292 h 301034"/>
                <a:gd name="connsiteX87" fmla="*/ 199427 w 301022"/>
                <a:gd name="connsiteY87" fmla="*/ 233292 h 301034"/>
                <a:gd name="connsiteX88" fmla="*/ 233292 w 301022"/>
                <a:gd name="connsiteY88" fmla="*/ 199427 h 301034"/>
                <a:gd name="connsiteX89" fmla="*/ 233292 w 301022"/>
                <a:gd name="connsiteY89" fmla="*/ 101595 h 301034"/>
                <a:gd name="connsiteX90" fmla="*/ 199427 w 301022"/>
                <a:gd name="connsiteY90" fmla="*/ 67730 h 301034"/>
                <a:gd name="connsiteX91" fmla="*/ 150587 w 301022"/>
                <a:gd name="connsiteY91" fmla="*/ 105433 h 301034"/>
                <a:gd name="connsiteX92" fmla="*/ 195740 w 301022"/>
                <a:gd name="connsiteY92" fmla="*/ 150587 h 301034"/>
                <a:gd name="connsiteX93" fmla="*/ 150587 w 301022"/>
                <a:gd name="connsiteY93" fmla="*/ 195740 h 301034"/>
                <a:gd name="connsiteX94" fmla="*/ 105433 w 301022"/>
                <a:gd name="connsiteY94" fmla="*/ 150587 h 301034"/>
                <a:gd name="connsiteX95" fmla="*/ 150587 w 301022"/>
                <a:gd name="connsiteY95" fmla="*/ 105433 h 301034"/>
                <a:gd name="connsiteX96" fmla="*/ 150587 w 301022"/>
                <a:gd name="connsiteY96" fmla="*/ 128010 h 301034"/>
                <a:gd name="connsiteX97" fmla="*/ 128010 w 301022"/>
                <a:gd name="connsiteY97" fmla="*/ 150587 h 301034"/>
                <a:gd name="connsiteX98" fmla="*/ 150587 w 301022"/>
                <a:gd name="connsiteY98" fmla="*/ 173163 h 301034"/>
                <a:gd name="connsiteX99" fmla="*/ 173163 w 301022"/>
                <a:gd name="connsiteY99" fmla="*/ 150587 h 301034"/>
                <a:gd name="connsiteX100" fmla="*/ 150587 w 301022"/>
                <a:gd name="connsiteY100" fmla="*/ 128010 h 301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1022" h="301034">
                  <a:moveTo>
                    <a:pt x="199427" y="0"/>
                  </a:moveTo>
                  <a:cubicBezTo>
                    <a:pt x="205069" y="0"/>
                    <a:pt x="209843" y="4165"/>
                    <a:pt x="210610" y="9753"/>
                  </a:cubicBezTo>
                  <a:lnTo>
                    <a:pt x="210716" y="11288"/>
                  </a:lnTo>
                  <a:lnTo>
                    <a:pt x="210716" y="46282"/>
                  </a:lnTo>
                  <a:cubicBezTo>
                    <a:pt x="232882" y="50819"/>
                    <a:pt x="250204" y="68141"/>
                    <a:pt x="254740" y="90307"/>
                  </a:cubicBezTo>
                  <a:lnTo>
                    <a:pt x="289734" y="90307"/>
                  </a:lnTo>
                  <a:cubicBezTo>
                    <a:pt x="295968" y="90309"/>
                    <a:pt x="301021" y="95364"/>
                    <a:pt x="301020" y="101599"/>
                  </a:cubicBezTo>
                  <a:cubicBezTo>
                    <a:pt x="301018" y="107237"/>
                    <a:pt x="296855" y="112010"/>
                    <a:pt x="291269" y="112778"/>
                  </a:cubicBezTo>
                  <a:lnTo>
                    <a:pt x="289734" y="112883"/>
                  </a:lnTo>
                  <a:lnTo>
                    <a:pt x="255869" y="112883"/>
                  </a:lnTo>
                  <a:lnTo>
                    <a:pt x="255869" y="139223"/>
                  </a:lnTo>
                  <a:lnTo>
                    <a:pt x="289734" y="139223"/>
                  </a:lnTo>
                  <a:cubicBezTo>
                    <a:pt x="295375" y="139223"/>
                    <a:pt x="300150" y="143388"/>
                    <a:pt x="300917" y="148976"/>
                  </a:cubicBezTo>
                  <a:lnTo>
                    <a:pt x="301023" y="150511"/>
                  </a:lnTo>
                  <a:cubicBezTo>
                    <a:pt x="301023" y="156152"/>
                    <a:pt x="296858" y="160927"/>
                    <a:pt x="291269" y="161694"/>
                  </a:cubicBezTo>
                  <a:lnTo>
                    <a:pt x="289734" y="161800"/>
                  </a:lnTo>
                  <a:lnTo>
                    <a:pt x="255869" y="161800"/>
                  </a:lnTo>
                  <a:lnTo>
                    <a:pt x="255869" y="188139"/>
                  </a:lnTo>
                  <a:lnTo>
                    <a:pt x="289734" y="188139"/>
                  </a:lnTo>
                  <a:cubicBezTo>
                    <a:pt x="295375" y="188139"/>
                    <a:pt x="300150" y="192304"/>
                    <a:pt x="300917" y="197892"/>
                  </a:cubicBezTo>
                  <a:lnTo>
                    <a:pt x="301023" y="199427"/>
                  </a:lnTo>
                  <a:cubicBezTo>
                    <a:pt x="301023" y="205069"/>
                    <a:pt x="296858" y="209843"/>
                    <a:pt x="291269" y="210610"/>
                  </a:cubicBezTo>
                  <a:lnTo>
                    <a:pt x="289734" y="210716"/>
                  </a:lnTo>
                  <a:lnTo>
                    <a:pt x="254740" y="210716"/>
                  </a:lnTo>
                  <a:cubicBezTo>
                    <a:pt x="250208" y="232888"/>
                    <a:pt x="232886" y="250216"/>
                    <a:pt x="210716" y="254755"/>
                  </a:cubicBezTo>
                  <a:lnTo>
                    <a:pt x="210716" y="289749"/>
                  </a:lnTo>
                  <a:cubicBezTo>
                    <a:pt x="210714" y="295983"/>
                    <a:pt x="205659" y="301036"/>
                    <a:pt x="199424" y="301035"/>
                  </a:cubicBezTo>
                  <a:cubicBezTo>
                    <a:pt x="193785" y="301033"/>
                    <a:pt x="189014" y="296870"/>
                    <a:pt x="188244" y="291284"/>
                  </a:cubicBezTo>
                  <a:lnTo>
                    <a:pt x="188139" y="289749"/>
                  </a:lnTo>
                  <a:lnTo>
                    <a:pt x="188139" y="255869"/>
                  </a:lnTo>
                  <a:lnTo>
                    <a:pt x="161785" y="255869"/>
                  </a:lnTo>
                  <a:lnTo>
                    <a:pt x="161800" y="289749"/>
                  </a:lnTo>
                  <a:cubicBezTo>
                    <a:pt x="161800" y="295390"/>
                    <a:pt x="157635" y="300165"/>
                    <a:pt x="152046" y="300932"/>
                  </a:cubicBezTo>
                  <a:lnTo>
                    <a:pt x="150511" y="301023"/>
                  </a:lnTo>
                  <a:cubicBezTo>
                    <a:pt x="144870" y="301023"/>
                    <a:pt x="140096" y="296858"/>
                    <a:pt x="139328" y="291269"/>
                  </a:cubicBezTo>
                  <a:lnTo>
                    <a:pt x="139223" y="289734"/>
                  </a:lnTo>
                  <a:lnTo>
                    <a:pt x="139208" y="255854"/>
                  </a:lnTo>
                  <a:lnTo>
                    <a:pt x="112883" y="255854"/>
                  </a:lnTo>
                  <a:lnTo>
                    <a:pt x="112883" y="289734"/>
                  </a:lnTo>
                  <a:cubicBezTo>
                    <a:pt x="112883" y="295375"/>
                    <a:pt x="108719" y="300150"/>
                    <a:pt x="103130" y="300917"/>
                  </a:cubicBezTo>
                  <a:lnTo>
                    <a:pt x="101595" y="301023"/>
                  </a:lnTo>
                  <a:cubicBezTo>
                    <a:pt x="95954" y="301023"/>
                    <a:pt x="91179" y="296858"/>
                    <a:pt x="90412" y="291269"/>
                  </a:cubicBezTo>
                  <a:lnTo>
                    <a:pt x="90307" y="289734"/>
                  </a:lnTo>
                  <a:lnTo>
                    <a:pt x="90307" y="254740"/>
                  </a:lnTo>
                  <a:cubicBezTo>
                    <a:pt x="68141" y="250204"/>
                    <a:pt x="50819" y="232882"/>
                    <a:pt x="46282" y="210716"/>
                  </a:cubicBezTo>
                  <a:lnTo>
                    <a:pt x="11288" y="210716"/>
                  </a:lnTo>
                  <a:cubicBezTo>
                    <a:pt x="5054" y="210714"/>
                    <a:pt x="2" y="205659"/>
                    <a:pt x="3" y="199424"/>
                  </a:cubicBezTo>
                  <a:cubicBezTo>
                    <a:pt x="5" y="193785"/>
                    <a:pt x="4167" y="189014"/>
                    <a:pt x="9753" y="188244"/>
                  </a:cubicBezTo>
                  <a:lnTo>
                    <a:pt x="11288" y="188139"/>
                  </a:lnTo>
                  <a:lnTo>
                    <a:pt x="45153" y="188124"/>
                  </a:lnTo>
                  <a:lnTo>
                    <a:pt x="45153" y="161785"/>
                  </a:lnTo>
                  <a:lnTo>
                    <a:pt x="11288" y="161800"/>
                  </a:lnTo>
                  <a:cubicBezTo>
                    <a:pt x="5647" y="161800"/>
                    <a:pt x="873" y="157635"/>
                    <a:pt x="105" y="152046"/>
                  </a:cubicBezTo>
                  <a:lnTo>
                    <a:pt x="0" y="150511"/>
                  </a:lnTo>
                  <a:cubicBezTo>
                    <a:pt x="0" y="144870"/>
                    <a:pt x="4165" y="140096"/>
                    <a:pt x="9753" y="139328"/>
                  </a:cubicBezTo>
                  <a:lnTo>
                    <a:pt x="11288" y="139223"/>
                  </a:lnTo>
                  <a:lnTo>
                    <a:pt x="45153" y="139208"/>
                  </a:lnTo>
                  <a:lnTo>
                    <a:pt x="45153" y="112868"/>
                  </a:lnTo>
                  <a:lnTo>
                    <a:pt x="11288" y="112883"/>
                  </a:lnTo>
                  <a:cubicBezTo>
                    <a:pt x="5647" y="112883"/>
                    <a:pt x="873" y="108719"/>
                    <a:pt x="105" y="103130"/>
                  </a:cubicBezTo>
                  <a:lnTo>
                    <a:pt x="0" y="101595"/>
                  </a:lnTo>
                  <a:cubicBezTo>
                    <a:pt x="0" y="95954"/>
                    <a:pt x="4165" y="91179"/>
                    <a:pt x="9753" y="90412"/>
                  </a:cubicBezTo>
                  <a:lnTo>
                    <a:pt x="11288" y="90307"/>
                  </a:lnTo>
                  <a:lnTo>
                    <a:pt x="46282" y="90292"/>
                  </a:lnTo>
                  <a:cubicBezTo>
                    <a:pt x="50824" y="68132"/>
                    <a:pt x="68145" y="50817"/>
                    <a:pt x="90307" y="46282"/>
                  </a:cubicBezTo>
                  <a:lnTo>
                    <a:pt x="90307" y="11288"/>
                  </a:lnTo>
                  <a:cubicBezTo>
                    <a:pt x="90309" y="5054"/>
                    <a:pt x="95364" y="2"/>
                    <a:pt x="101599" y="3"/>
                  </a:cubicBezTo>
                  <a:cubicBezTo>
                    <a:pt x="107237" y="5"/>
                    <a:pt x="112010" y="4167"/>
                    <a:pt x="112778" y="9753"/>
                  </a:cubicBezTo>
                  <a:lnTo>
                    <a:pt x="112883" y="11288"/>
                  </a:lnTo>
                  <a:lnTo>
                    <a:pt x="112883" y="45138"/>
                  </a:lnTo>
                  <a:lnTo>
                    <a:pt x="139208" y="45138"/>
                  </a:lnTo>
                  <a:lnTo>
                    <a:pt x="139223" y="11288"/>
                  </a:lnTo>
                  <a:cubicBezTo>
                    <a:pt x="139223" y="5647"/>
                    <a:pt x="143388" y="873"/>
                    <a:pt x="148976" y="105"/>
                  </a:cubicBezTo>
                  <a:lnTo>
                    <a:pt x="150511" y="0"/>
                  </a:lnTo>
                  <a:cubicBezTo>
                    <a:pt x="156152" y="0"/>
                    <a:pt x="160927" y="4165"/>
                    <a:pt x="161694" y="9753"/>
                  </a:cubicBezTo>
                  <a:lnTo>
                    <a:pt x="161800" y="11288"/>
                  </a:lnTo>
                  <a:lnTo>
                    <a:pt x="161785" y="45138"/>
                  </a:lnTo>
                  <a:lnTo>
                    <a:pt x="188139" y="45138"/>
                  </a:lnTo>
                  <a:lnTo>
                    <a:pt x="188139" y="11288"/>
                  </a:lnTo>
                  <a:cubicBezTo>
                    <a:pt x="188138" y="6212"/>
                    <a:pt x="191526" y="1760"/>
                    <a:pt x="196417" y="406"/>
                  </a:cubicBezTo>
                  <a:lnTo>
                    <a:pt x="197892" y="105"/>
                  </a:lnTo>
                  <a:lnTo>
                    <a:pt x="199427" y="0"/>
                  </a:lnTo>
                  <a:close/>
                  <a:moveTo>
                    <a:pt x="199427" y="67730"/>
                  </a:moveTo>
                  <a:lnTo>
                    <a:pt x="101595" y="67730"/>
                  </a:lnTo>
                  <a:cubicBezTo>
                    <a:pt x="82892" y="67730"/>
                    <a:pt x="67730" y="82892"/>
                    <a:pt x="67730" y="101595"/>
                  </a:cubicBezTo>
                  <a:lnTo>
                    <a:pt x="67730" y="199427"/>
                  </a:lnTo>
                  <a:cubicBezTo>
                    <a:pt x="67730" y="218130"/>
                    <a:pt x="82892" y="233292"/>
                    <a:pt x="101595" y="233292"/>
                  </a:cubicBezTo>
                  <a:lnTo>
                    <a:pt x="199427" y="233292"/>
                  </a:lnTo>
                  <a:cubicBezTo>
                    <a:pt x="218130" y="233292"/>
                    <a:pt x="233292" y="218130"/>
                    <a:pt x="233292" y="199427"/>
                  </a:cubicBezTo>
                  <a:lnTo>
                    <a:pt x="233292" y="101595"/>
                  </a:lnTo>
                  <a:cubicBezTo>
                    <a:pt x="233292" y="82892"/>
                    <a:pt x="218130" y="67730"/>
                    <a:pt x="199427" y="67730"/>
                  </a:cubicBezTo>
                  <a:close/>
                  <a:moveTo>
                    <a:pt x="150587" y="105433"/>
                  </a:moveTo>
                  <a:cubicBezTo>
                    <a:pt x="175525" y="105433"/>
                    <a:pt x="195740" y="125648"/>
                    <a:pt x="195740" y="150587"/>
                  </a:cubicBezTo>
                  <a:cubicBezTo>
                    <a:pt x="195740" y="175525"/>
                    <a:pt x="175525" y="195740"/>
                    <a:pt x="150587" y="195740"/>
                  </a:cubicBezTo>
                  <a:cubicBezTo>
                    <a:pt x="125648" y="195740"/>
                    <a:pt x="105433" y="175525"/>
                    <a:pt x="105433" y="150587"/>
                  </a:cubicBezTo>
                  <a:cubicBezTo>
                    <a:pt x="105433" y="125648"/>
                    <a:pt x="125648" y="105433"/>
                    <a:pt x="150587" y="105433"/>
                  </a:cubicBezTo>
                  <a:close/>
                  <a:moveTo>
                    <a:pt x="150587" y="128010"/>
                  </a:moveTo>
                  <a:cubicBezTo>
                    <a:pt x="138118" y="128010"/>
                    <a:pt x="128010" y="138118"/>
                    <a:pt x="128010" y="150587"/>
                  </a:cubicBezTo>
                  <a:cubicBezTo>
                    <a:pt x="128010" y="163055"/>
                    <a:pt x="138118" y="173163"/>
                    <a:pt x="150587" y="173163"/>
                  </a:cubicBezTo>
                  <a:cubicBezTo>
                    <a:pt x="163055" y="173163"/>
                    <a:pt x="173163" y="163055"/>
                    <a:pt x="173163" y="150587"/>
                  </a:cubicBezTo>
                  <a:cubicBezTo>
                    <a:pt x="173163" y="138118"/>
                    <a:pt x="163055" y="128010"/>
                    <a:pt x="150587" y="128010"/>
                  </a:cubicBezTo>
                  <a:close/>
                </a:path>
              </a:pathLst>
            </a:custGeom>
            <a:gradFill flip="none" rotWithShape="1">
              <a:gsLst>
                <a:gs pos="40000">
                  <a:srgbClr val="8DC8E8"/>
                </a:gs>
                <a:gs pos="10000">
                  <a:srgbClr val="CF9CD1"/>
                </a:gs>
              </a:gsLst>
              <a:path path="circle">
                <a:fillToRect l="100000" t="100000"/>
              </a:path>
              <a:tileRect r="-100000" b="-100000"/>
            </a:gradFill>
            <a:ln w="38100">
              <a:noFill/>
            </a:ln>
            <a:effectLst/>
          </p:spPr>
          <p:txBody>
            <a:bodyPr wrap="square" lIns="56885" tIns="0" rIns="5688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0">
                      <a:srgbClr val="091F2C"/>
                    </a:gs>
                    <a:gs pos="70000">
                      <a:srgbClr val="091F2C"/>
                    </a:gs>
                  </a:gsLst>
                  <a:lin ang="16200000" scaled="1"/>
                </a:gradFill>
                <a:effectLst/>
                <a:uLnTx/>
                <a:uFillTx/>
                <a:latin typeface="Segoe UI Semibold" panose="020B0702040204020203" pitchFamily="34" charset="0"/>
                <a:cs typeface="Segoe UI Semibold" panose="020B0702040204020203" pitchFamily="34" charset="0"/>
              </a:endParaRPr>
            </a:p>
          </p:txBody>
        </p:sp>
        <p:sp>
          <p:nvSpPr>
            <p:cNvPr id="181" name="Graphic 25">
              <a:extLst>
                <a:ext uri="{FF2B5EF4-FFF2-40B4-BE49-F238E27FC236}">
                  <a16:creationId xmlns:a16="http://schemas.microsoft.com/office/drawing/2014/main" id="{FA639C27-F04D-3F23-DD35-1016FB33D397}"/>
                </a:ext>
                <a:ext uri="{C183D7F6-B498-43B3-948B-1728B52AA6E4}">
                  <adec:decorative xmlns:adec="http://schemas.microsoft.com/office/drawing/2017/decorative" val="1"/>
                </a:ext>
              </a:extLst>
            </p:cNvPr>
            <p:cNvSpPr/>
            <p:nvPr/>
          </p:nvSpPr>
          <p:spPr>
            <a:xfrm>
              <a:off x="5437034" y="3643302"/>
              <a:ext cx="211438" cy="211438"/>
            </a:xfrm>
            <a:custGeom>
              <a:avLst/>
              <a:gdLst>
                <a:gd name="connsiteX0" fmla="*/ 126206 w 190500"/>
                <a:gd name="connsiteY0" fmla="*/ 0 h 190500"/>
                <a:gd name="connsiteX1" fmla="*/ 133283 w 190500"/>
                <a:gd name="connsiteY1" fmla="*/ 6172 h 190500"/>
                <a:gd name="connsiteX2" fmla="*/ 133350 w 190500"/>
                <a:gd name="connsiteY2" fmla="*/ 7144 h 190500"/>
                <a:gd name="connsiteX3" fmla="*/ 133350 w 190500"/>
                <a:gd name="connsiteY3" fmla="*/ 29289 h 190500"/>
                <a:gd name="connsiteX4" fmla="*/ 161220 w 190500"/>
                <a:gd name="connsiteY4" fmla="*/ 57198 h 190500"/>
                <a:gd name="connsiteX5" fmla="*/ 183356 w 190500"/>
                <a:gd name="connsiteY5" fmla="*/ 57198 h 190500"/>
                <a:gd name="connsiteX6" fmla="*/ 190498 w 190500"/>
                <a:gd name="connsiteY6" fmla="*/ 64344 h 190500"/>
                <a:gd name="connsiteX7" fmla="*/ 184328 w 190500"/>
                <a:gd name="connsiteY7" fmla="*/ 71418 h 190500"/>
                <a:gd name="connsiteX8" fmla="*/ 183356 w 190500"/>
                <a:gd name="connsiteY8" fmla="*/ 71485 h 190500"/>
                <a:gd name="connsiteX9" fmla="*/ 161925 w 190500"/>
                <a:gd name="connsiteY9" fmla="*/ 71476 h 190500"/>
                <a:gd name="connsiteX10" fmla="*/ 161925 w 190500"/>
                <a:gd name="connsiteY10" fmla="*/ 88144 h 190500"/>
                <a:gd name="connsiteX11" fmla="*/ 183356 w 190500"/>
                <a:gd name="connsiteY11" fmla="*/ 88144 h 190500"/>
                <a:gd name="connsiteX12" fmla="*/ 190433 w 190500"/>
                <a:gd name="connsiteY12" fmla="*/ 94336 h 190500"/>
                <a:gd name="connsiteX13" fmla="*/ 190500 w 190500"/>
                <a:gd name="connsiteY13" fmla="*/ 95288 h 190500"/>
                <a:gd name="connsiteX14" fmla="*/ 184328 w 190500"/>
                <a:gd name="connsiteY14" fmla="*/ 102375 h 190500"/>
                <a:gd name="connsiteX15" fmla="*/ 183356 w 190500"/>
                <a:gd name="connsiteY15" fmla="*/ 102441 h 190500"/>
                <a:gd name="connsiteX16" fmla="*/ 161925 w 190500"/>
                <a:gd name="connsiteY16" fmla="*/ 102432 h 190500"/>
                <a:gd name="connsiteX17" fmla="*/ 161925 w 190500"/>
                <a:gd name="connsiteY17" fmla="*/ 119101 h 190500"/>
                <a:gd name="connsiteX18" fmla="*/ 183356 w 190500"/>
                <a:gd name="connsiteY18" fmla="*/ 119101 h 190500"/>
                <a:gd name="connsiteX19" fmla="*/ 190433 w 190500"/>
                <a:gd name="connsiteY19" fmla="*/ 125292 h 190500"/>
                <a:gd name="connsiteX20" fmla="*/ 190500 w 190500"/>
                <a:gd name="connsiteY20" fmla="*/ 126244 h 190500"/>
                <a:gd name="connsiteX21" fmla="*/ 184328 w 190500"/>
                <a:gd name="connsiteY21" fmla="*/ 133331 h 190500"/>
                <a:gd name="connsiteX22" fmla="*/ 183356 w 190500"/>
                <a:gd name="connsiteY22" fmla="*/ 133398 h 190500"/>
                <a:gd name="connsiteX23" fmla="*/ 161201 w 190500"/>
                <a:gd name="connsiteY23" fmla="*/ 133398 h 190500"/>
                <a:gd name="connsiteX24" fmla="*/ 133350 w 190500"/>
                <a:gd name="connsiteY24" fmla="*/ 161211 h 190500"/>
                <a:gd name="connsiteX25" fmla="*/ 133350 w 190500"/>
                <a:gd name="connsiteY25" fmla="*/ 183356 h 190500"/>
                <a:gd name="connsiteX26" fmla="*/ 126204 w 190500"/>
                <a:gd name="connsiteY26" fmla="*/ 190498 h 190500"/>
                <a:gd name="connsiteX27" fmla="*/ 119129 w 190500"/>
                <a:gd name="connsiteY27" fmla="*/ 184328 h 190500"/>
                <a:gd name="connsiteX28" fmla="*/ 119063 w 190500"/>
                <a:gd name="connsiteY28" fmla="*/ 183356 h 190500"/>
                <a:gd name="connsiteX29" fmla="*/ 119063 w 190500"/>
                <a:gd name="connsiteY29" fmla="*/ 161915 h 190500"/>
                <a:gd name="connsiteX30" fmla="*/ 102384 w 190500"/>
                <a:gd name="connsiteY30" fmla="*/ 161915 h 190500"/>
                <a:gd name="connsiteX31" fmla="*/ 102394 w 190500"/>
                <a:gd name="connsiteY31" fmla="*/ 183356 h 190500"/>
                <a:gd name="connsiteX32" fmla="*/ 96222 w 190500"/>
                <a:gd name="connsiteY32" fmla="*/ 190433 h 190500"/>
                <a:gd name="connsiteX33" fmla="*/ 95250 w 190500"/>
                <a:gd name="connsiteY33" fmla="*/ 190500 h 190500"/>
                <a:gd name="connsiteX34" fmla="*/ 88173 w 190500"/>
                <a:gd name="connsiteY34" fmla="*/ 184328 h 190500"/>
                <a:gd name="connsiteX35" fmla="*/ 88106 w 190500"/>
                <a:gd name="connsiteY35" fmla="*/ 183356 h 190500"/>
                <a:gd name="connsiteX36" fmla="*/ 88097 w 190500"/>
                <a:gd name="connsiteY36" fmla="*/ 161915 h 190500"/>
                <a:gd name="connsiteX37" fmla="*/ 71438 w 190500"/>
                <a:gd name="connsiteY37" fmla="*/ 161915 h 190500"/>
                <a:gd name="connsiteX38" fmla="*/ 71438 w 190500"/>
                <a:gd name="connsiteY38" fmla="*/ 183356 h 190500"/>
                <a:gd name="connsiteX39" fmla="*/ 65265 w 190500"/>
                <a:gd name="connsiteY39" fmla="*/ 190433 h 190500"/>
                <a:gd name="connsiteX40" fmla="*/ 64294 w 190500"/>
                <a:gd name="connsiteY40" fmla="*/ 190500 h 190500"/>
                <a:gd name="connsiteX41" fmla="*/ 57217 w 190500"/>
                <a:gd name="connsiteY41" fmla="*/ 184328 h 190500"/>
                <a:gd name="connsiteX42" fmla="*/ 57150 w 190500"/>
                <a:gd name="connsiteY42" fmla="*/ 183356 h 190500"/>
                <a:gd name="connsiteX43" fmla="*/ 57150 w 190500"/>
                <a:gd name="connsiteY43" fmla="*/ 161211 h 190500"/>
                <a:gd name="connsiteX44" fmla="*/ 29289 w 190500"/>
                <a:gd name="connsiteY44" fmla="*/ 133350 h 190500"/>
                <a:gd name="connsiteX45" fmla="*/ 7144 w 190500"/>
                <a:gd name="connsiteY45" fmla="*/ 133350 h 190500"/>
                <a:gd name="connsiteX46" fmla="*/ 2 w 190500"/>
                <a:gd name="connsiteY46" fmla="*/ 126204 h 190500"/>
                <a:gd name="connsiteX47" fmla="*/ 6172 w 190500"/>
                <a:gd name="connsiteY47" fmla="*/ 119129 h 190500"/>
                <a:gd name="connsiteX48" fmla="*/ 7144 w 190500"/>
                <a:gd name="connsiteY48" fmla="*/ 119063 h 190500"/>
                <a:gd name="connsiteX49" fmla="*/ 28575 w 190500"/>
                <a:gd name="connsiteY49" fmla="*/ 119053 h 190500"/>
                <a:gd name="connsiteX50" fmla="*/ 28575 w 190500"/>
                <a:gd name="connsiteY50" fmla="*/ 102384 h 190500"/>
                <a:gd name="connsiteX51" fmla="*/ 7144 w 190500"/>
                <a:gd name="connsiteY51" fmla="*/ 102394 h 190500"/>
                <a:gd name="connsiteX52" fmla="*/ 67 w 190500"/>
                <a:gd name="connsiteY52" fmla="*/ 96222 h 190500"/>
                <a:gd name="connsiteX53" fmla="*/ 0 w 190500"/>
                <a:gd name="connsiteY53" fmla="*/ 95250 h 190500"/>
                <a:gd name="connsiteX54" fmla="*/ 6172 w 190500"/>
                <a:gd name="connsiteY54" fmla="*/ 88173 h 190500"/>
                <a:gd name="connsiteX55" fmla="*/ 7144 w 190500"/>
                <a:gd name="connsiteY55" fmla="*/ 88106 h 190500"/>
                <a:gd name="connsiteX56" fmla="*/ 28575 w 190500"/>
                <a:gd name="connsiteY56" fmla="*/ 88097 h 190500"/>
                <a:gd name="connsiteX57" fmla="*/ 28575 w 190500"/>
                <a:gd name="connsiteY57" fmla="*/ 71428 h 190500"/>
                <a:gd name="connsiteX58" fmla="*/ 7144 w 190500"/>
                <a:gd name="connsiteY58" fmla="*/ 71438 h 190500"/>
                <a:gd name="connsiteX59" fmla="*/ 67 w 190500"/>
                <a:gd name="connsiteY59" fmla="*/ 65265 h 190500"/>
                <a:gd name="connsiteX60" fmla="*/ 0 w 190500"/>
                <a:gd name="connsiteY60" fmla="*/ 64294 h 190500"/>
                <a:gd name="connsiteX61" fmla="*/ 6172 w 190500"/>
                <a:gd name="connsiteY61" fmla="*/ 57217 h 190500"/>
                <a:gd name="connsiteX62" fmla="*/ 7144 w 190500"/>
                <a:gd name="connsiteY62" fmla="*/ 57150 h 190500"/>
                <a:gd name="connsiteX63" fmla="*/ 29289 w 190500"/>
                <a:gd name="connsiteY63" fmla="*/ 57140 h 190500"/>
                <a:gd name="connsiteX64" fmla="*/ 57150 w 190500"/>
                <a:gd name="connsiteY64" fmla="*/ 29289 h 190500"/>
                <a:gd name="connsiteX65" fmla="*/ 57150 w 190500"/>
                <a:gd name="connsiteY65" fmla="*/ 7144 h 190500"/>
                <a:gd name="connsiteX66" fmla="*/ 64296 w 190500"/>
                <a:gd name="connsiteY66" fmla="*/ 2 h 190500"/>
                <a:gd name="connsiteX67" fmla="*/ 71371 w 190500"/>
                <a:gd name="connsiteY67" fmla="*/ 6172 h 190500"/>
                <a:gd name="connsiteX68" fmla="*/ 71438 w 190500"/>
                <a:gd name="connsiteY68" fmla="*/ 7144 h 190500"/>
                <a:gd name="connsiteX69" fmla="*/ 71438 w 190500"/>
                <a:gd name="connsiteY69" fmla="*/ 28565 h 190500"/>
                <a:gd name="connsiteX70" fmla="*/ 88097 w 190500"/>
                <a:gd name="connsiteY70" fmla="*/ 28565 h 190500"/>
                <a:gd name="connsiteX71" fmla="*/ 88106 w 190500"/>
                <a:gd name="connsiteY71" fmla="*/ 7144 h 190500"/>
                <a:gd name="connsiteX72" fmla="*/ 94278 w 190500"/>
                <a:gd name="connsiteY72" fmla="*/ 67 h 190500"/>
                <a:gd name="connsiteX73" fmla="*/ 95250 w 190500"/>
                <a:gd name="connsiteY73" fmla="*/ 0 h 190500"/>
                <a:gd name="connsiteX74" fmla="*/ 102327 w 190500"/>
                <a:gd name="connsiteY74" fmla="*/ 6172 h 190500"/>
                <a:gd name="connsiteX75" fmla="*/ 102394 w 190500"/>
                <a:gd name="connsiteY75" fmla="*/ 7144 h 190500"/>
                <a:gd name="connsiteX76" fmla="*/ 102384 w 190500"/>
                <a:gd name="connsiteY76" fmla="*/ 28565 h 190500"/>
                <a:gd name="connsiteX77" fmla="*/ 119063 w 190500"/>
                <a:gd name="connsiteY77" fmla="*/ 28565 h 190500"/>
                <a:gd name="connsiteX78" fmla="*/ 119063 w 190500"/>
                <a:gd name="connsiteY78" fmla="*/ 7144 h 190500"/>
                <a:gd name="connsiteX79" fmla="*/ 124301 w 190500"/>
                <a:gd name="connsiteY79" fmla="*/ 257 h 190500"/>
                <a:gd name="connsiteX80" fmla="*/ 125235 w 190500"/>
                <a:gd name="connsiteY80" fmla="*/ 67 h 190500"/>
                <a:gd name="connsiteX81" fmla="*/ 126206 w 190500"/>
                <a:gd name="connsiteY81" fmla="*/ 0 h 190500"/>
                <a:gd name="connsiteX82" fmla="*/ 95298 w 190500"/>
                <a:gd name="connsiteY82" fmla="*/ 66723 h 190500"/>
                <a:gd name="connsiteX83" fmla="*/ 66723 w 190500"/>
                <a:gd name="connsiteY83" fmla="*/ 95298 h 190500"/>
                <a:gd name="connsiteX84" fmla="*/ 95298 w 190500"/>
                <a:gd name="connsiteY84" fmla="*/ 123873 h 190500"/>
                <a:gd name="connsiteX85" fmla="*/ 123873 w 190500"/>
                <a:gd name="connsiteY85" fmla="*/ 95298 h 190500"/>
                <a:gd name="connsiteX86" fmla="*/ 95298 w 190500"/>
                <a:gd name="connsiteY86" fmla="*/ 66723 h 190500"/>
                <a:gd name="connsiteX87" fmla="*/ 95298 w 190500"/>
                <a:gd name="connsiteY87" fmla="*/ 81010 h 190500"/>
                <a:gd name="connsiteX88" fmla="*/ 109585 w 190500"/>
                <a:gd name="connsiteY88" fmla="*/ 95298 h 190500"/>
                <a:gd name="connsiteX89" fmla="*/ 95298 w 190500"/>
                <a:gd name="connsiteY89" fmla="*/ 109585 h 190500"/>
                <a:gd name="connsiteX90" fmla="*/ 81010 w 190500"/>
                <a:gd name="connsiteY90" fmla="*/ 95298 h 190500"/>
                <a:gd name="connsiteX91" fmla="*/ 95298 w 190500"/>
                <a:gd name="connsiteY91" fmla="*/ 8101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90500" h="190500">
                  <a:moveTo>
                    <a:pt x="126206" y="0"/>
                  </a:moveTo>
                  <a:cubicBezTo>
                    <a:pt x="129776" y="0"/>
                    <a:pt x="132798" y="2636"/>
                    <a:pt x="133283" y="6172"/>
                  </a:cubicBezTo>
                  <a:lnTo>
                    <a:pt x="133350" y="7144"/>
                  </a:lnTo>
                  <a:lnTo>
                    <a:pt x="133350" y="29289"/>
                  </a:lnTo>
                  <a:cubicBezTo>
                    <a:pt x="147395" y="32164"/>
                    <a:pt x="158365" y="43149"/>
                    <a:pt x="161220" y="57198"/>
                  </a:cubicBezTo>
                  <a:lnTo>
                    <a:pt x="183356" y="57198"/>
                  </a:lnTo>
                  <a:cubicBezTo>
                    <a:pt x="187302" y="57199"/>
                    <a:pt x="190499" y="60398"/>
                    <a:pt x="190498" y="64344"/>
                  </a:cubicBezTo>
                  <a:cubicBezTo>
                    <a:pt x="190497" y="67912"/>
                    <a:pt x="187863" y="70932"/>
                    <a:pt x="184328" y="71418"/>
                  </a:cubicBezTo>
                  <a:lnTo>
                    <a:pt x="183356" y="71485"/>
                  </a:lnTo>
                  <a:lnTo>
                    <a:pt x="161925" y="71476"/>
                  </a:lnTo>
                  <a:lnTo>
                    <a:pt x="161925" y="88144"/>
                  </a:lnTo>
                  <a:lnTo>
                    <a:pt x="183356" y="88144"/>
                  </a:lnTo>
                  <a:cubicBezTo>
                    <a:pt x="186933" y="88146"/>
                    <a:pt x="189956" y="90791"/>
                    <a:pt x="190433" y="94336"/>
                  </a:cubicBezTo>
                  <a:lnTo>
                    <a:pt x="190500" y="95288"/>
                  </a:lnTo>
                  <a:cubicBezTo>
                    <a:pt x="190505" y="98862"/>
                    <a:pt x="187868" y="101889"/>
                    <a:pt x="184328" y="102375"/>
                  </a:cubicBezTo>
                  <a:lnTo>
                    <a:pt x="183356" y="102441"/>
                  </a:lnTo>
                  <a:lnTo>
                    <a:pt x="161925" y="102432"/>
                  </a:lnTo>
                  <a:lnTo>
                    <a:pt x="161925" y="119101"/>
                  </a:lnTo>
                  <a:lnTo>
                    <a:pt x="183356" y="119101"/>
                  </a:lnTo>
                  <a:cubicBezTo>
                    <a:pt x="186933" y="119103"/>
                    <a:pt x="189956" y="121748"/>
                    <a:pt x="190433" y="125292"/>
                  </a:cubicBezTo>
                  <a:lnTo>
                    <a:pt x="190500" y="126244"/>
                  </a:lnTo>
                  <a:cubicBezTo>
                    <a:pt x="190505" y="129818"/>
                    <a:pt x="187868" y="132845"/>
                    <a:pt x="184328" y="133331"/>
                  </a:cubicBezTo>
                  <a:lnTo>
                    <a:pt x="183356" y="133398"/>
                  </a:lnTo>
                  <a:lnTo>
                    <a:pt x="161201" y="133398"/>
                  </a:lnTo>
                  <a:cubicBezTo>
                    <a:pt x="158312" y="147402"/>
                    <a:pt x="147359" y="158341"/>
                    <a:pt x="133350" y="161211"/>
                  </a:cubicBezTo>
                  <a:lnTo>
                    <a:pt x="133350" y="183356"/>
                  </a:lnTo>
                  <a:cubicBezTo>
                    <a:pt x="133349" y="187302"/>
                    <a:pt x="130150" y="190499"/>
                    <a:pt x="126204" y="190498"/>
                  </a:cubicBezTo>
                  <a:cubicBezTo>
                    <a:pt x="122635" y="190497"/>
                    <a:pt x="119616" y="187863"/>
                    <a:pt x="119129" y="184328"/>
                  </a:cubicBezTo>
                  <a:lnTo>
                    <a:pt x="119063" y="183356"/>
                  </a:lnTo>
                  <a:lnTo>
                    <a:pt x="119063" y="161915"/>
                  </a:lnTo>
                  <a:lnTo>
                    <a:pt x="102384" y="161915"/>
                  </a:lnTo>
                  <a:lnTo>
                    <a:pt x="102394" y="183356"/>
                  </a:lnTo>
                  <a:cubicBezTo>
                    <a:pt x="102394" y="186926"/>
                    <a:pt x="99758" y="189948"/>
                    <a:pt x="96222" y="190433"/>
                  </a:cubicBezTo>
                  <a:lnTo>
                    <a:pt x="95250" y="190500"/>
                  </a:lnTo>
                  <a:cubicBezTo>
                    <a:pt x="91680" y="190500"/>
                    <a:pt x="88659" y="187864"/>
                    <a:pt x="88173" y="184328"/>
                  </a:cubicBezTo>
                  <a:lnTo>
                    <a:pt x="88106" y="183356"/>
                  </a:lnTo>
                  <a:lnTo>
                    <a:pt x="88097" y="161915"/>
                  </a:lnTo>
                  <a:lnTo>
                    <a:pt x="71438" y="161915"/>
                  </a:lnTo>
                  <a:lnTo>
                    <a:pt x="71438" y="183356"/>
                  </a:lnTo>
                  <a:cubicBezTo>
                    <a:pt x="71437" y="186926"/>
                    <a:pt x="68802" y="189948"/>
                    <a:pt x="65265" y="190433"/>
                  </a:cubicBezTo>
                  <a:lnTo>
                    <a:pt x="64294" y="190500"/>
                  </a:lnTo>
                  <a:cubicBezTo>
                    <a:pt x="60724" y="190500"/>
                    <a:pt x="57702" y="187864"/>
                    <a:pt x="57217" y="184328"/>
                  </a:cubicBezTo>
                  <a:lnTo>
                    <a:pt x="57150" y="183356"/>
                  </a:lnTo>
                  <a:lnTo>
                    <a:pt x="57150" y="161211"/>
                  </a:lnTo>
                  <a:cubicBezTo>
                    <a:pt x="43123" y="158340"/>
                    <a:pt x="32160" y="147377"/>
                    <a:pt x="29289" y="133350"/>
                  </a:cubicBezTo>
                  <a:lnTo>
                    <a:pt x="7144" y="133350"/>
                  </a:lnTo>
                  <a:cubicBezTo>
                    <a:pt x="3198" y="133349"/>
                    <a:pt x="1" y="130150"/>
                    <a:pt x="2" y="126204"/>
                  </a:cubicBezTo>
                  <a:cubicBezTo>
                    <a:pt x="3" y="122635"/>
                    <a:pt x="2637" y="119616"/>
                    <a:pt x="6172" y="119129"/>
                  </a:cubicBezTo>
                  <a:lnTo>
                    <a:pt x="7144" y="119063"/>
                  </a:lnTo>
                  <a:lnTo>
                    <a:pt x="28575" y="119053"/>
                  </a:lnTo>
                  <a:lnTo>
                    <a:pt x="28575" y="102384"/>
                  </a:lnTo>
                  <a:lnTo>
                    <a:pt x="7144" y="102394"/>
                  </a:lnTo>
                  <a:cubicBezTo>
                    <a:pt x="3574" y="102394"/>
                    <a:pt x="552" y="99758"/>
                    <a:pt x="67" y="96222"/>
                  </a:cubicBezTo>
                  <a:lnTo>
                    <a:pt x="0" y="95250"/>
                  </a:lnTo>
                  <a:cubicBezTo>
                    <a:pt x="0" y="91680"/>
                    <a:pt x="2636" y="88659"/>
                    <a:pt x="6172" y="88173"/>
                  </a:cubicBezTo>
                  <a:lnTo>
                    <a:pt x="7144" y="88106"/>
                  </a:lnTo>
                  <a:lnTo>
                    <a:pt x="28575" y="88097"/>
                  </a:lnTo>
                  <a:lnTo>
                    <a:pt x="28575" y="71428"/>
                  </a:lnTo>
                  <a:lnTo>
                    <a:pt x="7144" y="71438"/>
                  </a:lnTo>
                  <a:cubicBezTo>
                    <a:pt x="3574" y="71437"/>
                    <a:pt x="552" y="68802"/>
                    <a:pt x="67" y="65265"/>
                  </a:cubicBezTo>
                  <a:lnTo>
                    <a:pt x="0" y="64294"/>
                  </a:lnTo>
                  <a:cubicBezTo>
                    <a:pt x="0" y="60724"/>
                    <a:pt x="2636" y="57702"/>
                    <a:pt x="6172" y="57217"/>
                  </a:cubicBezTo>
                  <a:lnTo>
                    <a:pt x="7144" y="57150"/>
                  </a:lnTo>
                  <a:lnTo>
                    <a:pt x="29289" y="57140"/>
                  </a:lnTo>
                  <a:cubicBezTo>
                    <a:pt x="32164" y="43117"/>
                    <a:pt x="43125" y="32159"/>
                    <a:pt x="57150" y="29289"/>
                  </a:cubicBezTo>
                  <a:lnTo>
                    <a:pt x="57150" y="7144"/>
                  </a:lnTo>
                  <a:cubicBezTo>
                    <a:pt x="57151" y="3198"/>
                    <a:pt x="60351" y="1"/>
                    <a:pt x="64296" y="2"/>
                  </a:cubicBezTo>
                  <a:cubicBezTo>
                    <a:pt x="67864" y="3"/>
                    <a:pt x="70884" y="2637"/>
                    <a:pt x="71371" y="6172"/>
                  </a:cubicBezTo>
                  <a:lnTo>
                    <a:pt x="71438" y="7144"/>
                  </a:lnTo>
                  <a:lnTo>
                    <a:pt x="71438" y="28565"/>
                  </a:lnTo>
                  <a:lnTo>
                    <a:pt x="88097" y="28565"/>
                  </a:lnTo>
                  <a:lnTo>
                    <a:pt x="88106" y="7144"/>
                  </a:lnTo>
                  <a:cubicBezTo>
                    <a:pt x="88106" y="3574"/>
                    <a:pt x="90742" y="552"/>
                    <a:pt x="94278" y="67"/>
                  </a:cubicBezTo>
                  <a:lnTo>
                    <a:pt x="95250" y="0"/>
                  </a:lnTo>
                  <a:cubicBezTo>
                    <a:pt x="98820" y="0"/>
                    <a:pt x="101841" y="2636"/>
                    <a:pt x="102327" y="6172"/>
                  </a:cubicBezTo>
                  <a:lnTo>
                    <a:pt x="102394" y="7144"/>
                  </a:lnTo>
                  <a:lnTo>
                    <a:pt x="102384" y="28565"/>
                  </a:lnTo>
                  <a:lnTo>
                    <a:pt x="119063" y="28565"/>
                  </a:lnTo>
                  <a:lnTo>
                    <a:pt x="119063" y="7144"/>
                  </a:lnTo>
                  <a:cubicBezTo>
                    <a:pt x="119062" y="3931"/>
                    <a:pt x="121206" y="1114"/>
                    <a:pt x="124301" y="257"/>
                  </a:cubicBezTo>
                  <a:lnTo>
                    <a:pt x="125235" y="67"/>
                  </a:lnTo>
                  <a:lnTo>
                    <a:pt x="126206" y="0"/>
                  </a:lnTo>
                  <a:close/>
                  <a:moveTo>
                    <a:pt x="95298" y="66723"/>
                  </a:moveTo>
                  <a:cubicBezTo>
                    <a:pt x="79516" y="66723"/>
                    <a:pt x="66723" y="79516"/>
                    <a:pt x="66723" y="95298"/>
                  </a:cubicBezTo>
                  <a:cubicBezTo>
                    <a:pt x="66723" y="111080"/>
                    <a:pt x="79516" y="123873"/>
                    <a:pt x="95298" y="123873"/>
                  </a:cubicBezTo>
                  <a:cubicBezTo>
                    <a:pt x="111080" y="123873"/>
                    <a:pt x="123873" y="111080"/>
                    <a:pt x="123873" y="95298"/>
                  </a:cubicBezTo>
                  <a:cubicBezTo>
                    <a:pt x="123873" y="79516"/>
                    <a:pt x="111080" y="66723"/>
                    <a:pt x="95298" y="66723"/>
                  </a:cubicBezTo>
                  <a:close/>
                  <a:moveTo>
                    <a:pt x="95298" y="81010"/>
                  </a:moveTo>
                  <a:cubicBezTo>
                    <a:pt x="103188" y="81010"/>
                    <a:pt x="109585" y="87407"/>
                    <a:pt x="109585" y="95298"/>
                  </a:cubicBezTo>
                  <a:cubicBezTo>
                    <a:pt x="109585" y="103188"/>
                    <a:pt x="103188" y="109585"/>
                    <a:pt x="95298" y="109585"/>
                  </a:cubicBezTo>
                  <a:cubicBezTo>
                    <a:pt x="87407" y="109585"/>
                    <a:pt x="81010" y="103188"/>
                    <a:pt x="81010" y="95298"/>
                  </a:cubicBezTo>
                  <a:cubicBezTo>
                    <a:pt x="81010" y="87407"/>
                    <a:pt x="87407" y="81010"/>
                    <a:pt x="95298" y="81010"/>
                  </a:cubicBezTo>
                  <a:close/>
                </a:path>
              </a:pathLst>
            </a:custGeom>
            <a:gradFill flip="none" rotWithShape="1">
              <a:gsLst>
                <a:gs pos="40000">
                  <a:srgbClr val="8DC8E8"/>
                </a:gs>
                <a:gs pos="10000">
                  <a:srgbClr val="CF9CD1"/>
                </a:gs>
              </a:gsLst>
              <a:path path="circle">
                <a:fillToRect l="100000" t="100000"/>
              </a:path>
              <a:tileRect r="-100000" b="-100000"/>
            </a:gradFill>
            <a:ln w="38100">
              <a:noFill/>
            </a:ln>
            <a:effectLst/>
          </p:spPr>
          <p:txBody>
            <a:bodyPr wrap="square" lIns="56885" tIns="0" rIns="5688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0">
                      <a:srgbClr val="091F2C"/>
                    </a:gs>
                    <a:gs pos="70000">
                      <a:srgbClr val="091F2C"/>
                    </a:gs>
                  </a:gsLst>
                  <a:lin ang="16200000" scaled="1"/>
                </a:gradFill>
                <a:effectLst/>
                <a:uLnTx/>
                <a:uFillTx/>
                <a:latin typeface="Segoe UI Semibold" panose="020B0702040204020203" pitchFamily="34" charset="0"/>
                <a:cs typeface="Segoe UI Semibold" panose="020B0702040204020203" pitchFamily="34" charset="0"/>
              </a:endParaRPr>
            </a:p>
          </p:txBody>
        </p:sp>
        <p:sp>
          <p:nvSpPr>
            <p:cNvPr id="182" name="Graphic 28">
              <a:extLst>
                <a:ext uri="{FF2B5EF4-FFF2-40B4-BE49-F238E27FC236}">
                  <a16:creationId xmlns:a16="http://schemas.microsoft.com/office/drawing/2014/main" id="{4B0DC174-95FF-E421-601B-759C7372B8C1}"/>
                </a:ext>
                <a:ext uri="{C183D7F6-B498-43B3-948B-1728B52AA6E4}">
                  <adec:decorative xmlns:adec="http://schemas.microsoft.com/office/drawing/2017/decorative" val="1"/>
                </a:ext>
              </a:extLst>
            </p:cNvPr>
            <p:cNvSpPr/>
            <p:nvPr/>
          </p:nvSpPr>
          <p:spPr>
            <a:xfrm>
              <a:off x="6013348" y="3647763"/>
              <a:ext cx="202537" cy="202516"/>
            </a:xfrm>
            <a:custGeom>
              <a:avLst/>
              <a:gdLst>
                <a:gd name="connsiteX0" fmla="*/ 256840 w 307458"/>
                <a:gd name="connsiteY0" fmla="*/ 4499 h 307426"/>
                <a:gd name="connsiteX1" fmla="*/ 235098 w 307458"/>
                <a:gd name="connsiteY1" fmla="*/ 4507 h 307426"/>
                <a:gd name="connsiteX2" fmla="*/ 235106 w 307458"/>
                <a:gd name="connsiteY2" fmla="*/ 26248 h 307426"/>
                <a:gd name="connsiteX3" fmla="*/ 254964 w 307458"/>
                <a:gd name="connsiteY3" fmla="*/ 46076 h 307426"/>
                <a:gd name="connsiteX4" fmla="*/ 169013 w 307458"/>
                <a:gd name="connsiteY4" fmla="*/ 46076 h 307426"/>
                <a:gd name="connsiteX5" fmla="*/ 122902 w 307458"/>
                <a:gd name="connsiteY5" fmla="*/ 92187 h 307426"/>
                <a:gd name="connsiteX6" fmla="*/ 122902 w 307458"/>
                <a:gd name="connsiteY6" fmla="*/ 230506 h 307426"/>
                <a:gd name="connsiteX7" fmla="*/ 107531 w 307458"/>
                <a:gd name="connsiteY7" fmla="*/ 245876 h 307426"/>
                <a:gd name="connsiteX8" fmla="*/ 89579 w 307458"/>
                <a:gd name="connsiteY8" fmla="*/ 245876 h 307426"/>
                <a:gd name="connsiteX9" fmla="*/ 30648 w 307458"/>
                <a:gd name="connsiteY9" fmla="*/ 217902 h 307426"/>
                <a:gd name="connsiteX10" fmla="*/ 0 w 307458"/>
                <a:gd name="connsiteY10" fmla="*/ 261308 h 307426"/>
                <a:gd name="connsiteX11" fmla="*/ 46104 w 307458"/>
                <a:gd name="connsiteY11" fmla="*/ 307427 h 307426"/>
                <a:gd name="connsiteX12" fmla="*/ 89610 w 307458"/>
                <a:gd name="connsiteY12" fmla="*/ 276617 h 307426"/>
                <a:gd name="connsiteX13" fmla="*/ 107531 w 307458"/>
                <a:gd name="connsiteY13" fmla="*/ 276617 h 307426"/>
                <a:gd name="connsiteX14" fmla="*/ 153643 w 307458"/>
                <a:gd name="connsiteY14" fmla="*/ 230506 h 307426"/>
                <a:gd name="connsiteX15" fmla="*/ 153643 w 307458"/>
                <a:gd name="connsiteY15" fmla="*/ 92172 h 307426"/>
                <a:gd name="connsiteX16" fmla="*/ 169013 w 307458"/>
                <a:gd name="connsiteY16" fmla="*/ 76801 h 307426"/>
                <a:gd name="connsiteX17" fmla="*/ 254918 w 307458"/>
                <a:gd name="connsiteY17" fmla="*/ 76801 h 307426"/>
                <a:gd name="connsiteX18" fmla="*/ 235014 w 307458"/>
                <a:gd name="connsiteY18" fmla="*/ 96645 h 307426"/>
                <a:gd name="connsiteX19" fmla="*/ 234271 w 307458"/>
                <a:gd name="connsiteY19" fmla="*/ 118369 h 307426"/>
                <a:gd name="connsiteX20" fmla="*/ 255996 w 307458"/>
                <a:gd name="connsiteY20" fmla="*/ 119111 h 307426"/>
                <a:gd name="connsiteX21" fmla="*/ 256686 w 307458"/>
                <a:gd name="connsiteY21" fmla="*/ 118425 h 307426"/>
                <a:gd name="connsiteX22" fmla="*/ 302951 w 307458"/>
                <a:gd name="connsiteY22" fmla="*/ 72313 h 307426"/>
                <a:gd name="connsiteX23" fmla="*/ 302963 w 307458"/>
                <a:gd name="connsiteY23" fmla="*/ 50576 h 307426"/>
                <a:gd name="connsiteX24" fmla="*/ 302951 w 307458"/>
                <a:gd name="connsiteY24" fmla="*/ 50564 h 307426"/>
                <a:gd name="connsiteX25" fmla="*/ 256840 w 307458"/>
                <a:gd name="connsiteY25" fmla="*/ 4499 h 30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458" h="307426">
                  <a:moveTo>
                    <a:pt x="256840" y="4499"/>
                  </a:moveTo>
                  <a:cubicBezTo>
                    <a:pt x="250834" y="-1503"/>
                    <a:pt x="241100" y="-1499"/>
                    <a:pt x="235098" y="4507"/>
                  </a:cubicBezTo>
                  <a:cubicBezTo>
                    <a:pt x="229096" y="10513"/>
                    <a:pt x="229101" y="20246"/>
                    <a:pt x="235106" y="26248"/>
                  </a:cubicBezTo>
                  <a:lnTo>
                    <a:pt x="254964" y="46076"/>
                  </a:lnTo>
                  <a:lnTo>
                    <a:pt x="169013" y="46076"/>
                  </a:lnTo>
                  <a:cubicBezTo>
                    <a:pt x="143546" y="46076"/>
                    <a:pt x="122902" y="66721"/>
                    <a:pt x="122902" y="92187"/>
                  </a:cubicBezTo>
                  <a:lnTo>
                    <a:pt x="122902" y="230506"/>
                  </a:lnTo>
                  <a:cubicBezTo>
                    <a:pt x="122902" y="238995"/>
                    <a:pt x="116020" y="245876"/>
                    <a:pt x="107531" y="245876"/>
                  </a:cubicBezTo>
                  <a:lnTo>
                    <a:pt x="89579" y="245876"/>
                  </a:lnTo>
                  <a:cubicBezTo>
                    <a:pt x="81031" y="221878"/>
                    <a:pt x="54646" y="209354"/>
                    <a:pt x="30648" y="217902"/>
                  </a:cubicBezTo>
                  <a:cubicBezTo>
                    <a:pt x="12288" y="224442"/>
                    <a:pt x="20" y="241817"/>
                    <a:pt x="0" y="261308"/>
                  </a:cubicBezTo>
                  <a:cubicBezTo>
                    <a:pt x="-4" y="286775"/>
                    <a:pt x="20638" y="307422"/>
                    <a:pt x="46104" y="307427"/>
                  </a:cubicBezTo>
                  <a:cubicBezTo>
                    <a:pt x="65675" y="307430"/>
                    <a:pt x="83115" y="295078"/>
                    <a:pt x="89610" y="276617"/>
                  </a:cubicBezTo>
                  <a:lnTo>
                    <a:pt x="107531" y="276617"/>
                  </a:lnTo>
                  <a:cubicBezTo>
                    <a:pt x="132999" y="276617"/>
                    <a:pt x="153643" y="255973"/>
                    <a:pt x="153643" y="230506"/>
                  </a:cubicBezTo>
                  <a:lnTo>
                    <a:pt x="153643" y="92172"/>
                  </a:lnTo>
                  <a:cubicBezTo>
                    <a:pt x="153643" y="83683"/>
                    <a:pt x="160524" y="76801"/>
                    <a:pt x="169013" y="76801"/>
                  </a:cubicBezTo>
                  <a:lnTo>
                    <a:pt x="254918" y="76801"/>
                  </a:lnTo>
                  <a:lnTo>
                    <a:pt x="235014" y="96645"/>
                  </a:lnTo>
                  <a:cubicBezTo>
                    <a:pt x="228810" y="102439"/>
                    <a:pt x="228478" y="112165"/>
                    <a:pt x="234271" y="118369"/>
                  </a:cubicBezTo>
                  <a:cubicBezTo>
                    <a:pt x="240066" y="124573"/>
                    <a:pt x="249792" y="124905"/>
                    <a:pt x="255996" y="119111"/>
                  </a:cubicBezTo>
                  <a:cubicBezTo>
                    <a:pt x="256233" y="118890"/>
                    <a:pt x="256463" y="118661"/>
                    <a:pt x="256686" y="118425"/>
                  </a:cubicBezTo>
                  <a:lnTo>
                    <a:pt x="302951" y="72313"/>
                  </a:lnTo>
                  <a:cubicBezTo>
                    <a:pt x="308956" y="66314"/>
                    <a:pt x="308962" y="56582"/>
                    <a:pt x="302963" y="50576"/>
                  </a:cubicBezTo>
                  <a:cubicBezTo>
                    <a:pt x="302959" y="50572"/>
                    <a:pt x="302956" y="50568"/>
                    <a:pt x="302951" y="50564"/>
                  </a:cubicBezTo>
                  <a:lnTo>
                    <a:pt x="256840" y="4499"/>
                  </a:lnTo>
                  <a:close/>
                </a:path>
              </a:pathLst>
            </a:custGeom>
            <a:gradFill flip="none" rotWithShape="1">
              <a:gsLst>
                <a:gs pos="40000">
                  <a:srgbClr val="8DC8E8"/>
                </a:gs>
                <a:gs pos="10000">
                  <a:srgbClr val="CF9CD1"/>
                </a:gs>
              </a:gsLst>
              <a:path path="circle">
                <a:fillToRect l="100000" t="100000"/>
              </a:path>
              <a:tileRect r="-100000" b="-100000"/>
            </a:gradFill>
            <a:ln w="38100">
              <a:noFill/>
            </a:ln>
            <a:effectLst/>
          </p:spPr>
          <p:txBody>
            <a:bodyPr wrap="square" lIns="56885" tIns="0" rIns="5688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0">
                      <a:srgbClr val="091F2C"/>
                    </a:gs>
                    <a:gs pos="70000">
                      <a:srgbClr val="091F2C"/>
                    </a:gs>
                  </a:gsLst>
                  <a:lin ang="16200000" scaled="1"/>
                </a:gradFill>
                <a:effectLst/>
                <a:uLnTx/>
                <a:uFillTx/>
                <a:latin typeface="Segoe UI Semibold" panose="020B0702040204020203" pitchFamily="34" charset="0"/>
                <a:cs typeface="Segoe UI Semibold" panose="020B0702040204020203" pitchFamily="34" charset="0"/>
              </a:endParaRPr>
            </a:p>
          </p:txBody>
        </p:sp>
        <p:sp>
          <p:nvSpPr>
            <p:cNvPr id="183" name="Graphic 31">
              <a:extLst>
                <a:ext uri="{FF2B5EF4-FFF2-40B4-BE49-F238E27FC236}">
                  <a16:creationId xmlns:a16="http://schemas.microsoft.com/office/drawing/2014/main" id="{1C56D2C4-35E3-6984-4A9F-95EA1493E02B}"/>
                </a:ext>
                <a:ext uri="{C183D7F6-B498-43B3-948B-1728B52AA6E4}">
                  <adec:decorative xmlns:adec="http://schemas.microsoft.com/office/drawing/2017/decorative" val="1"/>
                </a:ext>
              </a:extLst>
            </p:cNvPr>
            <p:cNvSpPr/>
            <p:nvPr/>
          </p:nvSpPr>
          <p:spPr>
            <a:xfrm>
              <a:off x="6912586" y="3648543"/>
              <a:ext cx="200963" cy="200957"/>
            </a:xfrm>
            <a:custGeom>
              <a:avLst/>
              <a:gdLst>
                <a:gd name="connsiteX0" fmla="*/ 118047 w 307416"/>
                <a:gd name="connsiteY0" fmla="*/ 84537 h 307408"/>
                <a:gd name="connsiteX1" fmla="*/ 129268 w 307416"/>
                <a:gd name="connsiteY1" fmla="*/ 33938 h 307408"/>
                <a:gd name="connsiteX2" fmla="*/ 143132 w 307416"/>
                <a:gd name="connsiteY2" fmla="*/ 7009 h 307408"/>
                <a:gd name="connsiteX3" fmla="*/ 153707 w 307416"/>
                <a:gd name="connsiteY3" fmla="*/ 0 h 307408"/>
                <a:gd name="connsiteX4" fmla="*/ 164281 w 307416"/>
                <a:gd name="connsiteY4" fmla="*/ 7009 h 307408"/>
                <a:gd name="connsiteX5" fmla="*/ 178146 w 307416"/>
                <a:gd name="connsiteY5" fmla="*/ 33938 h 307408"/>
                <a:gd name="connsiteX6" fmla="*/ 189366 w 307416"/>
                <a:gd name="connsiteY6" fmla="*/ 84537 h 307408"/>
                <a:gd name="connsiteX7" fmla="*/ 118047 w 307416"/>
                <a:gd name="connsiteY7" fmla="*/ 84537 h 307408"/>
                <a:gd name="connsiteX8" fmla="*/ 107503 w 307416"/>
                <a:gd name="connsiteY8" fmla="*/ 26283 h 307408"/>
                <a:gd name="connsiteX9" fmla="*/ 116679 w 307416"/>
                <a:gd name="connsiteY9" fmla="*/ 5318 h 307408"/>
                <a:gd name="connsiteX10" fmla="*/ 31435 w 307416"/>
                <a:gd name="connsiteY10" fmla="*/ 84537 h 307408"/>
                <a:gd name="connsiteX11" fmla="*/ 94823 w 307416"/>
                <a:gd name="connsiteY11" fmla="*/ 84537 h 307408"/>
                <a:gd name="connsiteX12" fmla="*/ 107503 w 307416"/>
                <a:gd name="connsiteY12" fmla="*/ 26283 h 307408"/>
                <a:gd name="connsiteX13" fmla="*/ 199910 w 307416"/>
                <a:gd name="connsiteY13" fmla="*/ 26283 h 307408"/>
                <a:gd name="connsiteX14" fmla="*/ 190734 w 307416"/>
                <a:gd name="connsiteY14" fmla="*/ 5318 h 307408"/>
                <a:gd name="connsiteX15" fmla="*/ 275978 w 307416"/>
                <a:gd name="connsiteY15" fmla="*/ 84537 h 307408"/>
                <a:gd name="connsiteX16" fmla="*/ 212591 w 307416"/>
                <a:gd name="connsiteY16" fmla="*/ 84537 h 307408"/>
                <a:gd name="connsiteX17" fmla="*/ 199910 w 307416"/>
                <a:gd name="connsiteY17" fmla="*/ 26283 h 307408"/>
                <a:gd name="connsiteX18" fmla="*/ 214558 w 307416"/>
                <a:gd name="connsiteY18" fmla="*/ 107593 h 307408"/>
                <a:gd name="connsiteX19" fmla="*/ 282342 w 307416"/>
                <a:gd name="connsiteY19" fmla="*/ 107593 h 307408"/>
                <a:gd name="connsiteX20" fmla="*/ 282342 w 307416"/>
                <a:gd name="connsiteY20" fmla="*/ 153704 h 307408"/>
                <a:gd name="connsiteX21" fmla="*/ 214558 w 307416"/>
                <a:gd name="connsiteY21" fmla="*/ 153704 h 307408"/>
                <a:gd name="connsiteX22" fmla="*/ 214558 w 307416"/>
                <a:gd name="connsiteY22" fmla="*/ 107593 h 307408"/>
                <a:gd name="connsiteX23" fmla="*/ 212591 w 307416"/>
                <a:gd name="connsiteY23" fmla="*/ 176760 h 307408"/>
                <a:gd name="connsiteX24" fmla="*/ 275978 w 307416"/>
                <a:gd name="connsiteY24" fmla="*/ 176760 h 307408"/>
                <a:gd name="connsiteX25" fmla="*/ 253322 w 307416"/>
                <a:gd name="connsiteY25" fmla="*/ 215186 h 307408"/>
                <a:gd name="connsiteX26" fmla="*/ 253061 w 307416"/>
                <a:gd name="connsiteY26" fmla="*/ 215493 h 307408"/>
                <a:gd name="connsiteX27" fmla="*/ 228192 w 307416"/>
                <a:gd name="connsiteY27" fmla="*/ 237996 h 307408"/>
                <a:gd name="connsiteX28" fmla="*/ 190734 w 307416"/>
                <a:gd name="connsiteY28" fmla="*/ 255979 h 307408"/>
                <a:gd name="connsiteX29" fmla="*/ 199910 w 307416"/>
                <a:gd name="connsiteY29" fmla="*/ 234998 h 307408"/>
                <a:gd name="connsiteX30" fmla="*/ 212591 w 307416"/>
                <a:gd name="connsiteY30" fmla="*/ 176760 h 307408"/>
                <a:gd name="connsiteX31" fmla="*/ 164281 w 307416"/>
                <a:gd name="connsiteY31" fmla="*/ 254288 h 307408"/>
                <a:gd name="connsiteX32" fmla="*/ 153707 w 307416"/>
                <a:gd name="connsiteY32" fmla="*/ 261297 h 307408"/>
                <a:gd name="connsiteX33" fmla="*/ 143132 w 307416"/>
                <a:gd name="connsiteY33" fmla="*/ 254288 h 307408"/>
                <a:gd name="connsiteX34" fmla="*/ 129268 w 307416"/>
                <a:gd name="connsiteY34" fmla="*/ 227359 h 307408"/>
                <a:gd name="connsiteX35" fmla="*/ 118047 w 307416"/>
                <a:gd name="connsiteY35" fmla="*/ 176760 h 307408"/>
                <a:gd name="connsiteX36" fmla="*/ 189366 w 307416"/>
                <a:gd name="connsiteY36" fmla="*/ 176760 h 307408"/>
                <a:gd name="connsiteX37" fmla="*/ 178146 w 307416"/>
                <a:gd name="connsiteY37" fmla="*/ 227359 h 307408"/>
                <a:gd name="connsiteX38" fmla="*/ 164281 w 307416"/>
                <a:gd name="connsiteY38" fmla="*/ 254288 h 307408"/>
                <a:gd name="connsiteX39" fmla="*/ 79222 w 307416"/>
                <a:gd name="connsiteY39" fmla="*/ 237996 h 307408"/>
                <a:gd name="connsiteX40" fmla="*/ 116679 w 307416"/>
                <a:gd name="connsiteY40" fmla="*/ 255979 h 307408"/>
                <a:gd name="connsiteX41" fmla="*/ 107503 w 307416"/>
                <a:gd name="connsiteY41" fmla="*/ 234998 h 307408"/>
                <a:gd name="connsiteX42" fmla="*/ 94823 w 307416"/>
                <a:gd name="connsiteY42" fmla="*/ 176760 h 307408"/>
                <a:gd name="connsiteX43" fmla="*/ 31435 w 307416"/>
                <a:gd name="connsiteY43" fmla="*/ 176760 h 307408"/>
                <a:gd name="connsiteX44" fmla="*/ 54091 w 307416"/>
                <a:gd name="connsiteY44" fmla="*/ 215186 h 307408"/>
                <a:gd name="connsiteX45" fmla="*/ 54352 w 307416"/>
                <a:gd name="connsiteY45" fmla="*/ 215493 h 307408"/>
                <a:gd name="connsiteX46" fmla="*/ 79222 w 307416"/>
                <a:gd name="connsiteY46" fmla="*/ 237996 h 307408"/>
                <a:gd name="connsiteX47" fmla="*/ 92855 w 307416"/>
                <a:gd name="connsiteY47" fmla="*/ 153704 h 307408"/>
                <a:gd name="connsiteX48" fmla="*/ 25072 w 307416"/>
                <a:gd name="connsiteY48" fmla="*/ 153704 h 307408"/>
                <a:gd name="connsiteX49" fmla="*/ 25072 w 307416"/>
                <a:gd name="connsiteY49" fmla="*/ 107593 h 307408"/>
                <a:gd name="connsiteX50" fmla="*/ 92855 w 307416"/>
                <a:gd name="connsiteY50" fmla="*/ 107593 h 307408"/>
                <a:gd name="connsiteX51" fmla="*/ 92855 w 307416"/>
                <a:gd name="connsiteY51" fmla="*/ 153704 h 307408"/>
                <a:gd name="connsiteX52" fmla="*/ 115957 w 307416"/>
                <a:gd name="connsiteY52" fmla="*/ 107593 h 307408"/>
                <a:gd name="connsiteX53" fmla="*/ 115957 w 307416"/>
                <a:gd name="connsiteY53" fmla="*/ 153704 h 307408"/>
                <a:gd name="connsiteX54" fmla="*/ 191456 w 307416"/>
                <a:gd name="connsiteY54" fmla="*/ 153704 h 307408"/>
                <a:gd name="connsiteX55" fmla="*/ 191456 w 307416"/>
                <a:gd name="connsiteY55" fmla="*/ 107593 h 307408"/>
                <a:gd name="connsiteX56" fmla="*/ 115957 w 307416"/>
                <a:gd name="connsiteY56" fmla="*/ 107593 h 307408"/>
                <a:gd name="connsiteX57" fmla="*/ 30743 w 307416"/>
                <a:gd name="connsiteY57" fmla="*/ 215186 h 307408"/>
                <a:gd name="connsiteX58" fmla="*/ 34632 w 307416"/>
                <a:gd name="connsiteY58" fmla="*/ 215186 h 307408"/>
                <a:gd name="connsiteX59" fmla="*/ 54982 w 307416"/>
                <a:gd name="connsiteY59" fmla="*/ 238241 h 307408"/>
                <a:gd name="connsiteX60" fmla="*/ 39504 w 307416"/>
                <a:gd name="connsiteY60" fmla="*/ 238241 h 307408"/>
                <a:gd name="connsiteX61" fmla="*/ 26701 w 307416"/>
                <a:gd name="connsiteY61" fmla="*/ 284353 h 307408"/>
                <a:gd name="connsiteX62" fmla="*/ 280712 w 307416"/>
                <a:gd name="connsiteY62" fmla="*/ 284353 h 307408"/>
                <a:gd name="connsiteX63" fmla="*/ 267909 w 307416"/>
                <a:gd name="connsiteY63" fmla="*/ 238241 h 307408"/>
                <a:gd name="connsiteX64" fmla="*/ 252431 w 307416"/>
                <a:gd name="connsiteY64" fmla="*/ 238241 h 307408"/>
                <a:gd name="connsiteX65" fmla="*/ 272781 w 307416"/>
                <a:gd name="connsiteY65" fmla="*/ 215186 h 307408"/>
                <a:gd name="connsiteX66" fmla="*/ 276670 w 307416"/>
                <a:gd name="connsiteY66" fmla="*/ 215186 h 307408"/>
                <a:gd name="connsiteX67" fmla="*/ 287783 w 307416"/>
                <a:gd name="connsiteY67" fmla="*/ 223640 h 307408"/>
                <a:gd name="connsiteX68" fmla="*/ 306996 w 307416"/>
                <a:gd name="connsiteY68" fmla="*/ 292806 h 307408"/>
                <a:gd name="connsiteX69" fmla="*/ 298960 w 307416"/>
                <a:gd name="connsiteY69" fmla="*/ 306990 h 307408"/>
                <a:gd name="connsiteX70" fmla="*/ 295883 w 307416"/>
                <a:gd name="connsiteY70" fmla="*/ 307408 h 307408"/>
                <a:gd name="connsiteX71" fmla="*/ 11530 w 307416"/>
                <a:gd name="connsiteY71" fmla="*/ 307408 h 307408"/>
                <a:gd name="connsiteX72" fmla="*/ 0 w 307416"/>
                <a:gd name="connsiteY72" fmla="*/ 295884 h 307408"/>
                <a:gd name="connsiteX73" fmla="*/ 417 w 307416"/>
                <a:gd name="connsiteY73" fmla="*/ 292806 h 307408"/>
                <a:gd name="connsiteX74" fmla="*/ 19630 w 307416"/>
                <a:gd name="connsiteY74" fmla="*/ 223640 h 307408"/>
                <a:gd name="connsiteX75" fmla="*/ 30743 w 307416"/>
                <a:gd name="connsiteY75" fmla="*/ 215186 h 30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07416" h="307408">
                  <a:moveTo>
                    <a:pt x="118047" y="84537"/>
                  </a:moveTo>
                  <a:cubicBezTo>
                    <a:pt x="120476" y="65109"/>
                    <a:pt x="124364" y="47863"/>
                    <a:pt x="129268" y="33938"/>
                  </a:cubicBezTo>
                  <a:cubicBezTo>
                    <a:pt x="133525" y="21780"/>
                    <a:pt x="138352" y="12757"/>
                    <a:pt x="143132" y="7009"/>
                  </a:cubicBezTo>
                  <a:cubicBezTo>
                    <a:pt x="147973" y="1184"/>
                    <a:pt x="151586" y="0"/>
                    <a:pt x="153707" y="0"/>
                  </a:cubicBezTo>
                  <a:cubicBezTo>
                    <a:pt x="155812" y="0"/>
                    <a:pt x="159440" y="1184"/>
                    <a:pt x="164281" y="7009"/>
                  </a:cubicBezTo>
                  <a:cubicBezTo>
                    <a:pt x="169062" y="12757"/>
                    <a:pt x="173888" y="21780"/>
                    <a:pt x="178146" y="33938"/>
                  </a:cubicBezTo>
                  <a:cubicBezTo>
                    <a:pt x="183049" y="47863"/>
                    <a:pt x="186937" y="65109"/>
                    <a:pt x="189366" y="84537"/>
                  </a:cubicBezTo>
                  <a:lnTo>
                    <a:pt x="118047" y="84537"/>
                  </a:lnTo>
                  <a:close/>
                  <a:moveTo>
                    <a:pt x="107503" y="26283"/>
                  </a:moveTo>
                  <a:cubicBezTo>
                    <a:pt x="110193" y="18660"/>
                    <a:pt x="113236" y="11589"/>
                    <a:pt x="116679" y="5318"/>
                  </a:cubicBezTo>
                  <a:cubicBezTo>
                    <a:pt x="77449" y="16958"/>
                    <a:pt x="45914" y="46264"/>
                    <a:pt x="31435" y="84537"/>
                  </a:cubicBezTo>
                  <a:lnTo>
                    <a:pt x="94823" y="84537"/>
                  </a:lnTo>
                  <a:cubicBezTo>
                    <a:pt x="97389" y="62558"/>
                    <a:pt x="101739" y="42684"/>
                    <a:pt x="107503" y="26283"/>
                  </a:cubicBezTo>
                  <a:close/>
                  <a:moveTo>
                    <a:pt x="199910" y="26283"/>
                  </a:moveTo>
                  <a:cubicBezTo>
                    <a:pt x="197423" y="19058"/>
                    <a:pt x="194355" y="12047"/>
                    <a:pt x="190734" y="5318"/>
                  </a:cubicBezTo>
                  <a:cubicBezTo>
                    <a:pt x="229964" y="16958"/>
                    <a:pt x="261499" y="46264"/>
                    <a:pt x="275978" y="84537"/>
                  </a:cubicBezTo>
                  <a:lnTo>
                    <a:pt x="212591" y="84537"/>
                  </a:lnTo>
                  <a:cubicBezTo>
                    <a:pt x="210024" y="62558"/>
                    <a:pt x="205674" y="42684"/>
                    <a:pt x="199910" y="26283"/>
                  </a:cubicBezTo>
                  <a:close/>
                  <a:moveTo>
                    <a:pt x="214558" y="107593"/>
                  </a:moveTo>
                  <a:lnTo>
                    <a:pt x="282342" y="107593"/>
                  </a:lnTo>
                  <a:cubicBezTo>
                    <a:pt x="285059" y="122843"/>
                    <a:pt x="285059" y="138454"/>
                    <a:pt x="282342" y="153704"/>
                  </a:cubicBezTo>
                  <a:lnTo>
                    <a:pt x="214558" y="153704"/>
                  </a:lnTo>
                  <a:cubicBezTo>
                    <a:pt x="215410" y="138346"/>
                    <a:pt x="215410" y="122952"/>
                    <a:pt x="214558" y="107593"/>
                  </a:cubicBezTo>
                  <a:close/>
                  <a:moveTo>
                    <a:pt x="212591" y="176760"/>
                  </a:moveTo>
                  <a:lnTo>
                    <a:pt x="275978" y="176760"/>
                  </a:lnTo>
                  <a:cubicBezTo>
                    <a:pt x="270686" y="190773"/>
                    <a:pt x="263023" y="203772"/>
                    <a:pt x="253322" y="215186"/>
                  </a:cubicBezTo>
                  <a:lnTo>
                    <a:pt x="253061" y="215493"/>
                  </a:lnTo>
                  <a:cubicBezTo>
                    <a:pt x="245766" y="224025"/>
                    <a:pt x="237408" y="231588"/>
                    <a:pt x="228192" y="237996"/>
                  </a:cubicBezTo>
                  <a:cubicBezTo>
                    <a:pt x="216750" y="245957"/>
                    <a:pt x="204103" y="252029"/>
                    <a:pt x="190734" y="255979"/>
                  </a:cubicBezTo>
                  <a:cubicBezTo>
                    <a:pt x="194177" y="249708"/>
                    <a:pt x="197220" y="242637"/>
                    <a:pt x="199910" y="234998"/>
                  </a:cubicBezTo>
                  <a:cubicBezTo>
                    <a:pt x="205659" y="218613"/>
                    <a:pt x="210024" y="198740"/>
                    <a:pt x="212591" y="176760"/>
                  </a:cubicBezTo>
                  <a:close/>
                  <a:moveTo>
                    <a:pt x="164281" y="254288"/>
                  </a:moveTo>
                  <a:cubicBezTo>
                    <a:pt x="159440" y="260114"/>
                    <a:pt x="155828" y="261297"/>
                    <a:pt x="153707" y="261297"/>
                  </a:cubicBezTo>
                  <a:cubicBezTo>
                    <a:pt x="151601" y="261297"/>
                    <a:pt x="147973" y="260114"/>
                    <a:pt x="143132" y="254288"/>
                  </a:cubicBezTo>
                  <a:cubicBezTo>
                    <a:pt x="138352" y="248540"/>
                    <a:pt x="133525" y="239517"/>
                    <a:pt x="129268" y="227359"/>
                  </a:cubicBezTo>
                  <a:cubicBezTo>
                    <a:pt x="124364" y="213434"/>
                    <a:pt x="120476" y="196188"/>
                    <a:pt x="118047" y="176760"/>
                  </a:cubicBezTo>
                  <a:lnTo>
                    <a:pt x="189366" y="176760"/>
                  </a:lnTo>
                  <a:cubicBezTo>
                    <a:pt x="186937" y="196188"/>
                    <a:pt x="183049" y="213434"/>
                    <a:pt x="178146" y="227359"/>
                  </a:cubicBezTo>
                  <a:cubicBezTo>
                    <a:pt x="173888" y="239517"/>
                    <a:pt x="169077" y="248540"/>
                    <a:pt x="164281" y="254288"/>
                  </a:cubicBezTo>
                  <a:close/>
                  <a:moveTo>
                    <a:pt x="79222" y="237996"/>
                  </a:moveTo>
                  <a:cubicBezTo>
                    <a:pt x="90534" y="245865"/>
                    <a:pt x="103153" y="251983"/>
                    <a:pt x="116679" y="255979"/>
                  </a:cubicBezTo>
                  <a:cubicBezTo>
                    <a:pt x="113058" y="249245"/>
                    <a:pt x="109989" y="242229"/>
                    <a:pt x="107503" y="234998"/>
                  </a:cubicBezTo>
                  <a:cubicBezTo>
                    <a:pt x="101755" y="218613"/>
                    <a:pt x="97389" y="198740"/>
                    <a:pt x="94823" y="176760"/>
                  </a:cubicBezTo>
                  <a:lnTo>
                    <a:pt x="31435" y="176760"/>
                  </a:lnTo>
                  <a:cubicBezTo>
                    <a:pt x="36769" y="190901"/>
                    <a:pt x="44484" y="203873"/>
                    <a:pt x="54091" y="215186"/>
                  </a:cubicBezTo>
                  <a:lnTo>
                    <a:pt x="54352" y="215493"/>
                  </a:lnTo>
                  <a:cubicBezTo>
                    <a:pt x="61647" y="224025"/>
                    <a:pt x="70005" y="231588"/>
                    <a:pt x="79222" y="237996"/>
                  </a:cubicBezTo>
                  <a:close/>
                  <a:moveTo>
                    <a:pt x="92855" y="153704"/>
                  </a:moveTo>
                  <a:lnTo>
                    <a:pt x="25072" y="153704"/>
                  </a:lnTo>
                  <a:cubicBezTo>
                    <a:pt x="22355" y="138454"/>
                    <a:pt x="22355" y="122843"/>
                    <a:pt x="25072" y="107593"/>
                  </a:cubicBezTo>
                  <a:lnTo>
                    <a:pt x="92855" y="107593"/>
                  </a:lnTo>
                  <a:cubicBezTo>
                    <a:pt x="92001" y="122952"/>
                    <a:pt x="92001" y="138346"/>
                    <a:pt x="92855" y="153704"/>
                  </a:cubicBezTo>
                  <a:close/>
                  <a:moveTo>
                    <a:pt x="115957" y="107593"/>
                  </a:moveTo>
                  <a:cubicBezTo>
                    <a:pt x="115051" y="122950"/>
                    <a:pt x="115051" y="138348"/>
                    <a:pt x="115957" y="153704"/>
                  </a:cubicBezTo>
                  <a:lnTo>
                    <a:pt x="191456" y="153704"/>
                  </a:lnTo>
                  <a:cubicBezTo>
                    <a:pt x="192362" y="138348"/>
                    <a:pt x="192362" y="122950"/>
                    <a:pt x="191456" y="107593"/>
                  </a:cubicBezTo>
                  <a:lnTo>
                    <a:pt x="115957" y="107593"/>
                  </a:lnTo>
                  <a:close/>
                  <a:moveTo>
                    <a:pt x="30743" y="215186"/>
                  </a:moveTo>
                  <a:lnTo>
                    <a:pt x="34632" y="215186"/>
                  </a:lnTo>
                  <a:cubicBezTo>
                    <a:pt x="40590" y="223563"/>
                    <a:pt x="47410" y="231289"/>
                    <a:pt x="54982" y="238241"/>
                  </a:cubicBezTo>
                  <a:lnTo>
                    <a:pt x="39504" y="238241"/>
                  </a:lnTo>
                  <a:lnTo>
                    <a:pt x="26701" y="284353"/>
                  </a:lnTo>
                  <a:lnTo>
                    <a:pt x="280712" y="284353"/>
                  </a:lnTo>
                  <a:lnTo>
                    <a:pt x="267909" y="238241"/>
                  </a:lnTo>
                  <a:lnTo>
                    <a:pt x="252431" y="238241"/>
                  </a:lnTo>
                  <a:cubicBezTo>
                    <a:pt x="260004" y="231291"/>
                    <a:pt x="266824" y="223563"/>
                    <a:pt x="272781" y="215186"/>
                  </a:cubicBezTo>
                  <a:lnTo>
                    <a:pt x="276670" y="215186"/>
                  </a:lnTo>
                  <a:cubicBezTo>
                    <a:pt x="281853" y="215184"/>
                    <a:pt x="286401" y="218644"/>
                    <a:pt x="287783" y="223640"/>
                  </a:cubicBezTo>
                  <a:lnTo>
                    <a:pt x="306996" y="292806"/>
                  </a:lnTo>
                  <a:cubicBezTo>
                    <a:pt x="308694" y="298942"/>
                    <a:pt x="305096" y="305293"/>
                    <a:pt x="298960" y="306990"/>
                  </a:cubicBezTo>
                  <a:cubicBezTo>
                    <a:pt x="297958" y="307268"/>
                    <a:pt x="296922" y="307408"/>
                    <a:pt x="295883" y="307408"/>
                  </a:cubicBezTo>
                  <a:lnTo>
                    <a:pt x="11530" y="307408"/>
                  </a:lnTo>
                  <a:cubicBezTo>
                    <a:pt x="5164" y="307410"/>
                    <a:pt x="1" y="302250"/>
                    <a:pt x="0" y="295884"/>
                  </a:cubicBezTo>
                  <a:cubicBezTo>
                    <a:pt x="0" y="294843"/>
                    <a:pt x="140" y="293809"/>
                    <a:pt x="417" y="292806"/>
                  </a:cubicBezTo>
                  <a:lnTo>
                    <a:pt x="19630" y="223640"/>
                  </a:lnTo>
                  <a:cubicBezTo>
                    <a:pt x="21013" y="218644"/>
                    <a:pt x="25560" y="215184"/>
                    <a:pt x="30743" y="215186"/>
                  </a:cubicBezTo>
                  <a:close/>
                </a:path>
              </a:pathLst>
            </a:custGeom>
            <a:gradFill flip="none" rotWithShape="1">
              <a:gsLst>
                <a:gs pos="40000">
                  <a:srgbClr val="8DC8E8"/>
                </a:gs>
                <a:gs pos="10000">
                  <a:srgbClr val="CF9CD1"/>
                </a:gs>
              </a:gsLst>
              <a:path path="circle">
                <a:fillToRect l="100000" t="100000"/>
              </a:path>
              <a:tileRect r="-100000" b="-100000"/>
            </a:gradFill>
            <a:ln w="38100">
              <a:noFill/>
            </a:ln>
            <a:effectLst/>
          </p:spPr>
          <p:txBody>
            <a:bodyPr wrap="square" lIns="56885" tIns="0" rIns="5688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a:gsLst>
                    <a:gs pos="0">
                      <a:srgbClr val="091F2C"/>
                    </a:gs>
                    <a:gs pos="70000">
                      <a:srgbClr val="091F2C"/>
                    </a:gs>
                  </a:gsLst>
                  <a:lin ang="16200000" scaled="1"/>
                </a:gradFill>
                <a:effectLst/>
                <a:uLnTx/>
                <a:uFillTx/>
                <a:latin typeface="Segoe UI Semibold" panose="020B0702040204020203" pitchFamily="34" charset="0"/>
                <a:cs typeface="Segoe UI Semibold" panose="020B0702040204020203" pitchFamily="34" charset="0"/>
              </a:endParaRPr>
            </a:p>
          </p:txBody>
        </p:sp>
        <p:sp>
          <p:nvSpPr>
            <p:cNvPr id="184" name="TextBox 183">
              <a:hlinkClick r:id="rId84"/>
              <a:extLst>
                <a:ext uri="{FF2B5EF4-FFF2-40B4-BE49-F238E27FC236}">
                  <a16:creationId xmlns:a16="http://schemas.microsoft.com/office/drawing/2014/main" id="{5BCB0C26-C771-A085-C217-05F63C434553}"/>
                </a:ext>
              </a:extLst>
            </p:cNvPr>
            <p:cNvSpPr txBox="1"/>
            <p:nvPr/>
          </p:nvSpPr>
          <p:spPr>
            <a:xfrm>
              <a:off x="3111603" y="3677118"/>
              <a:ext cx="656755" cy="138499"/>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ct val="0"/>
                </a:spcBef>
                <a:spcAft>
                  <a:spcPts val="0"/>
                </a:spcAft>
                <a:buClrTx/>
                <a:buSzTx/>
                <a:buFontTx/>
                <a:buNone/>
                <a:tabLst/>
                <a:defRPr/>
              </a:pPr>
              <a:r>
                <a:rPr kumimoji="0" lang="en-US" sz="900" b="0" i="0" u="none" strike="noStrike" kern="0" cap="none" spc="-50" normalizeH="0" baseline="0" noProof="0" dirty="0">
                  <a:ln w="3175">
                    <a:noFill/>
                  </a:ln>
                  <a:solidFill>
                    <a:prstClr val="white"/>
                  </a:solidFill>
                  <a:effectLst/>
                  <a:uLnTx/>
                  <a:uFillTx/>
                  <a:latin typeface="Segoe UI Semibold"/>
                  <a:cs typeface="Segoe UI" pitchFamily="34" charset="0"/>
                </a:rPr>
                <a:t>Datacenter</a:t>
              </a:r>
              <a:endParaRPr kumimoji="0" lang="en-US" sz="300" b="0" i="0" u="none" strike="noStrike" kern="0" cap="none" spc="-50" normalizeH="0" baseline="0" noProof="0" dirty="0">
                <a:ln w="3175">
                  <a:noFill/>
                </a:ln>
                <a:solidFill>
                  <a:prstClr val="white"/>
                </a:solidFill>
                <a:effectLst/>
                <a:uLnTx/>
                <a:uFillTx/>
                <a:latin typeface="Segoe UI Semibold"/>
                <a:cs typeface="Segoe UI" pitchFamily="34" charset="0"/>
              </a:endParaRPr>
            </a:p>
          </p:txBody>
        </p:sp>
        <p:sp>
          <p:nvSpPr>
            <p:cNvPr id="185" name="TextBox 184">
              <a:hlinkClick r:id="rId85"/>
              <a:extLst>
                <a:ext uri="{FF2B5EF4-FFF2-40B4-BE49-F238E27FC236}">
                  <a16:creationId xmlns:a16="http://schemas.microsoft.com/office/drawing/2014/main" id="{DBB75A15-6B6E-7085-DE02-AAD2D8C976B7}"/>
                </a:ext>
              </a:extLst>
            </p:cNvPr>
            <p:cNvSpPr txBox="1"/>
            <p:nvPr/>
          </p:nvSpPr>
          <p:spPr>
            <a:xfrm>
              <a:off x="4188502" y="3623257"/>
              <a:ext cx="474124" cy="246221"/>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ct val="0"/>
                </a:spcBef>
                <a:spcAft>
                  <a:spcPts val="0"/>
                </a:spcAft>
                <a:buClrTx/>
                <a:buSzTx/>
                <a:buFontTx/>
                <a:buNone/>
                <a:tabLst/>
                <a:defRPr/>
              </a:pPr>
              <a:r>
                <a:rPr kumimoji="0" lang="en-US" sz="800" b="0" i="0" u="none" strike="noStrike" kern="0" cap="none" spc="-50" normalizeH="0" baseline="0" noProof="0" dirty="0">
                  <a:ln w="3175">
                    <a:noFill/>
                  </a:ln>
                  <a:solidFill>
                    <a:prstClr val="white"/>
                  </a:solidFill>
                  <a:effectLst/>
                  <a:uLnTx/>
                  <a:uFillTx/>
                  <a:latin typeface="Segoe UI Semibold"/>
                  <a:cs typeface="Segoe UI" pitchFamily="34" charset="0"/>
                </a:rPr>
                <a:t>GPU &amp; AI Silicon</a:t>
              </a:r>
              <a:endParaRPr kumimoji="0" lang="en-US" sz="200" b="0" i="0" u="none" strike="noStrike" kern="0" cap="none" spc="-50" normalizeH="0" baseline="0" noProof="0" dirty="0">
                <a:ln w="3175">
                  <a:noFill/>
                </a:ln>
                <a:solidFill>
                  <a:prstClr val="white"/>
                </a:solidFill>
                <a:effectLst/>
                <a:uLnTx/>
                <a:uFillTx/>
                <a:latin typeface="Segoe UI Semibold"/>
                <a:cs typeface="Segoe UI" pitchFamily="34" charset="0"/>
              </a:endParaRPr>
            </a:p>
          </p:txBody>
        </p:sp>
        <p:sp>
          <p:nvSpPr>
            <p:cNvPr id="186" name="TextBox 185">
              <a:hlinkClick r:id="rId85"/>
              <a:extLst>
                <a:ext uri="{FF2B5EF4-FFF2-40B4-BE49-F238E27FC236}">
                  <a16:creationId xmlns:a16="http://schemas.microsoft.com/office/drawing/2014/main" id="{C23150CD-1314-E790-60C6-82BF481F142B}"/>
                </a:ext>
              </a:extLst>
            </p:cNvPr>
            <p:cNvSpPr txBox="1"/>
            <p:nvPr/>
          </p:nvSpPr>
          <p:spPr>
            <a:xfrm>
              <a:off x="5057442" y="3669423"/>
              <a:ext cx="349712" cy="153888"/>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ct val="0"/>
                </a:spcBef>
                <a:spcAft>
                  <a:spcPts val="0"/>
                </a:spcAft>
                <a:buClrTx/>
                <a:buSzTx/>
                <a:buFontTx/>
                <a:buNone/>
                <a:tabLst/>
                <a:defRPr/>
              </a:pPr>
              <a:r>
                <a:rPr kumimoji="0" lang="en-US" sz="1000" b="0" i="0" u="none" strike="noStrike" kern="0" cap="none" spc="-50" normalizeH="0" baseline="0" noProof="0" dirty="0">
                  <a:ln w="3175">
                    <a:noFill/>
                  </a:ln>
                  <a:solidFill>
                    <a:prstClr val="white"/>
                  </a:solidFill>
                  <a:effectLst/>
                  <a:uLnTx/>
                  <a:uFillTx/>
                  <a:latin typeface="Segoe UI Semibold"/>
                  <a:cs typeface="Segoe UI" pitchFamily="34" charset="0"/>
                </a:rPr>
                <a:t>CPU</a:t>
              </a:r>
              <a:endParaRPr kumimoji="0" lang="en-US" sz="400" b="0" i="0" u="none" strike="noStrike" kern="0" cap="none" spc="-50" normalizeH="0" baseline="0" noProof="0" dirty="0">
                <a:ln w="3175">
                  <a:noFill/>
                </a:ln>
                <a:solidFill>
                  <a:prstClr val="white"/>
                </a:solidFill>
                <a:effectLst/>
                <a:uLnTx/>
                <a:uFillTx/>
                <a:latin typeface="Segoe UI Semibold"/>
                <a:cs typeface="Segoe UI" pitchFamily="34" charset="0"/>
              </a:endParaRPr>
            </a:p>
          </p:txBody>
        </p:sp>
        <p:sp>
          <p:nvSpPr>
            <p:cNvPr id="187" name="TextBox 186">
              <a:hlinkClick r:id="rId85"/>
              <a:extLst>
                <a:ext uri="{FF2B5EF4-FFF2-40B4-BE49-F238E27FC236}">
                  <a16:creationId xmlns:a16="http://schemas.microsoft.com/office/drawing/2014/main" id="{098F78D0-9B3D-4F12-C337-D13E28FA997C}"/>
                </a:ext>
              </a:extLst>
            </p:cNvPr>
            <p:cNvSpPr txBox="1"/>
            <p:nvPr/>
          </p:nvSpPr>
          <p:spPr>
            <a:xfrm>
              <a:off x="5745595" y="3669423"/>
              <a:ext cx="324248" cy="153888"/>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ct val="0"/>
                </a:spcBef>
                <a:spcAft>
                  <a:spcPts val="0"/>
                </a:spcAft>
                <a:buClrTx/>
                <a:buSzTx/>
                <a:buFontTx/>
                <a:buNone/>
                <a:tabLst/>
                <a:defRPr/>
              </a:pPr>
              <a:r>
                <a:rPr kumimoji="0" lang="en-US" sz="1000" b="0" i="0" u="none" strike="noStrike" kern="0" cap="none" spc="-50" normalizeH="0" baseline="0" noProof="0" dirty="0">
                  <a:ln w="3175">
                    <a:noFill/>
                  </a:ln>
                  <a:solidFill>
                    <a:prstClr val="white"/>
                  </a:solidFill>
                  <a:effectLst/>
                  <a:uLnTx/>
                  <a:uFillTx/>
                  <a:latin typeface="Segoe UI Semibold"/>
                  <a:cs typeface="Segoe UI" pitchFamily="34" charset="0"/>
                </a:rPr>
                <a:t>IO</a:t>
              </a:r>
              <a:endParaRPr kumimoji="0" lang="en-US" sz="400" b="0" i="0" u="none" strike="noStrike" kern="0" cap="none" spc="-50" normalizeH="0" baseline="0" noProof="0" dirty="0">
                <a:ln w="3175">
                  <a:noFill/>
                </a:ln>
                <a:solidFill>
                  <a:prstClr val="white"/>
                </a:solidFill>
                <a:effectLst/>
                <a:uLnTx/>
                <a:uFillTx/>
                <a:latin typeface="Segoe UI Semibold"/>
                <a:cs typeface="Segoe UI" pitchFamily="34" charset="0"/>
              </a:endParaRPr>
            </a:p>
          </p:txBody>
        </p:sp>
        <p:sp>
          <p:nvSpPr>
            <p:cNvPr id="188" name="TextBox 187">
              <a:hlinkClick r:id="rId86"/>
              <a:extLst>
                <a:ext uri="{FF2B5EF4-FFF2-40B4-BE49-F238E27FC236}">
                  <a16:creationId xmlns:a16="http://schemas.microsoft.com/office/drawing/2014/main" id="{C589D51D-4415-94D2-164E-B82F9C9952C7}"/>
                </a:ext>
              </a:extLst>
            </p:cNvPr>
            <p:cNvSpPr txBox="1"/>
            <p:nvPr/>
          </p:nvSpPr>
          <p:spPr>
            <a:xfrm>
              <a:off x="6320677" y="3677118"/>
              <a:ext cx="583686" cy="138499"/>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ct val="0"/>
                </a:spcBef>
                <a:spcAft>
                  <a:spcPts val="0"/>
                </a:spcAft>
                <a:buClrTx/>
                <a:buSzTx/>
                <a:buFontTx/>
                <a:buNone/>
                <a:tabLst/>
                <a:defRPr/>
              </a:pPr>
              <a:r>
                <a:rPr kumimoji="0" lang="en-US" sz="900" b="0" i="0" u="none" strike="noStrike" kern="0" cap="none" spc="-50" normalizeH="0" baseline="0" noProof="0" dirty="0">
                  <a:ln w="3175">
                    <a:noFill/>
                  </a:ln>
                  <a:solidFill>
                    <a:prstClr val="white"/>
                  </a:solidFill>
                  <a:effectLst/>
                  <a:uLnTx/>
                  <a:uFillTx/>
                  <a:latin typeface="Segoe UI Semibold"/>
                  <a:cs typeface="Segoe UI" pitchFamily="34" charset="0"/>
                </a:rPr>
                <a:t>Network</a:t>
              </a:r>
              <a:endParaRPr kumimoji="0" lang="en-US" sz="300" b="0" i="0" u="none" strike="noStrike" kern="0" cap="none" spc="-50" normalizeH="0" baseline="0" noProof="0" dirty="0">
                <a:ln w="3175">
                  <a:noFill/>
                </a:ln>
                <a:solidFill>
                  <a:prstClr val="white"/>
                </a:solidFill>
                <a:effectLst/>
                <a:uLnTx/>
                <a:uFillTx/>
                <a:latin typeface="Segoe UI Semibold"/>
                <a:cs typeface="Segoe UI" pitchFamily="34" charset="0"/>
              </a:endParaRPr>
            </a:p>
          </p:txBody>
        </p:sp>
        <p:sp>
          <p:nvSpPr>
            <p:cNvPr id="189" name="TextBox 188">
              <a:hlinkClick r:id="rId87"/>
              <a:extLst>
                <a:ext uri="{FF2B5EF4-FFF2-40B4-BE49-F238E27FC236}">
                  <a16:creationId xmlns:a16="http://schemas.microsoft.com/office/drawing/2014/main" id="{A99E7A5C-9CC0-9B7E-24D5-451BA6012126}"/>
                </a:ext>
              </a:extLst>
            </p:cNvPr>
            <p:cNvSpPr txBox="1"/>
            <p:nvPr/>
          </p:nvSpPr>
          <p:spPr>
            <a:xfrm>
              <a:off x="1796394" y="3618606"/>
              <a:ext cx="1279691" cy="169277"/>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ct val="0"/>
                </a:spcBef>
                <a:spcAft>
                  <a:spcPts val="0"/>
                </a:spcAft>
                <a:buClrTx/>
                <a:buSzTx/>
                <a:buFontTx/>
                <a:buNone/>
                <a:tabLst/>
                <a:defRPr/>
              </a:pPr>
              <a:r>
                <a:rPr kumimoji="0" lang="en-US" sz="1100" b="0" i="0" u="none" strike="noStrike" kern="0" cap="none" spc="-50" normalizeH="0" baseline="0" noProof="0" dirty="0">
                  <a:ln w="3175">
                    <a:noFill/>
                  </a:ln>
                  <a:solidFill>
                    <a:prstClr val="white"/>
                  </a:solidFill>
                  <a:effectLst/>
                  <a:uLnTx/>
                  <a:uFillTx/>
                  <a:latin typeface="Segoe UI Semibold"/>
                  <a:cs typeface="Segoe UI" pitchFamily="34" charset="0"/>
                </a:rPr>
                <a:t>Global Infrastructure</a:t>
              </a:r>
              <a:endParaRPr kumimoji="0" lang="en-US" sz="600" b="0" i="0" u="none" strike="noStrike" kern="0" cap="none" spc="-50" normalizeH="0" baseline="0" noProof="0" dirty="0">
                <a:ln w="3175">
                  <a:noFill/>
                </a:ln>
                <a:solidFill>
                  <a:prstClr val="white"/>
                </a:solidFill>
                <a:effectLst/>
                <a:uLnTx/>
                <a:uFillTx/>
                <a:latin typeface="Segoe UI Semibold"/>
                <a:cs typeface="Segoe UI" pitchFamily="34" charset="0"/>
              </a:endParaRPr>
            </a:p>
          </p:txBody>
        </p:sp>
        <p:sp>
          <p:nvSpPr>
            <p:cNvPr id="190" name="TextBox 189">
              <a:extLst>
                <a:ext uri="{FF2B5EF4-FFF2-40B4-BE49-F238E27FC236}">
                  <a16:creationId xmlns:a16="http://schemas.microsoft.com/office/drawing/2014/main" id="{8AAE3DD2-CD02-5D9D-4EB3-E7804866B5B1}"/>
                </a:ext>
              </a:extLst>
            </p:cNvPr>
            <p:cNvSpPr txBox="1"/>
            <p:nvPr/>
          </p:nvSpPr>
          <p:spPr>
            <a:xfrm>
              <a:off x="1802566" y="3781796"/>
              <a:ext cx="1282002" cy="92333"/>
            </a:xfrm>
            <a:prstGeom prst="rect">
              <a:avLst/>
            </a:prstGeom>
            <a:solidFill>
              <a:sysClr val="window" lastClr="FFFFFF"/>
            </a:solidFill>
            <a:effectLst>
              <a:softEdge rad="146803"/>
            </a:effectLst>
          </p:spPr>
          <p:txBody>
            <a:bodyPr wrap="square" lIns="0" tIns="0" rIns="0" bIns="0" rtlCol="0">
              <a:spAutoFit/>
            </a:bodyPr>
            <a:lstStyle/>
            <a:p>
              <a:pPr marL="0" marR="0" lvl="0" indent="0" algn="ctr" defTabSz="932742" eaLnBrk="1" fontAlgn="auto" latinLnBrk="0" hangingPunct="1">
                <a:lnSpc>
                  <a:spcPct val="100000"/>
                </a:lnSpc>
                <a:spcBef>
                  <a:spcPct val="0"/>
                </a:spcBef>
                <a:spcAft>
                  <a:spcPts val="0"/>
                </a:spcAft>
                <a:buClrTx/>
                <a:buSzTx/>
                <a:buFontTx/>
                <a:buNone/>
                <a:tabLst/>
                <a:defRPr/>
              </a:pPr>
              <a:r>
                <a:rPr kumimoji="0" lang="en-US" sz="600" b="1" i="0" u="none" strike="noStrike" kern="0" cap="none" spc="0" normalizeH="0" baseline="0" noProof="0" dirty="0">
                  <a:ln>
                    <a:noFill/>
                  </a:ln>
                  <a:gradFill>
                    <a:gsLst>
                      <a:gs pos="100000">
                        <a:srgbClr val="FFB900"/>
                      </a:gs>
                      <a:gs pos="0">
                        <a:srgbClr val="D59ED7"/>
                      </a:gs>
                    </a:gsLst>
                    <a:lin ang="18900000" scaled="1"/>
                  </a:gradFill>
                  <a:effectLst/>
                  <a:uLnTx/>
                  <a:uFillTx/>
                  <a:latin typeface="Segoe UI Semibold" panose="020B0502040204020203" pitchFamily="34" charset="0"/>
                  <a:cs typeface="Segoe UI Semibold" panose="020B0502040204020203" pitchFamily="34" charset="0"/>
                </a:rPr>
                <a:t>End to end systems optimization</a:t>
              </a:r>
            </a:p>
          </p:txBody>
        </p:sp>
        <p:sp>
          <p:nvSpPr>
            <p:cNvPr id="191" name="TextBox 190">
              <a:hlinkClick r:id="rId88"/>
              <a:extLst>
                <a:ext uri="{FF2B5EF4-FFF2-40B4-BE49-F238E27FC236}">
                  <a16:creationId xmlns:a16="http://schemas.microsoft.com/office/drawing/2014/main" id="{1EDBED6D-9C00-C2DC-38C7-A52B32BF7928}"/>
                </a:ext>
              </a:extLst>
            </p:cNvPr>
            <p:cNvSpPr txBox="1"/>
            <p:nvPr/>
          </p:nvSpPr>
          <p:spPr>
            <a:xfrm>
              <a:off x="7229605" y="3623257"/>
              <a:ext cx="452097" cy="246221"/>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ct val="0"/>
                </a:spcBef>
                <a:spcAft>
                  <a:spcPts val="0"/>
                </a:spcAft>
                <a:buClrTx/>
                <a:buSzTx/>
                <a:buFontTx/>
                <a:buNone/>
                <a:tabLst/>
                <a:defRPr/>
              </a:pPr>
              <a:r>
                <a:rPr kumimoji="0" lang="en-US" sz="800" b="0" i="0" u="none" strike="noStrike" kern="0" cap="none" spc="-50" normalizeH="0" baseline="0" noProof="0" dirty="0">
                  <a:ln w="3175">
                    <a:noFill/>
                  </a:ln>
                  <a:solidFill>
                    <a:prstClr val="white"/>
                  </a:solidFill>
                  <a:effectLst/>
                  <a:uLnTx/>
                  <a:uFillTx/>
                  <a:latin typeface="Segoe UI Semibold"/>
                  <a:cs typeface="Segoe UI" pitchFamily="34" charset="0"/>
                </a:rPr>
                <a:t>Circular Centers</a:t>
              </a:r>
              <a:endParaRPr kumimoji="0" lang="en-US" sz="200" b="0" i="0" u="none" strike="noStrike" kern="0" cap="none" spc="-50" normalizeH="0" baseline="0" noProof="0" dirty="0">
                <a:ln w="3175">
                  <a:noFill/>
                </a:ln>
                <a:solidFill>
                  <a:prstClr val="white"/>
                </a:solidFill>
                <a:effectLst/>
                <a:uLnTx/>
                <a:uFillTx/>
                <a:latin typeface="Segoe UI Semibold"/>
                <a:cs typeface="Segoe UI" pitchFamily="34" charset="0"/>
              </a:endParaRPr>
            </a:p>
          </p:txBody>
        </p:sp>
        <p:grpSp>
          <p:nvGrpSpPr>
            <p:cNvPr id="192" name="Group 191">
              <a:extLst>
                <a:ext uri="{FF2B5EF4-FFF2-40B4-BE49-F238E27FC236}">
                  <a16:creationId xmlns:a16="http://schemas.microsoft.com/office/drawing/2014/main" id="{A47F28BF-F919-CD81-6A46-77AD4CA9C404}"/>
                </a:ext>
              </a:extLst>
            </p:cNvPr>
            <p:cNvGrpSpPr/>
            <p:nvPr/>
          </p:nvGrpSpPr>
          <p:grpSpPr>
            <a:xfrm>
              <a:off x="3773958" y="3651839"/>
              <a:ext cx="282314" cy="194364"/>
              <a:chOff x="1803899" y="2007257"/>
              <a:chExt cx="1369962" cy="943176"/>
            </a:xfrm>
          </p:grpSpPr>
          <p:sp>
            <p:nvSpPr>
              <p:cNvPr id="199" name="Freeform: Shape 198" descr="Cloud with solid fill">
                <a:extLst>
                  <a:ext uri="{FF2B5EF4-FFF2-40B4-BE49-F238E27FC236}">
                    <a16:creationId xmlns:a16="http://schemas.microsoft.com/office/drawing/2014/main" id="{1201C67A-1C1A-4826-99EE-890784E9F910}"/>
                  </a:ext>
                </a:extLst>
              </p:cNvPr>
              <p:cNvSpPr/>
              <p:nvPr/>
            </p:nvSpPr>
            <p:spPr>
              <a:xfrm>
                <a:off x="1803899" y="2007257"/>
                <a:ext cx="1369962" cy="779986"/>
              </a:xfrm>
              <a:custGeom>
                <a:avLst/>
                <a:gdLst>
                  <a:gd name="connsiteX0" fmla="*/ 555747 w 1369962"/>
                  <a:gd name="connsiteY0" fmla="*/ 582 h 779986"/>
                  <a:gd name="connsiteX1" fmla="*/ 835182 w 1369962"/>
                  <a:gd name="connsiteY1" fmla="*/ 159056 h 779986"/>
                  <a:gd name="connsiteX2" fmla="*/ 1057871 w 1369962"/>
                  <a:gd name="connsiteY2" fmla="*/ 189941 h 779986"/>
                  <a:gd name="connsiteX3" fmla="*/ 1160275 w 1369962"/>
                  <a:gd name="connsiteY3" fmla="*/ 388248 h 779986"/>
                  <a:gd name="connsiteX4" fmla="*/ 1176530 w 1369962"/>
                  <a:gd name="connsiteY4" fmla="*/ 388248 h 779986"/>
                  <a:gd name="connsiteX5" fmla="*/ 1369962 w 1369962"/>
                  <a:gd name="connsiteY5" fmla="*/ 584930 h 779986"/>
                  <a:gd name="connsiteX6" fmla="*/ 1174905 w 1369962"/>
                  <a:gd name="connsiteY6" fmla="*/ 779986 h 779986"/>
                  <a:gd name="connsiteX7" fmla="*/ 1025279 w 1369962"/>
                  <a:gd name="connsiteY7" fmla="*/ 779986 h 779986"/>
                  <a:gd name="connsiteX8" fmla="*/ 1030121 w 1369962"/>
                  <a:gd name="connsiteY8" fmla="*/ 768296 h 779986"/>
                  <a:gd name="connsiteX9" fmla="*/ 1030121 w 1369962"/>
                  <a:gd name="connsiteY9" fmla="*/ 640462 h 779986"/>
                  <a:gd name="connsiteX10" fmla="*/ 1017842 w 1369962"/>
                  <a:gd name="connsiteY10" fmla="*/ 610819 h 779986"/>
                  <a:gd name="connsiteX11" fmla="*/ 1030121 w 1369962"/>
                  <a:gd name="connsiteY11" fmla="*/ 581176 h 779986"/>
                  <a:gd name="connsiteX12" fmla="*/ 1030121 w 1369962"/>
                  <a:gd name="connsiteY12" fmla="*/ 453342 h 779986"/>
                  <a:gd name="connsiteX13" fmla="*/ 1017209 w 1369962"/>
                  <a:gd name="connsiteY13" fmla="*/ 422171 h 779986"/>
                  <a:gd name="connsiteX14" fmla="*/ 1011700 w 1369962"/>
                  <a:gd name="connsiteY14" fmla="*/ 419889 h 779986"/>
                  <a:gd name="connsiteX15" fmla="*/ 1017209 w 1369962"/>
                  <a:gd name="connsiteY15" fmla="*/ 417606 h 779986"/>
                  <a:gd name="connsiteX16" fmla="*/ 1030121 w 1369962"/>
                  <a:gd name="connsiteY16" fmla="*/ 386435 h 779986"/>
                  <a:gd name="connsiteX17" fmla="*/ 1030121 w 1369962"/>
                  <a:gd name="connsiteY17" fmla="*/ 258601 h 779986"/>
                  <a:gd name="connsiteX18" fmla="*/ 986038 w 1369962"/>
                  <a:gd name="connsiteY18" fmla="*/ 214518 h 779986"/>
                  <a:gd name="connsiteX19" fmla="*/ 390204 w 1369962"/>
                  <a:gd name="connsiteY19" fmla="*/ 214518 h 779986"/>
                  <a:gd name="connsiteX20" fmla="*/ 346121 w 1369962"/>
                  <a:gd name="connsiteY20" fmla="*/ 258601 h 779986"/>
                  <a:gd name="connsiteX21" fmla="*/ 346121 w 1369962"/>
                  <a:gd name="connsiteY21" fmla="*/ 386435 h 779986"/>
                  <a:gd name="connsiteX22" fmla="*/ 359033 w 1369962"/>
                  <a:gd name="connsiteY22" fmla="*/ 417606 h 779986"/>
                  <a:gd name="connsiteX23" fmla="*/ 364543 w 1369962"/>
                  <a:gd name="connsiteY23" fmla="*/ 419889 h 779986"/>
                  <a:gd name="connsiteX24" fmla="*/ 359033 w 1369962"/>
                  <a:gd name="connsiteY24" fmla="*/ 422171 h 779986"/>
                  <a:gd name="connsiteX25" fmla="*/ 346121 w 1369962"/>
                  <a:gd name="connsiteY25" fmla="*/ 453342 h 779986"/>
                  <a:gd name="connsiteX26" fmla="*/ 346121 w 1369962"/>
                  <a:gd name="connsiteY26" fmla="*/ 581176 h 779986"/>
                  <a:gd name="connsiteX27" fmla="*/ 358400 w 1369962"/>
                  <a:gd name="connsiteY27" fmla="*/ 610819 h 779986"/>
                  <a:gd name="connsiteX28" fmla="*/ 346121 w 1369962"/>
                  <a:gd name="connsiteY28" fmla="*/ 640462 h 779986"/>
                  <a:gd name="connsiteX29" fmla="*/ 346121 w 1369962"/>
                  <a:gd name="connsiteY29" fmla="*/ 768296 h 779986"/>
                  <a:gd name="connsiteX30" fmla="*/ 350963 w 1369962"/>
                  <a:gd name="connsiteY30" fmla="*/ 779986 h 779986"/>
                  <a:gd name="connsiteX31" fmla="*/ 232131 w 1369962"/>
                  <a:gd name="connsiteY31" fmla="*/ 779986 h 779986"/>
                  <a:gd name="connsiteX32" fmla="*/ 232131 w 1369962"/>
                  <a:gd name="connsiteY32" fmla="*/ 778362 h 779986"/>
                  <a:gd name="connsiteX33" fmla="*/ 22444 w 1369962"/>
                  <a:gd name="connsiteY33" fmla="*/ 638571 h 779986"/>
                  <a:gd name="connsiteX34" fmla="*/ 48452 w 1369962"/>
                  <a:gd name="connsiteY34" fmla="*/ 388248 h 779986"/>
                  <a:gd name="connsiteX35" fmla="*/ 282520 w 1369962"/>
                  <a:gd name="connsiteY35" fmla="*/ 293971 h 779986"/>
                  <a:gd name="connsiteX36" fmla="*/ 282520 w 1369962"/>
                  <a:gd name="connsiteY36" fmla="*/ 290720 h 779986"/>
                  <a:gd name="connsiteX37" fmla="*/ 506837 w 1369962"/>
                  <a:gd name="connsiteY37" fmla="*/ 7888 h 779986"/>
                  <a:gd name="connsiteX38" fmla="*/ 555747 w 1369962"/>
                  <a:gd name="connsiteY38" fmla="*/ 582 h 77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369962" h="779986">
                    <a:moveTo>
                      <a:pt x="555747" y="582"/>
                    </a:moveTo>
                    <a:cubicBezTo>
                      <a:pt x="669841" y="-6641"/>
                      <a:pt x="781135" y="53806"/>
                      <a:pt x="835182" y="159056"/>
                    </a:cubicBezTo>
                    <a:cubicBezTo>
                      <a:pt x="909954" y="133048"/>
                      <a:pt x="992852" y="144427"/>
                      <a:pt x="1057871" y="189941"/>
                    </a:cubicBezTo>
                    <a:cubicBezTo>
                      <a:pt x="1121265" y="235454"/>
                      <a:pt x="1160275" y="308599"/>
                      <a:pt x="1160275" y="388248"/>
                    </a:cubicBezTo>
                    <a:cubicBezTo>
                      <a:pt x="1165152" y="388248"/>
                      <a:pt x="1171654" y="388248"/>
                      <a:pt x="1176530" y="388248"/>
                    </a:cubicBezTo>
                    <a:cubicBezTo>
                      <a:pt x="1283813" y="388248"/>
                      <a:pt x="1369962" y="477648"/>
                      <a:pt x="1369962" y="584930"/>
                    </a:cubicBezTo>
                    <a:cubicBezTo>
                      <a:pt x="1369962" y="692211"/>
                      <a:pt x="1282186" y="779986"/>
                      <a:pt x="1174905" y="779986"/>
                    </a:cubicBezTo>
                    <a:lnTo>
                      <a:pt x="1025279" y="779986"/>
                    </a:lnTo>
                    <a:lnTo>
                      <a:pt x="1030121" y="768296"/>
                    </a:lnTo>
                    <a:lnTo>
                      <a:pt x="1030121" y="640462"/>
                    </a:lnTo>
                    <a:lnTo>
                      <a:pt x="1017842" y="610819"/>
                    </a:lnTo>
                    <a:lnTo>
                      <a:pt x="1030121" y="581176"/>
                    </a:lnTo>
                    <a:lnTo>
                      <a:pt x="1030121" y="453342"/>
                    </a:lnTo>
                    <a:cubicBezTo>
                      <a:pt x="1030121" y="441169"/>
                      <a:pt x="1025187" y="430148"/>
                      <a:pt x="1017209" y="422171"/>
                    </a:cubicBezTo>
                    <a:lnTo>
                      <a:pt x="1011700" y="419889"/>
                    </a:lnTo>
                    <a:lnTo>
                      <a:pt x="1017209" y="417606"/>
                    </a:lnTo>
                    <a:cubicBezTo>
                      <a:pt x="1025187" y="409629"/>
                      <a:pt x="1030121" y="398608"/>
                      <a:pt x="1030121" y="386435"/>
                    </a:cubicBezTo>
                    <a:lnTo>
                      <a:pt x="1030121" y="258601"/>
                    </a:lnTo>
                    <a:cubicBezTo>
                      <a:pt x="1030121" y="234255"/>
                      <a:pt x="1010384" y="214518"/>
                      <a:pt x="986038" y="214518"/>
                    </a:cubicBezTo>
                    <a:lnTo>
                      <a:pt x="390204" y="214518"/>
                    </a:lnTo>
                    <a:cubicBezTo>
                      <a:pt x="365858" y="214518"/>
                      <a:pt x="346121" y="234255"/>
                      <a:pt x="346121" y="258601"/>
                    </a:cubicBezTo>
                    <a:lnTo>
                      <a:pt x="346121" y="386435"/>
                    </a:lnTo>
                    <a:cubicBezTo>
                      <a:pt x="346121" y="398608"/>
                      <a:pt x="351055" y="409629"/>
                      <a:pt x="359033" y="417606"/>
                    </a:cubicBezTo>
                    <a:lnTo>
                      <a:pt x="364543" y="419889"/>
                    </a:lnTo>
                    <a:lnTo>
                      <a:pt x="359033" y="422171"/>
                    </a:lnTo>
                    <a:cubicBezTo>
                      <a:pt x="351055" y="430148"/>
                      <a:pt x="346121" y="441169"/>
                      <a:pt x="346121" y="453342"/>
                    </a:cubicBezTo>
                    <a:lnTo>
                      <a:pt x="346121" y="581176"/>
                    </a:lnTo>
                    <a:lnTo>
                      <a:pt x="358400" y="610819"/>
                    </a:lnTo>
                    <a:lnTo>
                      <a:pt x="346121" y="640462"/>
                    </a:lnTo>
                    <a:lnTo>
                      <a:pt x="346121" y="768296"/>
                    </a:lnTo>
                    <a:lnTo>
                      <a:pt x="350963" y="779986"/>
                    </a:lnTo>
                    <a:lnTo>
                      <a:pt x="232131" y="779986"/>
                    </a:lnTo>
                    <a:lnTo>
                      <a:pt x="232131" y="778362"/>
                    </a:lnTo>
                    <a:cubicBezTo>
                      <a:pt x="142729" y="773484"/>
                      <a:pt x="61456" y="719845"/>
                      <a:pt x="22444" y="638571"/>
                    </a:cubicBezTo>
                    <a:cubicBezTo>
                      <a:pt x="-14941" y="557297"/>
                      <a:pt x="-5188" y="461394"/>
                      <a:pt x="48452" y="388248"/>
                    </a:cubicBezTo>
                    <a:cubicBezTo>
                      <a:pt x="103718" y="316727"/>
                      <a:pt x="193120" y="279341"/>
                      <a:pt x="282520" y="293971"/>
                    </a:cubicBezTo>
                    <a:cubicBezTo>
                      <a:pt x="282520" y="292345"/>
                      <a:pt x="282520" y="290720"/>
                      <a:pt x="282520" y="290720"/>
                    </a:cubicBezTo>
                    <a:cubicBezTo>
                      <a:pt x="282520" y="155805"/>
                      <a:pt x="376797" y="38771"/>
                      <a:pt x="506837" y="7888"/>
                    </a:cubicBezTo>
                    <a:cubicBezTo>
                      <a:pt x="523092" y="4027"/>
                      <a:pt x="539448" y="1614"/>
                      <a:pt x="555747" y="582"/>
                    </a:cubicBezTo>
                    <a:close/>
                  </a:path>
                </a:pathLst>
              </a:custGeom>
              <a:gradFill flip="none" rotWithShape="1">
                <a:gsLst>
                  <a:gs pos="40000">
                    <a:srgbClr val="8DC8E8"/>
                  </a:gs>
                  <a:gs pos="10000">
                    <a:srgbClr val="CF9CD1"/>
                  </a:gs>
                </a:gsLst>
                <a:path path="circle">
                  <a:fillToRect l="100000" t="100000"/>
                </a:path>
                <a:tileRect r="-100000" b="-100000"/>
              </a:gradFill>
              <a:ln w="38100">
                <a:noFill/>
              </a:ln>
              <a:effectLst/>
            </p:spPr>
            <p:txBody>
              <a:bodyPr wrap="square" lIns="56885" tIns="0" rIns="5688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2000" b="0" i="0" u="none" strike="noStrike" kern="0" cap="none" spc="0" normalizeH="0" baseline="0" noProof="0">
                  <a:ln>
                    <a:noFill/>
                  </a:ln>
                  <a:gradFill>
                    <a:gsLst>
                      <a:gs pos="0">
                        <a:srgbClr val="091F2C"/>
                      </a:gs>
                      <a:gs pos="70000">
                        <a:srgbClr val="091F2C"/>
                      </a:gs>
                    </a:gsLst>
                    <a:lin ang="16200000" scaled="1"/>
                  </a:gradFill>
                  <a:effectLst/>
                  <a:uLnTx/>
                  <a:uFillTx/>
                  <a:latin typeface="Segoe UI Semibold" panose="020B0702040204020203" pitchFamily="34" charset="0"/>
                  <a:cs typeface="Segoe UI Semibold" panose="020B0702040204020203" pitchFamily="34" charset="0"/>
                </a:endParaRPr>
              </a:p>
            </p:txBody>
          </p:sp>
          <p:grpSp>
            <p:nvGrpSpPr>
              <p:cNvPr id="200" name="Group 199">
                <a:extLst>
                  <a:ext uri="{FF2B5EF4-FFF2-40B4-BE49-F238E27FC236}">
                    <a16:creationId xmlns:a16="http://schemas.microsoft.com/office/drawing/2014/main" id="{75C2547D-5754-73AF-AF2B-2ED703BB0D12}"/>
                  </a:ext>
                </a:extLst>
              </p:cNvPr>
              <p:cNvGrpSpPr/>
              <p:nvPr/>
            </p:nvGrpSpPr>
            <p:grpSpPr>
              <a:xfrm>
                <a:off x="2157163" y="2260095"/>
                <a:ext cx="671680" cy="690338"/>
                <a:chOff x="882699" y="2619375"/>
                <a:chExt cx="685800" cy="704850"/>
              </a:xfrm>
            </p:grpSpPr>
            <p:sp>
              <p:nvSpPr>
                <p:cNvPr id="201" name="Freeform: Shape 200">
                  <a:extLst>
                    <a:ext uri="{FF2B5EF4-FFF2-40B4-BE49-F238E27FC236}">
                      <a16:creationId xmlns:a16="http://schemas.microsoft.com/office/drawing/2014/main" id="{BD12A04E-CB61-BD04-436F-397E9CCBF7D0}"/>
                    </a:ext>
                  </a:extLst>
                </p:cNvPr>
                <p:cNvSpPr/>
                <p:nvPr/>
              </p:nvSpPr>
              <p:spPr>
                <a:xfrm>
                  <a:off x="1197024" y="3152775"/>
                  <a:ext cx="57150" cy="76200"/>
                </a:xfrm>
                <a:custGeom>
                  <a:avLst/>
                  <a:gdLst>
                    <a:gd name="connsiteX0" fmla="*/ 0 w 57150"/>
                    <a:gd name="connsiteY0" fmla="*/ 0 h 76200"/>
                    <a:gd name="connsiteX1" fmla="*/ 57150 w 57150"/>
                    <a:gd name="connsiteY1" fmla="*/ 0 h 76200"/>
                    <a:gd name="connsiteX2" fmla="*/ 57150 w 57150"/>
                    <a:gd name="connsiteY2" fmla="*/ 76200 h 76200"/>
                    <a:gd name="connsiteX3" fmla="*/ 0 w 5715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57150" h="76200">
                      <a:moveTo>
                        <a:pt x="0" y="0"/>
                      </a:moveTo>
                      <a:lnTo>
                        <a:pt x="57150" y="0"/>
                      </a:lnTo>
                      <a:lnTo>
                        <a:pt x="57150" y="76200"/>
                      </a:lnTo>
                      <a:lnTo>
                        <a:pt x="0" y="76200"/>
                      </a:lnTo>
                      <a:close/>
                    </a:path>
                  </a:pathLst>
                </a:custGeom>
                <a:gradFill flip="none" rotWithShape="1">
                  <a:gsLst>
                    <a:gs pos="40000">
                      <a:srgbClr val="8DC8E8"/>
                    </a:gs>
                    <a:gs pos="10000">
                      <a:srgbClr val="CF9CD1"/>
                    </a:gs>
                  </a:gsLst>
                  <a:path path="circle">
                    <a:fillToRect l="100000" t="100000"/>
                  </a:path>
                  <a:tileRect r="-100000" b="-100000"/>
                </a:gradFill>
                <a:ln w="38100">
                  <a:noFill/>
                </a:ln>
                <a:effectLst/>
              </p:spPr>
              <p:txBody>
                <a:bodyPr wrap="square" lIns="56885" tIns="0" rIns="5688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2000" b="0" i="0" u="none" strike="noStrike" kern="0" cap="none" spc="0" normalizeH="0" baseline="0" noProof="0">
                    <a:ln>
                      <a:noFill/>
                    </a:ln>
                    <a:gradFill>
                      <a:gsLst>
                        <a:gs pos="0">
                          <a:srgbClr val="091F2C"/>
                        </a:gs>
                        <a:gs pos="70000">
                          <a:srgbClr val="091F2C"/>
                        </a:gs>
                      </a:gsLst>
                      <a:lin ang="16200000" scaled="1"/>
                    </a:gradFill>
                    <a:effectLst/>
                    <a:uLnTx/>
                    <a:uFillTx/>
                    <a:latin typeface="Segoe UI Semibold" panose="020B0702040204020203" pitchFamily="34" charset="0"/>
                    <a:cs typeface="Segoe UI Semibold" panose="020B0702040204020203" pitchFamily="34" charset="0"/>
                  </a:endParaRPr>
                </a:p>
              </p:txBody>
            </p:sp>
            <p:sp>
              <p:nvSpPr>
                <p:cNvPr id="202" name="Freeform: Shape 201">
                  <a:extLst>
                    <a:ext uri="{FF2B5EF4-FFF2-40B4-BE49-F238E27FC236}">
                      <a16:creationId xmlns:a16="http://schemas.microsoft.com/office/drawing/2014/main" id="{9D05E185-080A-0EAD-4363-88291341E8AE}"/>
                    </a:ext>
                  </a:extLst>
                </p:cNvPr>
                <p:cNvSpPr/>
                <p:nvPr/>
              </p:nvSpPr>
              <p:spPr>
                <a:xfrm>
                  <a:off x="1197024" y="3267075"/>
                  <a:ext cx="57150" cy="57150"/>
                </a:xfrm>
                <a:custGeom>
                  <a:avLst/>
                  <a:gdLst>
                    <a:gd name="connsiteX0" fmla="*/ 0 w 57150"/>
                    <a:gd name="connsiteY0" fmla="*/ 0 h 57150"/>
                    <a:gd name="connsiteX1" fmla="*/ 57150 w 57150"/>
                    <a:gd name="connsiteY1" fmla="*/ 0 h 57150"/>
                    <a:gd name="connsiteX2" fmla="*/ 57150 w 57150"/>
                    <a:gd name="connsiteY2" fmla="*/ 57150 h 57150"/>
                    <a:gd name="connsiteX3" fmla="*/ 0 w 57150"/>
                    <a:gd name="connsiteY3" fmla="*/ 57150 h 57150"/>
                  </a:gdLst>
                  <a:ahLst/>
                  <a:cxnLst>
                    <a:cxn ang="0">
                      <a:pos x="connsiteX0" y="connsiteY0"/>
                    </a:cxn>
                    <a:cxn ang="0">
                      <a:pos x="connsiteX1" y="connsiteY1"/>
                    </a:cxn>
                    <a:cxn ang="0">
                      <a:pos x="connsiteX2" y="connsiteY2"/>
                    </a:cxn>
                    <a:cxn ang="0">
                      <a:pos x="connsiteX3" y="connsiteY3"/>
                    </a:cxn>
                  </a:cxnLst>
                  <a:rect l="l" t="t" r="r" b="b"/>
                  <a:pathLst>
                    <a:path w="57150" h="57150">
                      <a:moveTo>
                        <a:pt x="0" y="0"/>
                      </a:moveTo>
                      <a:lnTo>
                        <a:pt x="57150" y="0"/>
                      </a:lnTo>
                      <a:lnTo>
                        <a:pt x="57150" y="57150"/>
                      </a:lnTo>
                      <a:lnTo>
                        <a:pt x="0" y="57150"/>
                      </a:lnTo>
                      <a:close/>
                    </a:path>
                  </a:pathLst>
                </a:custGeom>
                <a:gradFill flip="none" rotWithShape="1">
                  <a:gsLst>
                    <a:gs pos="40000">
                      <a:srgbClr val="8DC8E8"/>
                    </a:gs>
                    <a:gs pos="10000">
                      <a:srgbClr val="CF9CD1"/>
                    </a:gs>
                  </a:gsLst>
                  <a:path path="circle">
                    <a:fillToRect l="100000" t="100000"/>
                  </a:path>
                  <a:tileRect r="-100000" b="-100000"/>
                </a:gradFill>
                <a:ln w="38100">
                  <a:noFill/>
                </a:ln>
                <a:effectLst/>
              </p:spPr>
              <p:txBody>
                <a:bodyPr wrap="square" lIns="56885" tIns="0" rIns="5688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2000" b="0" i="0" u="none" strike="noStrike" kern="0" cap="none" spc="0" normalizeH="0" baseline="0" noProof="0">
                    <a:ln>
                      <a:noFill/>
                    </a:ln>
                    <a:gradFill>
                      <a:gsLst>
                        <a:gs pos="0">
                          <a:srgbClr val="091F2C"/>
                        </a:gs>
                        <a:gs pos="70000">
                          <a:srgbClr val="091F2C"/>
                        </a:gs>
                      </a:gsLst>
                      <a:lin ang="16200000" scaled="1"/>
                    </a:gradFill>
                    <a:effectLst/>
                    <a:uLnTx/>
                    <a:uFillTx/>
                    <a:latin typeface="Segoe UI Semibold" panose="020B0702040204020203" pitchFamily="34" charset="0"/>
                    <a:cs typeface="Segoe UI Semibold" panose="020B0702040204020203" pitchFamily="34" charset="0"/>
                  </a:endParaRPr>
                </a:p>
              </p:txBody>
            </p:sp>
            <p:sp>
              <p:nvSpPr>
                <p:cNvPr id="203" name="Freeform: Shape 202">
                  <a:extLst>
                    <a:ext uri="{FF2B5EF4-FFF2-40B4-BE49-F238E27FC236}">
                      <a16:creationId xmlns:a16="http://schemas.microsoft.com/office/drawing/2014/main" id="{A57A344F-EB06-45DC-E8A7-8FDE940CB3C6}"/>
                    </a:ext>
                  </a:extLst>
                </p:cNvPr>
                <p:cNvSpPr/>
                <p:nvPr/>
              </p:nvSpPr>
              <p:spPr>
                <a:xfrm>
                  <a:off x="1292274" y="3267075"/>
                  <a:ext cx="276225" cy="57150"/>
                </a:xfrm>
                <a:custGeom>
                  <a:avLst/>
                  <a:gdLst>
                    <a:gd name="connsiteX0" fmla="*/ 0 w 276225"/>
                    <a:gd name="connsiteY0" fmla="*/ 0 h 57150"/>
                    <a:gd name="connsiteX1" fmla="*/ 276225 w 276225"/>
                    <a:gd name="connsiteY1" fmla="*/ 0 h 57150"/>
                    <a:gd name="connsiteX2" fmla="*/ 276225 w 276225"/>
                    <a:gd name="connsiteY2" fmla="*/ 57150 h 57150"/>
                    <a:gd name="connsiteX3" fmla="*/ 0 w 276225"/>
                    <a:gd name="connsiteY3" fmla="*/ 57150 h 57150"/>
                  </a:gdLst>
                  <a:ahLst/>
                  <a:cxnLst>
                    <a:cxn ang="0">
                      <a:pos x="connsiteX0" y="connsiteY0"/>
                    </a:cxn>
                    <a:cxn ang="0">
                      <a:pos x="connsiteX1" y="connsiteY1"/>
                    </a:cxn>
                    <a:cxn ang="0">
                      <a:pos x="connsiteX2" y="connsiteY2"/>
                    </a:cxn>
                    <a:cxn ang="0">
                      <a:pos x="connsiteX3" y="connsiteY3"/>
                    </a:cxn>
                  </a:cxnLst>
                  <a:rect l="l" t="t" r="r" b="b"/>
                  <a:pathLst>
                    <a:path w="276225" h="57150">
                      <a:moveTo>
                        <a:pt x="0" y="0"/>
                      </a:moveTo>
                      <a:lnTo>
                        <a:pt x="276225" y="0"/>
                      </a:lnTo>
                      <a:lnTo>
                        <a:pt x="276225" y="57150"/>
                      </a:lnTo>
                      <a:lnTo>
                        <a:pt x="0" y="57150"/>
                      </a:lnTo>
                      <a:close/>
                    </a:path>
                  </a:pathLst>
                </a:custGeom>
                <a:gradFill flip="none" rotWithShape="1">
                  <a:gsLst>
                    <a:gs pos="40000">
                      <a:srgbClr val="8DC8E8"/>
                    </a:gs>
                    <a:gs pos="10000">
                      <a:srgbClr val="CF9CD1"/>
                    </a:gs>
                  </a:gsLst>
                  <a:path path="circle">
                    <a:fillToRect l="100000" t="100000"/>
                  </a:path>
                  <a:tileRect r="-100000" b="-100000"/>
                </a:gradFill>
                <a:ln w="38100">
                  <a:noFill/>
                </a:ln>
                <a:effectLst/>
              </p:spPr>
              <p:txBody>
                <a:bodyPr wrap="square" lIns="56885" tIns="0" rIns="5688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2000" b="0" i="0" u="none" strike="noStrike" kern="0" cap="none" spc="0" normalizeH="0" baseline="0" noProof="0">
                    <a:ln>
                      <a:noFill/>
                    </a:ln>
                    <a:gradFill>
                      <a:gsLst>
                        <a:gs pos="0">
                          <a:srgbClr val="091F2C"/>
                        </a:gs>
                        <a:gs pos="70000">
                          <a:srgbClr val="091F2C"/>
                        </a:gs>
                      </a:gsLst>
                      <a:lin ang="16200000" scaled="1"/>
                    </a:gradFill>
                    <a:effectLst/>
                    <a:uLnTx/>
                    <a:uFillTx/>
                    <a:latin typeface="Segoe UI Semibold" panose="020B0702040204020203" pitchFamily="34" charset="0"/>
                    <a:cs typeface="Segoe UI Semibold" panose="020B0702040204020203" pitchFamily="34" charset="0"/>
                  </a:endParaRPr>
                </a:p>
              </p:txBody>
            </p:sp>
            <p:sp>
              <p:nvSpPr>
                <p:cNvPr id="204" name="Freeform: Shape 203">
                  <a:extLst>
                    <a:ext uri="{FF2B5EF4-FFF2-40B4-BE49-F238E27FC236}">
                      <a16:creationId xmlns:a16="http://schemas.microsoft.com/office/drawing/2014/main" id="{AF390497-D3BF-4EF8-B4BD-C7D485A80A81}"/>
                    </a:ext>
                  </a:extLst>
                </p:cNvPr>
                <p:cNvSpPr/>
                <p:nvPr/>
              </p:nvSpPr>
              <p:spPr>
                <a:xfrm>
                  <a:off x="882699" y="3267075"/>
                  <a:ext cx="276225" cy="57150"/>
                </a:xfrm>
                <a:custGeom>
                  <a:avLst/>
                  <a:gdLst>
                    <a:gd name="connsiteX0" fmla="*/ 0 w 276225"/>
                    <a:gd name="connsiteY0" fmla="*/ 0 h 57150"/>
                    <a:gd name="connsiteX1" fmla="*/ 276225 w 276225"/>
                    <a:gd name="connsiteY1" fmla="*/ 0 h 57150"/>
                    <a:gd name="connsiteX2" fmla="*/ 276225 w 276225"/>
                    <a:gd name="connsiteY2" fmla="*/ 57150 h 57150"/>
                    <a:gd name="connsiteX3" fmla="*/ 0 w 276225"/>
                    <a:gd name="connsiteY3" fmla="*/ 57150 h 57150"/>
                  </a:gdLst>
                  <a:ahLst/>
                  <a:cxnLst>
                    <a:cxn ang="0">
                      <a:pos x="connsiteX0" y="connsiteY0"/>
                    </a:cxn>
                    <a:cxn ang="0">
                      <a:pos x="connsiteX1" y="connsiteY1"/>
                    </a:cxn>
                    <a:cxn ang="0">
                      <a:pos x="connsiteX2" y="connsiteY2"/>
                    </a:cxn>
                    <a:cxn ang="0">
                      <a:pos x="connsiteX3" y="connsiteY3"/>
                    </a:cxn>
                  </a:cxnLst>
                  <a:rect l="l" t="t" r="r" b="b"/>
                  <a:pathLst>
                    <a:path w="276225" h="57150">
                      <a:moveTo>
                        <a:pt x="0" y="0"/>
                      </a:moveTo>
                      <a:lnTo>
                        <a:pt x="276225" y="0"/>
                      </a:lnTo>
                      <a:lnTo>
                        <a:pt x="276225" y="57150"/>
                      </a:lnTo>
                      <a:lnTo>
                        <a:pt x="0" y="57150"/>
                      </a:lnTo>
                      <a:close/>
                    </a:path>
                  </a:pathLst>
                </a:custGeom>
                <a:gradFill flip="none" rotWithShape="1">
                  <a:gsLst>
                    <a:gs pos="40000">
                      <a:srgbClr val="8DC8E8"/>
                    </a:gs>
                    <a:gs pos="10000">
                      <a:srgbClr val="CF9CD1"/>
                    </a:gs>
                  </a:gsLst>
                  <a:path path="circle">
                    <a:fillToRect l="100000" t="100000"/>
                  </a:path>
                  <a:tileRect r="-100000" b="-100000"/>
                </a:gradFill>
                <a:ln w="38100">
                  <a:noFill/>
                </a:ln>
                <a:effectLst/>
              </p:spPr>
              <p:txBody>
                <a:bodyPr wrap="square" lIns="56885" tIns="0" rIns="5688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2000" b="0" i="0" u="none" strike="noStrike" kern="0" cap="none" spc="0" normalizeH="0" baseline="0" noProof="0">
                    <a:ln>
                      <a:noFill/>
                    </a:ln>
                    <a:gradFill>
                      <a:gsLst>
                        <a:gs pos="0">
                          <a:srgbClr val="091F2C"/>
                        </a:gs>
                        <a:gs pos="70000">
                          <a:srgbClr val="091F2C"/>
                        </a:gs>
                      </a:gsLst>
                      <a:lin ang="16200000" scaled="1"/>
                    </a:gradFill>
                    <a:effectLst/>
                    <a:uLnTx/>
                    <a:uFillTx/>
                    <a:latin typeface="Segoe UI Semibold" panose="020B0702040204020203" pitchFamily="34" charset="0"/>
                    <a:cs typeface="Segoe UI Semibold" panose="020B0702040204020203" pitchFamily="34" charset="0"/>
                  </a:endParaRPr>
                </a:p>
              </p:txBody>
            </p:sp>
            <p:sp>
              <p:nvSpPr>
                <p:cNvPr id="205" name="Freeform: Shape 204">
                  <a:extLst>
                    <a:ext uri="{FF2B5EF4-FFF2-40B4-BE49-F238E27FC236}">
                      <a16:creationId xmlns:a16="http://schemas.microsoft.com/office/drawing/2014/main" id="{90AAF09C-EFF5-4584-A9FD-69DDD160B785}"/>
                    </a:ext>
                  </a:extLst>
                </p:cNvPr>
                <p:cNvSpPr/>
                <p:nvPr/>
              </p:nvSpPr>
              <p:spPr>
                <a:xfrm>
                  <a:off x="920799" y="3000375"/>
                  <a:ext cx="609600" cy="152400"/>
                </a:xfrm>
                <a:custGeom>
                  <a:avLst/>
                  <a:gdLst>
                    <a:gd name="connsiteX0" fmla="*/ 575501 w 609600"/>
                    <a:gd name="connsiteY0" fmla="*/ 0 h 152400"/>
                    <a:gd name="connsiteX1" fmla="*/ 34100 w 609600"/>
                    <a:gd name="connsiteY1" fmla="*/ 0 h 152400"/>
                    <a:gd name="connsiteX2" fmla="*/ 0 w 609600"/>
                    <a:gd name="connsiteY2" fmla="*/ 34100 h 152400"/>
                    <a:gd name="connsiteX3" fmla="*/ 0 w 609600"/>
                    <a:gd name="connsiteY3" fmla="*/ 118300 h 152400"/>
                    <a:gd name="connsiteX4" fmla="*/ 34100 w 609600"/>
                    <a:gd name="connsiteY4" fmla="*/ 152400 h 152400"/>
                    <a:gd name="connsiteX5" fmla="*/ 575501 w 609600"/>
                    <a:gd name="connsiteY5" fmla="*/ 152400 h 152400"/>
                    <a:gd name="connsiteX6" fmla="*/ 609600 w 609600"/>
                    <a:gd name="connsiteY6" fmla="*/ 118300 h 152400"/>
                    <a:gd name="connsiteX7" fmla="*/ 609600 w 609600"/>
                    <a:gd name="connsiteY7" fmla="*/ 34100 h 152400"/>
                    <a:gd name="connsiteX8" fmla="*/ 575501 w 609600"/>
                    <a:gd name="connsiteY8" fmla="*/ 0 h 152400"/>
                    <a:gd name="connsiteX9" fmla="*/ 95250 w 609600"/>
                    <a:gd name="connsiteY9" fmla="*/ 95250 h 152400"/>
                    <a:gd name="connsiteX10" fmla="*/ 76200 w 609600"/>
                    <a:gd name="connsiteY10" fmla="*/ 76200 h 152400"/>
                    <a:gd name="connsiteX11" fmla="*/ 95250 w 609600"/>
                    <a:gd name="connsiteY11" fmla="*/ 57150 h 152400"/>
                    <a:gd name="connsiteX12" fmla="*/ 114300 w 609600"/>
                    <a:gd name="connsiteY12" fmla="*/ 76200 h 152400"/>
                    <a:gd name="connsiteX13" fmla="*/ 95250 w 609600"/>
                    <a:gd name="connsiteY13" fmla="*/ 95250 h 152400"/>
                    <a:gd name="connsiteX14" fmla="*/ 190500 w 609600"/>
                    <a:gd name="connsiteY14" fmla="*/ 95250 h 152400"/>
                    <a:gd name="connsiteX15" fmla="*/ 171450 w 609600"/>
                    <a:gd name="connsiteY15" fmla="*/ 76200 h 152400"/>
                    <a:gd name="connsiteX16" fmla="*/ 190500 w 609600"/>
                    <a:gd name="connsiteY16" fmla="*/ 57150 h 152400"/>
                    <a:gd name="connsiteX17" fmla="*/ 209550 w 609600"/>
                    <a:gd name="connsiteY17" fmla="*/ 76200 h 152400"/>
                    <a:gd name="connsiteX18" fmla="*/ 190500 w 609600"/>
                    <a:gd name="connsiteY18" fmla="*/ 95250 h 152400"/>
                    <a:gd name="connsiteX19" fmla="*/ 285750 w 609600"/>
                    <a:gd name="connsiteY19" fmla="*/ 95250 h 152400"/>
                    <a:gd name="connsiteX20" fmla="*/ 266700 w 609600"/>
                    <a:gd name="connsiteY20" fmla="*/ 76200 h 152400"/>
                    <a:gd name="connsiteX21" fmla="*/ 285750 w 609600"/>
                    <a:gd name="connsiteY21" fmla="*/ 57150 h 152400"/>
                    <a:gd name="connsiteX22" fmla="*/ 304800 w 609600"/>
                    <a:gd name="connsiteY22" fmla="*/ 76200 h 152400"/>
                    <a:gd name="connsiteX23" fmla="*/ 285750 w 609600"/>
                    <a:gd name="connsiteY23" fmla="*/ 952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152400">
                      <a:moveTo>
                        <a:pt x="575501" y="0"/>
                      </a:moveTo>
                      <a:lnTo>
                        <a:pt x="34100" y="0"/>
                      </a:lnTo>
                      <a:cubicBezTo>
                        <a:pt x="15267" y="0"/>
                        <a:pt x="0" y="15267"/>
                        <a:pt x="0" y="34100"/>
                      </a:cubicBezTo>
                      <a:lnTo>
                        <a:pt x="0" y="118300"/>
                      </a:lnTo>
                      <a:cubicBezTo>
                        <a:pt x="0" y="137133"/>
                        <a:pt x="15267" y="152400"/>
                        <a:pt x="34100" y="152400"/>
                      </a:cubicBezTo>
                      <a:lnTo>
                        <a:pt x="575501" y="152400"/>
                      </a:lnTo>
                      <a:cubicBezTo>
                        <a:pt x="594333" y="152400"/>
                        <a:pt x="609600" y="137133"/>
                        <a:pt x="609600" y="118300"/>
                      </a:cubicBezTo>
                      <a:lnTo>
                        <a:pt x="609600" y="34100"/>
                      </a:lnTo>
                      <a:cubicBezTo>
                        <a:pt x="609600" y="15267"/>
                        <a:pt x="594333" y="0"/>
                        <a:pt x="575501" y="0"/>
                      </a:cubicBezTo>
                      <a:close/>
                      <a:moveTo>
                        <a:pt x="95250" y="95250"/>
                      </a:moveTo>
                      <a:cubicBezTo>
                        <a:pt x="84729" y="95250"/>
                        <a:pt x="76200" y="86721"/>
                        <a:pt x="76200" y="76200"/>
                      </a:cubicBezTo>
                      <a:cubicBezTo>
                        <a:pt x="76200" y="65679"/>
                        <a:pt x="84729" y="57150"/>
                        <a:pt x="95250" y="57150"/>
                      </a:cubicBezTo>
                      <a:cubicBezTo>
                        <a:pt x="105771" y="57150"/>
                        <a:pt x="114300" y="65679"/>
                        <a:pt x="114300" y="76200"/>
                      </a:cubicBezTo>
                      <a:cubicBezTo>
                        <a:pt x="114300" y="86721"/>
                        <a:pt x="105771" y="95250"/>
                        <a:pt x="95250" y="95250"/>
                      </a:cubicBezTo>
                      <a:close/>
                      <a:moveTo>
                        <a:pt x="190500" y="95250"/>
                      </a:moveTo>
                      <a:cubicBezTo>
                        <a:pt x="179979" y="95250"/>
                        <a:pt x="171450" y="86721"/>
                        <a:pt x="171450" y="76200"/>
                      </a:cubicBezTo>
                      <a:cubicBezTo>
                        <a:pt x="171450" y="65679"/>
                        <a:pt x="179979" y="57150"/>
                        <a:pt x="190500" y="57150"/>
                      </a:cubicBezTo>
                      <a:cubicBezTo>
                        <a:pt x="201021" y="57150"/>
                        <a:pt x="209550" y="65679"/>
                        <a:pt x="209550" y="76200"/>
                      </a:cubicBezTo>
                      <a:cubicBezTo>
                        <a:pt x="209550" y="86721"/>
                        <a:pt x="201021" y="95250"/>
                        <a:pt x="190500" y="95250"/>
                      </a:cubicBezTo>
                      <a:close/>
                      <a:moveTo>
                        <a:pt x="285750" y="95250"/>
                      </a:moveTo>
                      <a:cubicBezTo>
                        <a:pt x="275229" y="95250"/>
                        <a:pt x="266700" y="86721"/>
                        <a:pt x="266700" y="76200"/>
                      </a:cubicBezTo>
                      <a:cubicBezTo>
                        <a:pt x="266700" y="65679"/>
                        <a:pt x="275229" y="57150"/>
                        <a:pt x="285750" y="57150"/>
                      </a:cubicBezTo>
                      <a:cubicBezTo>
                        <a:pt x="296271" y="57150"/>
                        <a:pt x="304800" y="65679"/>
                        <a:pt x="304800" y="76200"/>
                      </a:cubicBezTo>
                      <a:cubicBezTo>
                        <a:pt x="304800" y="86721"/>
                        <a:pt x="296271" y="95250"/>
                        <a:pt x="285750" y="95250"/>
                      </a:cubicBezTo>
                      <a:close/>
                    </a:path>
                  </a:pathLst>
                </a:custGeom>
                <a:gradFill flip="none" rotWithShape="1">
                  <a:gsLst>
                    <a:gs pos="40000">
                      <a:srgbClr val="8DC8E8"/>
                    </a:gs>
                    <a:gs pos="10000">
                      <a:srgbClr val="CF9CD1"/>
                    </a:gs>
                  </a:gsLst>
                  <a:path path="circle">
                    <a:fillToRect l="100000" t="100000"/>
                  </a:path>
                  <a:tileRect r="-100000" b="-100000"/>
                </a:gradFill>
                <a:ln w="38100">
                  <a:noFill/>
                </a:ln>
                <a:effectLst/>
              </p:spPr>
              <p:txBody>
                <a:bodyPr wrap="square" lIns="56885" tIns="0" rIns="5688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2000" b="0" i="0" u="none" strike="noStrike" kern="0" cap="none" spc="0" normalizeH="0" baseline="0" noProof="0">
                    <a:ln>
                      <a:noFill/>
                    </a:ln>
                    <a:gradFill>
                      <a:gsLst>
                        <a:gs pos="0">
                          <a:srgbClr val="091F2C"/>
                        </a:gs>
                        <a:gs pos="70000">
                          <a:srgbClr val="091F2C"/>
                        </a:gs>
                      </a:gsLst>
                      <a:lin ang="16200000" scaled="1"/>
                    </a:gradFill>
                    <a:effectLst/>
                    <a:uLnTx/>
                    <a:uFillTx/>
                    <a:latin typeface="Segoe UI Semibold" panose="020B0702040204020203" pitchFamily="34" charset="0"/>
                    <a:cs typeface="Segoe UI Semibold" panose="020B0702040204020203" pitchFamily="34" charset="0"/>
                  </a:endParaRPr>
                </a:p>
              </p:txBody>
            </p:sp>
            <p:sp>
              <p:nvSpPr>
                <p:cNvPr id="206" name="Freeform: Shape 205">
                  <a:extLst>
                    <a:ext uri="{FF2B5EF4-FFF2-40B4-BE49-F238E27FC236}">
                      <a16:creationId xmlns:a16="http://schemas.microsoft.com/office/drawing/2014/main" id="{C698CF3D-CCCE-5E10-DCF6-AE2EFE37DEBD}"/>
                    </a:ext>
                  </a:extLst>
                </p:cNvPr>
                <p:cNvSpPr/>
                <p:nvPr/>
              </p:nvSpPr>
              <p:spPr>
                <a:xfrm>
                  <a:off x="920799" y="2809875"/>
                  <a:ext cx="609600" cy="152400"/>
                </a:xfrm>
                <a:custGeom>
                  <a:avLst/>
                  <a:gdLst>
                    <a:gd name="connsiteX0" fmla="*/ 575501 w 609600"/>
                    <a:gd name="connsiteY0" fmla="*/ 0 h 152400"/>
                    <a:gd name="connsiteX1" fmla="*/ 34100 w 609600"/>
                    <a:gd name="connsiteY1" fmla="*/ 0 h 152400"/>
                    <a:gd name="connsiteX2" fmla="*/ 0 w 609600"/>
                    <a:gd name="connsiteY2" fmla="*/ 34100 h 152400"/>
                    <a:gd name="connsiteX3" fmla="*/ 0 w 609600"/>
                    <a:gd name="connsiteY3" fmla="*/ 118300 h 152400"/>
                    <a:gd name="connsiteX4" fmla="*/ 34100 w 609600"/>
                    <a:gd name="connsiteY4" fmla="*/ 152400 h 152400"/>
                    <a:gd name="connsiteX5" fmla="*/ 575501 w 609600"/>
                    <a:gd name="connsiteY5" fmla="*/ 152400 h 152400"/>
                    <a:gd name="connsiteX6" fmla="*/ 609600 w 609600"/>
                    <a:gd name="connsiteY6" fmla="*/ 118300 h 152400"/>
                    <a:gd name="connsiteX7" fmla="*/ 609600 w 609600"/>
                    <a:gd name="connsiteY7" fmla="*/ 34100 h 152400"/>
                    <a:gd name="connsiteX8" fmla="*/ 575501 w 609600"/>
                    <a:gd name="connsiteY8" fmla="*/ 0 h 152400"/>
                    <a:gd name="connsiteX9" fmla="*/ 95250 w 609600"/>
                    <a:gd name="connsiteY9" fmla="*/ 95250 h 152400"/>
                    <a:gd name="connsiteX10" fmla="*/ 76200 w 609600"/>
                    <a:gd name="connsiteY10" fmla="*/ 76200 h 152400"/>
                    <a:gd name="connsiteX11" fmla="*/ 95250 w 609600"/>
                    <a:gd name="connsiteY11" fmla="*/ 57150 h 152400"/>
                    <a:gd name="connsiteX12" fmla="*/ 114300 w 609600"/>
                    <a:gd name="connsiteY12" fmla="*/ 76200 h 152400"/>
                    <a:gd name="connsiteX13" fmla="*/ 95250 w 609600"/>
                    <a:gd name="connsiteY13" fmla="*/ 95250 h 152400"/>
                    <a:gd name="connsiteX14" fmla="*/ 190500 w 609600"/>
                    <a:gd name="connsiteY14" fmla="*/ 95250 h 152400"/>
                    <a:gd name="connsiteX15" fmla="*/ 171450 w 609600"/>
                    <a:gd name="connsiteY15" fmla="*/ 76200 h 152400"/>
                    <a:gd name="connsiteX16" fmla="*/ 190500 w 609600"/>
                    <a:gd name="connsiteY16" fmla="*/ 57150 h 152400"/>
                    <a:gd name="connsiteX17" fmla="*/ 209550 w 609600"/>
                    <a:gd name="connsiteY17" fmla="*/ 76200 h 152400"/>
                    <a:gd name="connsiteX18" fmla="*/ 190500 w 609600"/>
                    <a:gd name="connsiteY18" fmla="*/ 95250 h 152400"/>
                    <a:gd name="connsiteX19" fmla="*/ 285750 w 609600"/>
                    <a:gd name="connsiteY19" fmla="*/ 95250 h 152400"/>
                    <a:gd name="connsiteX20" fmla="*/ 266700 w 609600"/>
                    <a:gd name="connsiteY20" fmla="*/ 76200 h 152400"/>
                    <a:gd name="connsiteX21" fmla="*/ 285750 w 609600"/>
                    <a:gd name="connsiteY21" fmla="*/ 57150 h 152400"/>
                    <a:gd name="connsiteX22" fmla="*/ 304800 w 609600"/>
                    <a:gd name="connsiteY22" fmla="*/ 76200 h 152400"/>
                    <a:gd name="connsiteX23" fmla="*/ 285750 w 609600"/>
                    <a:gd name="connsiteY23" fmla="*/ 952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152400">
                      <a:moveTo>
                        <a:pt x="575501" y="0"/>
                      </a:moveTo>
                      <a:lnTo>
                        <a:pt x="34100" y="0"/>
                      </a:lnTo>
                      <a:cubicBezTo>
                        <a:pt x="15267" y="0"/>
                        <a:pt x="0" y="15267"/>
                        <a:pt x="0" y="34100"/>
                      </a:cubicBezTo>
                      <a:lnTo>
                        <a:pt x="0" y="118300"/>
                      </a:lnTo>
                      <a:cubicBezTo>
                        <a:pt x="0" y="137133"/>
                        <a:pt x="15267" y="152400"/>
                        <a:pt x="34100" y="152400"/>
                      </a:cubicBezTo>
                      <a:lnTo>
                        <a:pt x="575501" y="152400"/>
                      </a:lnTo>
                      <a:cubicBezTo>
                        <a:pt x="594333" y="152400"/>
                        <a:pt x="609600" y="137133"/>
                        <a:pt x="609600" y="118300"/>
                      </a:cubicBezTo>
                      <a:lnTo>
                        <a:pt x="609600" y="34100"/>
                      </a:lnTo>
                      <a:cubicBezTo>
                        <a:pt x="609600" y="15267"/>
                        <a:pt x="594333" y="0"/>
                        <a:pt x="575501" y="0"/>
                      </a:cubicBezTo>
                      <a:close/>
                      <a:moveTo>
                        <a:pt x="95250" y="95250"/>
                      </a:moveTo>
                      <a:cubicBezTo>
                        <a:pt x="84729" y="95250"/>
                        <a:pt x="76200" y="86721"/>
                        <a:pt x="76200" y="76200"/>
                      </a:cubicBezTo>
                      <a:cubicBezTo>
                        <a:pt x="76200" y="65679"/>
                        <a:pt x="84729" y="57150"/>
                        <a:pt x="95250" y="57150"/>
                      </a:cubicBezTo>
                      <a:cubicBezTo>
                        <a:pt x="105771" y="57150"/>
                        <a:pt x="114300" y="65679"/>
                        <a:pt x="114300" y="76200"/>
                      </a:cubicBezTo>
                      <a:cubicBezTo>
                        <a:pt x="114300" y="86721"/>
                        <a:pt x="105771" y="95250"/>
                        <a:pt x="95250" y="95250"/>
                      </a:cubicBezTo>
                      <a:close/>
                      <a:moveTo>
                        <a:pt x="190500" y="95250"/>
                      </a:moveTo>
                      <a:cubicBezTo>
                        <a:pt x="179979" y="95250"/>
                        <a:pt x="171450" y="86721"/>
                        <a:pt x="171450" y="76200"/>
                      </a:cubicBezTo>
                      <a:cubicBezTo>
                        <a:pt x="171450" y="65679"/>
                        <a:pt x="179979" y="57150"/>
                        <a:pt x="190500" y="57150"/>
                      </a:cubicBezTo>
                      <a:cubicBezTo>
                        <a:pt x="201021" y="57150"/>
                        <a:pt x="209550" y="65679"/>
                        <a:pt x="209550" y="76200"/>
                      </a:cubicBezTo>
                      <a:cubicBezTo>
                        <a:pt x="209550" y="86721"/>
                        <a:pt x="201021" y="95250"/>
                        <a:pt x="190500" y="95250"/>
                      </a:cubicBezTo>
                      <a:close/>
                      <a:moveTo>
                        <a:pt x="285750" y="95250"/>
                      </a:moveTo>
                      <a:cubicBezTo>
                        <a:pt x="275229" y="95250"/>
                        <a:pt x="266700" y="86721"/>
                        <a:pt x="266700" y="76200"/>
                      </a:cubicBezTo>
                      <a:cubicBezTo>
                        <a:pt x="266700" y="65679"/>
                        <a:pt x="275229" y="57150"/>
                        <a:pt x="285750" y="57150"/>
                      </a:cubicBezTo>
                      <a:cubicBezTo>
                        <a:pt x="296271" y="57150"/>
                        <a:pt x="304800" y="65679"/>
                        <a:pt x="304800" y="76200"/>
                      </a:cubicBezTo>
                      <a:cubicBezTo>
                        <a:pt x="304800" y="86721"/>
                        <a:pt x="296271" y="95250"/>
                        <a:pt x="285750" y="95250"/>
                      </a:cubicBezTo>
                      <a:close/>
                    </a:path>
                  </a:pathLst>
                </a:custGeom>
                <a:gradFill flip="none" rotWithShape="1">
                  <a:gsLst>
                    <a:gs pos="40000">
                      <a:srgbClr val="8DC8E8"/>
                    </a:gs>
                    <a:gs pos="10000">
                      <a:srgbClr val="CF9CD1"/>
                    </a:gs>
                  </a:gsLst>
                  <a:path path="circle">
                    <a:fillToRect l="100000" t="100000"/>
                  </a:path>
                  <a:tileRect r="-100000" b="-100000"/>
                </a:gradFill>
                <a:ln w="38100">
                  <a:noFill/>
                </a:ln>
                <a:effectLst/>
              </p:spPr>
              <p:txBody>
                <a:bodyPr wrap="square" lIns="56885" tIns="0" rIns="5688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2000" b="0" i="0" u="none" strike="noStrike" kern="0" cap="none" spc="0" normalizeH="0" baseline="0" noProof="0">
                    <a:ln>
                      <a:noFill/>
                    </a:ln>
                    <a:gradFill>
                      <a:gsLst>
                        <a:gs pos="0">
                          <a:srgbClr val="091F2C"/>
                        </a:gs>
                        <a:gs pos="70000">
                          <a:srgbClr val="091F2C"/>
                        </a:gs>
                      </a:gsLst>
                      <a:lin ang="16200000" scaled="1"/>
                    </a:gradFill>
                    <a:effectLst/>
                    <a:uLnTx/>
                    <a:uFillTx/>
                    <a:latin typeface="Segoe UI Semibold" panose="020B0702040204020203" pitchFamily="34" charset="0"/>
                    <a:cs typeface="Segoe UI Semibold" panose="020B0702040204020203" pitchFamily="34" charset="0"/>
                  </a:endParaRPr>
                </a:p>
              </p:txBody>
            </p:sp>
            <p:sp>
              <p:nvSpPr>
                <p:cNvPr id="207" name="Freeform: Shape 206">
                  <a:extLst>
                    <a:ext uri="{FF2B5EF4-FFF2-40B4-BE49-F238E27FC236}">
                      <a16:creationId xmlns:a16="http://schemas.microsoft.com/office/drawing/2014/main" id="{957B5EC4-9474-0154-4A13-463FD2128C31}"/>
                    </a:ext>
                  </a:extLst>
                </p:cNvPr>
                <p:cNvSpPr/>
                <p:nvPr/>
              </p:nvSpPr>
              <p:spPr>
                <a:xfrm>
                  <a:off x="920799" y="2619375"/>
                  <a:ext cx="609600" cy="152400"/>
                </a:xfrm>
                <a:custGeom>
                  <a:avLst/>
                  <a:gdLst>
                    <a:gd name="connsiteX0" fmla="*/ 575501 w 609600"/>
                    <a:gd name="connsiteY0" fmla="*/ 0 h 152400"/>
                    <a:gd name="connsiteX1" fmla="*/ 34100 w 609600"/>
                    <a:gd name="connsiteY1" fmla="*/ 0 h 152400"/>
                    <a:gd name="connsiteX2" fmla="*/ 0 w 609600"/>
                    <a:gd name="connsiteY2" fmla="*/ 34100 h 152400"/>
                    <a:gd name="connsiteX3" fmla="*/ 0 w 609600"/>
                    <a:gd name="connsiteY3" fmla="*/ 118301 h 152400"/>
                    <a:gd name="connsiteX4" fmla="*/ 34100 w 609600"/>
                    <a:gd name="connsiteY4" fmla="*/ 152400 h 152400"/>
                    <a:gd name="connsiteX5" fmla="*/ 575501 w 609600"/>
                    <a:gd name="connsiteY5" fmla="*/ 152400 h 152400"/>
                    <a:gd name="connsiteX6" fmla="*/ 609600 w 609600"/>
                    <a:gd name="connsiteY6" fmla="*/ 118301 h 152400"/>
                    <a:gd name="connsiteX7" fmla="*/ 609600 w 609600"/>
                    <a:gd name="connsiteY7" fmla="*/ 34100 h 152400"/>
                    <a:gd name="connsiteX8" fmla="*/ 575501 w 609600"/>
                    <a:gd name="connsiteY8" fmla="*/ 0 h 152400"/>
                    <a:gd name="connsiteX9" fmla="*/ 95250 w 609600"/>
                    <a:gd name="connsiteY9" fmla="*/ 95250 h 152400"/>
                    <a:gd name="connsiteX10" fmla="*/ 76200 w 609600"/>
                    <a:gd name="connsiteY10" fmla="*/ 76200 h 152400"/>
                    <a:gd name="connsiteX11" fmla="*/ 95250 w 609600"/>
                    <a:gd name="connsiteY11" fmla="*/ 57150 h 152400"/>
                    <a:gd name="connsiteX12" fmla="*/ 114300 w 609600"/>
                    <a:gd name="connsiteY12" fmla="*/ 76200 h 152400"/>
                    <a:gd name="connsiteX13" fmla="*/ 95250 w 609600"/>
                    <a:gd name="connsiteY13" fmla="*/ 95250 h 152400"/>
                    <a:gd name="connsiteX14" fmla="*/ 190500 w 609600"/>
                    <a:gd name="connsiteY14" fmla="*/ 95250 h 152400"/>
                    <a:gd name="connsiteX15" fmla="*/ 171450 w 609600"/>
                    <a:gd name="connsiteY15" fmla="*/ 76200 h 152400"/>
                    <a:gd name="connsiteX16" fmla="*/ 190500 w 609600"/>
                    <a:gd name="connsiteY16" fmla="*/ 57150 h 152400"/>
                    <a:gd name="connsiteX17" fmla="*/ 209550 w 609600"/>
                    <a:gd name="connsiteY17" fmla="*/ 76200 h 152400"/>
                    <a:gd name="connsiteX18" fmla="*/ 190500 w 609600"/>
                    <a:gd name="connsiteY18" fmla="*/ 95250 h 152400"/>
                    <a:gd name="connsiteX19" fmla="*/ 285750 w 609600"/>
                    <a:gd name="connsiteY19" fmla="*/ 95250 h 152400"/>
                    <a:gd name="connsiteX20" fmla="*/ 266700 w 609600"/>
                    <a:gd name="connsiteY20" fmla="*/ 76200 h 152400"/>
                    <a:gd name="connsiteX21" fmla="*/ 285750 w 609600"/>
                    <a:gd name="connsiteY21" fmla="*/ 57150 h 152400"/>
                    <a:gd name="connsiteX22" fmla="*/ 304800 w 609600"/>
                    <a:gd name="connsiteY22" fmla="*/ 76200 h 152400"/>
                    <a:gd name="connsiteX23" fmla="*/ 285750 w 609600"/>
                    <a:gd name="connsiteY23" fmla="*/ 952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9600" h="152400">
                      <a:moveTo>
                        <a:pt x="575501" y="0"/>
                      </a:moveTo>
                      <a:lnTo>
                        <a:pt x="34100" y="0"/>
                      </a:lnTo>
                      <a:cubicBezTo>
                        <a:pt x="15267" y="0"/>
                        <a:pt x="0" y="15267"/>
                        <a:pt x="0" y="34100"/>
                      </a:cubicBezTo>
                      <a:lnTo>
                        <a:pt x="0" y="118301"/>
                      </a:lnTo>
                      <a:cubicBezTo>
                        <a:pt x="0" y="137133"/>
                        <a:pt x="15267" y="152400"/>
                        <a:pt x="34100" y="152400"/>
                      </a:cubicBezTo>
                      <a:lnTo>
                        <a:pt x="575501" y="152400"/>
                      </a:lnTo>
                      <a:cubicBezTo>
                        <a:pt x="594333" y="152400"/>
                        <a:pt x="609600" y="137133"/>
                        <a:pt x="609600" y="118301"/>
                      </a:cubicBezTo>
                      <a:lnTo>
                        <a:pt x="609600" y="34100"/>
                      </a:lnTo>
                      <a:cubicBezTo>
                        <a:pt x="609600" y="15267"/>
                        <a:pt x="594333" y="0"/>
                        <a:pt x="575501" y="0"/>
                      </a:cubicBezTo>
                      <a:close/>
                      <a:moveTo>
                        <a:pt x="95250" y="95250"/>
                      </a:moveTo>
                      <a:cubicBezTo>
                        <a:pt x="84729" y="95250"/>
                        <a:pt x="76200" y="86721"/>
                        <a:pt x="76200" y="76200"/>
                      </a:cubicBezTo>
                      <a:cubicBezTo>
                        <a:pt x="76200" y="65679"/>
                        <a:pt x="84729" y="57150"/>
                        <a:pt x="95250" y="57150"/>
                      </a:cubicBezTo>
                      <a:cubicBezTo>
                        <a:pt x="105771" y="57150"/>
                        <a:pt x="114300" y="65679"/>
                        <a:pt x="114300" y="76200"/>
                      </a:cubicBezTo>
                      <a:cubicBezTo>
                        <a:pt x="114300" y="86721"/>
                        <a:pt x="105771" y="95250"/>
                        <a:pt x="95250" y="95250"/>
                      </a:cubicBezTo>
                      <a:close/>
                      <a:moveTo>
                        <a:pt x="190500" y="95250"/>
                      </a:moveTo>
                      <a:cubicBezTo>
                        <a:pt x="179979" y="95250"/>
                        <a:pt x="171450" y="86721"/>
                        <a:pt x="171450" y="76200"/>
                      </a:cubicBezTo>
                      <a:cubicBezTo>
                        <a:pt x="171450" y="65679"/>
                        <a:pt x="179979" y="57150"/>
                        <a:pt x="190500" y="57150"/>
                      </a:cubicBezTo>
                      <a:cubicBezTo>
                        <a:pt x="201021" y="57150"/>
                        <a:pt x="209550" y="65679"/>
                        <a:pt x="209550" y="76200"/>
                      </a:cubicBezTo>
                      <a:cubicBezTo>
                        <a:pt x="209550" y="86721"/>
                        <a:pt x="201021" y="95250"/>
                        <a:pt x="190500" y="95250"/>
                      </a:cubicBezTo>
                      <a:close/>
                      <a:moveTo>
                        <a:pt x="285750" y="95250"/>
                      </a:moveTo>
                      <a:cubicBezTo>
                        <a:pt x="275229" y="95250"/>
                        <a:pt x="266700" y="86721"/>
                        <a:pt x="266700" y="76200"/>
                      </a:cubicBezTo>
                      <a:cubicBezTo>
                        <a:pt x="266700" y="65679"/>
                        <a:pt x="275229" y="57150"/>
                        <a:pt x="285750" y="57150"/>
                      </a:cubicBezTo>
                      <a:cubicBezTo>
                        <a:pt x="296271" y="57150"/>
                        <a:pt x="304800" y="65679"/>
                        <a:pt x="304800" y="76200"/>
                      </a:cubicBezTo>
                      <a:cubicBezTo>
                        <a:pt x="304800" y="86721"/>
                        <a:pt x="296271" y="95250"/>
                        <a:pt x="285750" y="95250"/>
                      </a:cubicBezTo>
                      <a:close/>
                    </a:path>
                  </a:pathLst>
                </a:custGeom>
                <a:gradFill flip="none" rotWithShape="1">
                  <a:gsLst>
                    <a:gs pos="40000">
                      <a:srgbClr val="8DC8E8"/>
                    </a:gs>
                    <a:gs pos="10000">
                      <a:srgbClr val="CF9CD1"/>
                    </a:gs>
                  </a:gsLst>
                  <a:path path="circle">
                    <a:fillToRect l="100000" t="100000"/>
                  </a:path>
                  <a:tileRect r="-100000" b="-100000"/>
                </a:gradFill>
                <a:ln w="38100">
                  <a:noFill/>
                </a:ln>
                <a:effectLst/>
              </p:spPr>
              <p:txBody>
                <a:bodyPr wrap="square" lIns="56885" tIns="0" rIns="5688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2000" b="0" i="0" u="none" strike="noStrike" kern="0" cap="none" spc="0" normalizeH="0" baseline="0" noProof="0">
                    <a:ln>
                      <a:noFill/>
                    </a:ln>
                    <a:gradFill>
                      <a:gsLst>
                        <a:gs pos="0">
                          <a:srgbClr val="091F2C"/>
                        </a:gs>
                        <a:gs pos="70000">
                          <a:srgbClr val="091F2C"/>
                        </a:gs>
                      </a:gsLst>
                      <a:lin ang="16200000" scaled="1"/>
                    </a:gradFill>
                    <a:effectLst/>
                    <a:uLnTx/>
                    <a:uFillTx/>
                    <a:latin typeface="Segoe UI Semibold" panose="020B0702040204020203" pitchFamily="34" charset="0"/>
                    <a:cs typeface="Segoe UI Semibold" panose="020B0702040204020203" pitchFamily="34" charset="0"/>
                  </a:endParaRPr>
                </a:p>
              </p:txBody>
            </p:sp>
          </p:grpSp>
        </p:grpSp>
        <p:grpSp>
          <p:nvGrpSpPr>
            <p:cNvPr id="193" name="Group 192">
              <a:extLst>
                <a:ext uri="{FF2B5EF4-FFF2-40B4-BE49-F238E27FC236}">
                  <a16:creationId xmlns:a16="http://schemas.microsoft.com/office/drawing/2014/main" id="{0CD74D0C-0497-0DEF-EA36-5D5BD045A48F}"/>
                </a:ext>
              </a:extLst>
            </p:cNvPr>
            <p:cNvGrpSpPr/>
            <p:nvPr/>
          </p:nvGrpSpPr>
          <p:grpSpPr>
            <a:xfrm>
              <a:off x="7691399" y="3655392"/>
              <a:ext cx="228219" cy="225913"/>
              <a:chOff x="2496512" y="2245621"/>
              <a:chExt cx="787581" cy="779624"/>
            </a:xfrm>
          </p:grpSpPr>
          <p:sp>
            <p:nvSpPr>
              <p:cNvPr id="196" name="Freeform: Shape 195">
                <a:extLst>
                  <a:ext uri="{FF2B5EF4-FFF2-40B4-BE49-F238E27FC236}">
                    <a16:creationId xmlns:a16="http://schemas.microsoft.com/office/drawing/2014/main" id="{3CEFFFA6-2F4D-E829-67A3-C6DF55E51128}"/>
                  </a:ext>
                </a:extLst>
              </p:cNvPr>
              <p:cNvSpPr/>
              <p:nvPr/>
            </p:nvSpPr>
            <p:spPr>
              <a:xfrm>
                <a:off x="2496512" y="2517848"/>
                <a:ext cx="289788" cy="431196"/>
              </a:xfrm>
              <a:custGeom>
                <a:avLst/>
                <a:gdLst>
                  <a:gd name="connsiteX0" fmla="*/ 81858 w 289788"/>
                  <a:gd name="connsiteY0" fmla="*/ 330518 h 431196"/>
                  <a:gd name="connsiteX1" fmla="*/ 118339 w 289788"/>
                  <a:gd name="connsiteY1" fmla="*/ 354997 h 431196"/>
                  <a:gd name="connsiteX2" fmla="*/ 289789 w 289788"/>
                  <a:gd name="connsiteY2" fmla="*/ 354997 h 431196"/>
                  <a:gd name="connsiteX3" fmla="*/ 289789 w 289788"/>
                  <a:gd name="connsiteY3" fmla="*/ 431197 h 431196"/>
                  <a:gd name="connsiteX4" fmla="*/ 118339 w 289788"/>
                  <a:gd name="connsiteY4" fmla="*/ 431197 h 431196"/>
                  <a:gd name="connsiteX5" fmla="*/ 14040 w 289788"/>
                  <a:gd name="connsiteY5" fmla="*/ 368618 h 431196"/>
                  <a:gd name="connsiteX6" fmla="*/ 18612 w 289788"/>
                  <a:gd name="connsiteY6" fmla="*/ 252222 h 431196"/>
                  <a:gd name="connsiteX7" fmla="*/ 117672 w 289788"/>
                  <a:gd name="connsiteY7" fmla="*/ 80772 h 431196"/>
                  <a:gd name="connsiteX8" fmla="*/ 52331 w 289788"/>
                  <a:gd name="connsiteY8" fmla="*/ 42672 h 431196"/>
                  <a:gd name="connsiteX9" fmla="*/ 211779 w 289788"/>
                  <a:gd name="connsiteY9" fmla="*/ 0 h 431196"/>
                  <a:gd name="connsiteX10" fmla="*/ 254451 w 289788"/>
                  <a:gd name="connsiteY10" fmla="*/ 159449 h 431196"/>
                  <a:gd name="connsiteX11" fmla="*/ 185014 w 289788"/>
                  <a:gd name="connsiteY11" fmla="*/ 119539 h 431196"/>
                  <a:gd name="connsiteX12" fmla="*/ 85573 w 289788"/>
                  <a:gd name="connsiteY12" fmla="*/ 291941 h 431196"/>
                  <a:gd name="connsiteX13" fmla="*/ 81858 w 289788"/>
                  <a:gd name="connsiteY13" fmla="*/ 330518 h 43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788" h="431196">
                    <a:moveTo>
                      <a:pt x="81858" y="330518"/>
                    </a:moveTo>
                    <a:cubicBezTo>
                      <a:pt x="89045" y="344368"/>
                      <a:pt x="102798" y="353597"/>
                      <a:pt x="118339" y="354997"/>
                    </a:cubicBezTo>
                    <a:lnTo>
                      <a:pt x="289789" y="354997"/>
                    </a:lnTo>
                    <a:lnTo>
                      <a:pt x="289789" y="431197"/>
                    </a:lnTo>
                    <a:lnTo>
                      <a:pt x="118339" y="431197"/>
                    </a:lnTo>
                    <a:cubicBezTo>
                      <a:pt x="74907" y="430407"/>
                      <a:pt x="35175" y="406568"/>
                      <a:pt x="14040" y="368618"/>
                    </a:cubicBezTo>
                    <a:cubicBezTo>
                      <a:pt x="-6207" y="331989"/>
                      <a:pt x="-4446" y="287149"/>
                      <a:pt x="18612" y="252222"/>
                    </a:cubicBezTo>
                    <a:lnTo>
                      <a:pt x="117672" y="80772"/>
                    </a:lnTo>
                    <a:lnTo>
                      <a:pt x="52331" y="42672"/>
                    </a:lnTo>
                    <a:lnTo>
                      <a:pt x="211779" y="0"/>
                    </a:lnTo>
                    <a:lnTo>
                      <a:pt x="254451" y="159449"/>
                    </a:lnTo>
                    <a:lnTo>
                      <a:pt x="185014" y="119539"/>
                    </a:lnTo>
                    <a:lnTo>
                      <a:pt x="85573" y="291941"/>
                    </a:lnTo>
                    <a:cubicBezTo>
                      <a:pt x="77086" y="303042"/>
                      <a:pt x="75646" y="318002"/>
                      <a:pt x="81858" y="330518"/>
                    </a:cubicBezTo>
                    <a:close/>
                  </a:path>
                </a:pathLst>
              </a:custGeom>
              <a:gradFill flip="none" rotWithShape="1">
                <a:gsLst>
                  <a:gs pos="40000">
                    <a:srgbClr val="8DC8E8"/>
                  </a:gs>
                  <a:gs pos="10000">
                    <a:srgbClr val="CF9CD1"/>
                  </a:gs>
                </a:gsLst>
                <a:path path="circle">
                  <a:fillToRect l="100000" t="100000"/>
                </a:path>
                <a:tileRect r="-100000" b="-100000"/>
              </a:gradFill>
              <a:ln w="38100">
                <a:noFill/>
              </a:ln>
              <a:effectLst/>
            </p:spPr>
            <p:txBody>
              <a:bodyPr wrap="square" lIns="56885" tIns="0" rIns="5688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2000" b="0" i="0" u="none" strike="noStrike" kern="0" cap="none" spc="0" normalizeH="0" baseline="0" noProof="0">
                  <a:ln>
                    <a:noFill/>
                  </a:ln>
                  <a:gradFill>
                    <a:gsLst>
                      <a:gs pos="0">
                        <a:srgbClr val="091F2C"/>
                      </a:gs>
                      <a:gs pos="70000">
                        <a:srgbClr val="091F2C"/>
                      </a:gs>
                    </a:gsLst>
                    <a:lin ang="16200000" scaled="1"/>
                  </a:gradFill>
                  <a:effectLst/>
                  <a:uLnTx/>
                  <a:uFillTx/>
                  <a:latin typeface="Segoe UI Semibold" panose="020B0702040204020203" pitchFamily="34" charset="0"/>
                  <a:cs typeface="Segoe UI Semibold" panose="020B0702040204020203" pitchFamily="34" charset="0"/>
                </a:endParaRPr>
              </a:p>
            </p:txBody>
          </p:sp>
          <p:sp>
            <p:nvSpPr>
              <p:cNvPr id="197" name="Freeform: Shape 196">
                <a:extLst>
                  <a:ext uri="{FF2B5EF4-FFF2-40B4-BE49-F238E27FC236}">
                    <a16:creationId xmlns:a16="http://schemas.microsoft.com/office/drawing/2014/main" id="{BE9BF4F4-A4AC-E29F-13E8-514590ED85A7}"/>
                  </a:ext>
                </a:extLst>
              </p:cNvPr>
              <p:cNvSpPr/>
              <p:nvPr/>
            </p:nvSpPr>
            <p:spPr>
              <a:xfrm>
                <a:off x="2713148" y="2245621"/>
                <a:ext cx="446341" cy="355570"/>
              </a:xfrm>
              <a:custGeom>
                <a:avLst/>
                <a:gdLst>
                  <a:gd name="connsiteX0" fmla="*/ 0 w 446341"/>
                  <a:gd name="connsiteY0" fmla="*/ 209457 h 355570"/>
                  <a:gd name="connsiteX1" fmla="*/ 79724 w 446341"/>
                  <a:gd name="connsiteY1" fmla="*/ 60581 h 355570"/>
                  <a:gd name="connsiteX2" fmla="*/ 183452 w 446341"/>
                  <a:gd name="connsiteY2" fmla="*/ 2 h 355570"/>
                  <a:gd name="connsiteX3" fmla="*/ 281940 w 446341"/>
                  <a:gd name="connsiteY3" fmla="*/ 62296 h 355570"/>
                  <a:gd name="connsiteX4" fmla="*/ 381000 w 446341"/>
                  <a:gd name="connsiteY4" fmla="*/ 233746 h 355570"/>
                  <a:gd name="connsiteX5" fmla="*/ 446342 w 446341"/>
                  <a:gd name="connsiteY5" fmla="*/ 195646 h 355570"/>
                  <a:gd name="connsiteX6" fmla="*/ 403669 w 446341"/>
                  <a:gd name="connsiteY6" fmla="*/ 355571 h 355570"/>
                  <a:gd name="connsiteX7" fmla="*/ 244602 w 446341"/>
                  <a:gd name="connsiteY7" fmla="*/ 312899 h 355570"/>
                  <a:gd name="connsiteX8" fmla="*/ 313944 w 446341"/>
                  <a:gd name="connsiteY8" fmla="*/ 272798 h 355570"/>
                  <a:gd name="connsiteX9" fmla="*/ 214027 w 446341"/>
                  <a:gd name="connsiteY9" fmla="*/ 100301 h 355570"/>
                  <a:gd name="connsiteX10" fmla="*/ 182404 w 446341"/>
                  <a:gd name="connsiteY10" fmla="*/ 77822 h 355570"/>
                  <a:gd name="connsiteX11" fmla="*/ 147161 w 446341"/>
                  <a:gd name="connsiteY11" fmla="*/ 99539 h 355570"/>
                  <a:gd name="connsiteX12" fmla="*/ 67342 w 446341"/>
                  <a:gd name="connsiteY12" fmla="*/ 248414 h 35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6341" h="355570">
                    <a:moveTo>
                      <a:pt x="0" y="209457"/>
                    </a:moveTo>
                    <a:lnTo>
                      <a:pt x="79724" y="60581"/>
                    </a:lnTo>
                    <a:cubicBezTo>
                      <a:pt x="100637" y="22956"/>
                      <a:pt x="140405" y="-269"/>
                      <a:pt x="183452" y="2"/>
                    </a:cubicBezTo>
                    <a:cubicBezTo>
                      <a:pt x="225303" y="861"/>
                      <a:pt x="263230" y="24849"/>
                      <a:pt x="281940" y="62296"/>
                    </a:cubicBezTo>
                    <a:lnTo>
                      <a:pt x="381000" y="233746"/>
                    </a:lnTo>
                    <a:lnTo>
                      <a:pt x="446342" y="195646"/>
                    </a:lnTo>
                    <a:lnTo>
                      <a:pt x="403669" y="355571"/>
                    </a:lnTo>
                    <a:lnTo>
                      <a:pt x="244602" y="312899"/>
                    </a:lnTo>
                    <a:lnTo>
                      <a:pt x="313944" y="272798"/>
                    </a:lnTo>
                    <a:lnTo>
                      <a:pt x="214027" y="100301"/>
                    </a:lnTo>
                    <a:cubicBezTo>
                      <a:pt x="208600" y="87418"/>
                      <a:pt x="196354" y="78712"/>
                      <a:pt x="182404" y="77822"/>
                    </a:cubicBezTo>
                    <a:cubicBezTo>
                      <a:pt x="167713" y="78549"/>
                      <a:pt x="154416" y="86744"/>
                      <a:pt x="147161" y="99539"/>
                    </a:cubicBezTo>
                    <a:lnTo>
                      <a:pt x="67342" y="248414"/>
                    </a:lnTo>
                    <a:close/>
                  </a:path>
                </a:pathLst>
              </a:custGeom>
              <a:gradFill flip="none" rotWithShape="1">
                <a:gsLst>
                  <a:gs pos="40000">
                    <a:srgbClr val="8DC8E8"/>
                  </a:gs>
                  <a:gs pos="10000">
                    <a:srgbClr val="CF9CD1"/>
                  </a:gs>
                </a:gsLst>
                <a:path path="circle">
                  <a:fillToRect l="100000" t="100000"/>
                </a:path>
                <a:tileRect r="-100000" b="-100000"/>
              </a:gradFill>
              <a:ln w="38100">
                <a:noFill/>
              </a:ln>
              <a:effectLst/>
            </p:spPr>
            <p:txBody>
              <a:bodyPr wrap="square" lIns="56885" tIns="0" rIns="5688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2000" b="0" i="0" u="none" strike="noStrike" kern="0" cap="none" spc="0" normalizeH="0" baseline="0" noProof="0">
                  <a:ln>
                    <a:noFill/>
                  </a:ln>
                  <a:gradFill>
                    <a:gsLst>
                      <a:gs pos="0">
                        <a:srgbClr val="091F2C"/>
                      </a:gs>
                      <a:gs pos="70000">
                        <a:srgbClr val="091F2C"/>
                      </a:gs>
                    </a:gsLst>
                    <a:lin ang="16200000" scaled="1"/>
                  </a:gradFill>
                  <a:effectLst/>
                  <a:uLnTx/>
                  <a:uFillTx/>
                  <a:latin typeface="Segoe UI Semibold" panose="020B0702040204020203" pitchFamily="34" charset="0"/>
                  <a:cs typeface="Segoe UI Semibold" panose="020B0702040204020203" pitchFamily="34" charset="0"/>
                </a:endParaRPr>
              </a:p>
            </p:txBody>
          </p:sp>
          <p:sp>
            <p:nvSpPr>
              <p:cNvPr id="198" name="Freeform: Shape 197">
                <a:extLst>
                  <a:ext uri="{FF2B5EF4-FFF2-40B4-BE49-F238E27FC236}">
                    <a16:creationId xmlns:a16="http://schemas.microsoft.com/office/drawing/2014/main" id="{B578D9E7-C1E8-364C-431E-0083B7ED6D09}"/>
                  </a:ext>
                </a:extLst>
              </p:cNvPr>
              <p:cNvSpPr/>
              <p:nvPr/>
            </p:nvSpPr>
            <p:spPr>
              <a:xfrm>
                <a:off x="2850213" y="2625195"/>
                <a:ext cx="433880" cy="400050"/>
              </a:xfrm>
              <a:custGeom>
                <a:avLst/>
                <a:gdLst>
                  <a:gd name="connsiteX0" fmla="*/ 417957 w 433880"/>
                  <a:gd name="connsiteY0" fmla="*/ 268891 h 400050"/>
                  <a:gd name="connsiteX1" fmla="*/ 318421 w 433880"/>
                  <a:gd name="connsiteY1" fmla="*/ 323850 h 400050"/>
                  <a:gd name="connsiteX2" fmla="*/ 117062 w 433880"/>
                  <a:gd name="connsiteY2" fmla="*/ 323850 h 400050"/>
                  <a:gd name="connsiteX3" fmla="*/ 117062 w 433880"/>
                  <a:gd name="connsiteY3" fmla="*/ 400050 h 400050"/>
                  <a:gd name="connsiteX4" fmla="*/ 0 w 433880"/>
                  <a:gd name="connsiteY4" fmla="*/ 280988 h 400050"/>
                  <a:gd name="connsiteX5" fmla="*/ 117062 w 433880"/>
                  <a:gd name="connsiteY5" fmla="*/ 165163 h 400050"/>
                  <a:gd name="connsiteX6" fmla="*/ 117062 w 433880"/>
                  <a:gd name="connsiteY6" fmla="*/ 247650 h 400050"/>
                  <a:gd name="connsiteX7" fmla="*/ 315849 w 433880"/>
                  <a:gd name="connsiteY7" fmla="*/ 247650 h 400050"/>
                  <a:gd name="connsiteX8" fmla="*/ 351092 w 433880"/>
                  <a:gd name="connsiteY8" fmla="*/ 229171 h 400050"/>
                  <a:gd name="connsiteX9" fmla="*/ 349948 w 433880"/>
                  <a:gd name="connsiteY9" fmla="*/ 187738 h 400050"/>
                  <a:gd name="connsiteX10" fmla="*/ 262795 w 433880"/>
                  <a:gd name="connsiteY10" fmla="*/ 39148 h 400050"/>
                  <a:gd name="connsiteX11" fmla="*/ 330137 w 433880"/>
                  <a:gd name="connsiteY11" fmla="*/ 0 h 400050"/>
                  <a:gd name="connsiteX12" fmla="*/ 417386 w 433880"/>
                  <a:gd name="connsiteY12" fmla="*/ 148495 h 400050"/>
                  <a:gd name="connsiteX13" fmla="*/ 428911 w 433880"/>
                  <a:gd name="connsiteY13" fmla="*/ 175927 h 400050"/>
                  <a:gd name="connsiteX14" fmla="*/ 430530 w 433880"/>
                  <a:gd name="connsiteY14" fmla="*/ 182213 h 400050"/>
                  <a:gd name="connsiteX15" fmla="*/ 417957 w 433880"/>
                  <a:gd name="connsiteY15" fmla="*/ 26889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3880" h="400050">
                    <a:moveTo>
                      <a:pt x="417957" y="268891"/>
                    </a:moveTo>
                    <a:cubicBezTo>
                      <a:pt x="397131" y="303834"/>
                      <a:pt x="359088" y="324841"/>
                      <a:pt x="318421" y="323850"/>
                    </a:cubicBezTo>
                    <a:lnTo>
                      <a:pt x="117062" y="323850"/>
                    </a:lnTo>
                    <a:lnTo>
                      <a:pt x="117062" y="400050"/>
                    </a:lnTo>
                    <a:lnTo>
                      <a:pt x="0" y="280988"/>
                    </a:lnTo>
                    <a:lnTo>
                      <a:pt x="117062" y="165163"/>
                    </a:lnTo>
                    <a:lnTo>
                      <a:pt x="117062" y="247650"/>
                    </a:lnTo>
                    <a:lnTo>
                      <a:pt x="315849" y="247650"/>
                    </a:lnTo>
                    <a:cubicBezTo>
                      <a:pt x="330136" y="248602"/>
                      <a:pt x="343750" y="241464"/>
                      <a:pt x="351092" y="229171"/>
                    </a:cubicBezTo>
                    <a:cubicBezTo>
                      <a:pt x="358203" y="216163"/>
                      <a:pt x="357766" y="200335"/>
                      <a:pt x="349948" y="187738"/>
                    </a:cubicBezTo>
                    <a:lnTo>
                      <a:pt x="262795" y="39148"/>
                    </a:lnTo>
                    <a:lnTo>
                      <a:pt x="330137" y="0"/>
                    </a:lnTo>
                    <a:lnTo>
                      <a:pt x="417386" y="148495"/>
                    </a:lnTo>
                    <a:cubicBezTo>
                      <a:pt x="422304" y="157148"/>
                      <a:pt x="426173" y="166357"/>
                      <a:pt x="428911" y="175927"/>
                    </a:cubicBezTo>
                    <a:lnTo>
                      <a:pt x="430530" y="182213"/>
                    </a:lnTo>
                    <a:cubicBezTo>
                      <a:pt x="437733" y="211644"/>
                      <a:pt x="433225" y="242720"/>
                      <a:pt x="417957" y="268891"/>
                    </a:cubicBezTo>
                    <a:close/>
                  </a:path>
                </a:pathLst>
              </a:custGeom>
              <a:gradFill flip="none" rotWithShape="1">
                <a:gsLst>
                  <a:gs pos="40000">
                    <a:srgbClr val="8DC8E8"/>
                  </a:gs>
                  <a:gs pos="10000">
                    <a:srgbClr val="CF9CD1"/>
                  </a:gs>
                </a:gsLst>
                <a:path path="circle">
                  <a:fillToRect l="100000" t="100000"/>
                </a:path>
                <a:tileRect r="-100000" b="-100000"/>
              </a:gradFill>
              <a:ln w="38100">
                <a:noFill/>
              </a:ln>
              <a:effectLst/>
            </p:spPr>
            <p:txBody>
              <a:bodyPr wrap="square" lIns="56885" tIns="0" rIns="56885"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2000" b="0" i="0" u="none" strike="noStrike" kern="0" cap="none" spc="0" normalizeH="0" baseline="0" noProof="0">
                  <a:ln>
                    <a:noFill/>
                  </a:ln>
                  <a:gradFill>
                    <a:gsLst>
                      <a:gs pos="0">
                        <a:srgbClr val="091F2C"/>
                      </a:gs>
                      <a:gs pos="70000">
                        <a:srgbClr val="091F2C"/>
                      </a:gs>
                    </a:gsLst>
                    <a:lin ang="16200000" scaled="1"/>
                  </a:gradFill>
                  <a:effectLst/>
                  <a:uLnTx/>
                  <a:uFillTx/>
                  <a:latin typeface="Segoe UI Semibold" panose="020B0702040204020203" pitchFamily="34" charset="0"/>
                  <a:cs typeface="Segoe UI Semibold" panose="020B0702040204020203" pitchFamily="34" charset="0"/>
                </a:endParaRPr>
              </a:p>
            </p:txBody>
          </p:sp>
        </p:grpSp>
        <p:sp>
          <p:nvSpPr>
            <p:cNvPr id="194" name="TextBox 193">
              <a:hlinkClick r:id="rId89"/>
              <a:extLst>
                <a:ext uri="{FF2B5EF4-FFF2-40B4-BE49-F238E27FC236}">
                  <a16:creationId xmlns:a16="http://schemas.microsoft.com/office/drawing/2014/main" id="{85A9A4A3-13E2-0B33-30A5-1156D1BC2782}"/>
                </a:ext>
              </a:extLst>
            </p:cNvPr>
            <p:cNvSpPr txBox="1"/>
            <p:nvPr/>
          </p:nvSpPr>
          <p:spPr>
            <a:xfrm>
              <a:off x="8018457" y="3684864"/>
              <a:ext cx="702217" cy="123006"/>
            </a:xfrm>
            <a:prstGeom prst="rect">
              <a:avLst/>
            </a:prstGeom>
            <a:noFill/>
          </p:spPr>
          <p:txBody>
            <a:bodyPr wrap="square" lIns="0" tIns="0" rIns="0" bIns="0">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Sustainability</a:t>
              </a:r>
            </a:p>
          </p:txBody>
        </p:sp>
        <p:sp>
          <p:nvSpPr>
            <p:cNvPr id="195" name="Graphic 567" descr="Renewable Energy with solid fill">
              <a:extLst>
                <a:ext uri="{FF2B5EF4-FFF2-40B4-BE49-F238E27FC236}">
                  <a16:creationId xmlns:a16="http://schemas.microsoft.com/office/drawing/2014/main" id="{671CF6F4-B493-7957-9FED-5EB638BE9DFE}"/>
                </a:ext>
              </a:extLst>
            </p:cNvPr>
            <p:cNvSpPr/>
            <p:nvPr/>
          </p:nvSpPr>
          <p:spPr>
            <a:xfrm>
              <a:off x="8742358" y="3630893"/>
              <a:ext cx="236231" cy="236257"/>
            </a:xfrm>
            <a:custGeom>
              <a:avLst/>
              <a:gdLst>
                <a:gd name="connsiteX0" fmla="*/ 722974 w 723888"/>
                <a:gd name="connsiteY0" fmla="*/ 336112 h 723966"/>
                <a:gd name="connsiteX1" fmla="*/ 387790 w 723888"/>
                <a:gd name="connsiteY1" fmla="*/ 1004 h 723966"/>
                <a:gd name="connsiteX2" fmla="*/ 115279 w 723888"/>
                <a:gd name="connsiteY2" fmla="*/ 97349 h 723966"/>
                <a:gd name="connsiteX3" fmla="*/ 96911 w 723888"/>
                <a:gd name="connsiteY3" fmla="*/ 608490 h 723966"/>
                <a:gd name="connsiteX4" fmla="*/ 176487 w 723888"/>
                <a:gd name="connsiteY4" fmla="*/ 672764 h 723966"/>
                <a:gd name="connsiteX5" fmla="*/ 337855 w 723888"/>
                <a:gd name="connsiteY5" fmla="*/ 632097 h 723966"/>
                <a:gd name="connsiteX6" fmla="*/ 354509 w 723888"/>
                <a:gd name="connsiteY6" fmla="*/ 571732 h 723966"/>
                <a:gd name="connsiteX7" fmla="*/ 362663 w 723888"/>
                <a:gd name="connsiteY7" fmla="*/ 497380 h 723966"/>
                <a:gd name="connsiteX8" fmla="*/ 468181 w 723888"/>
                <a:gd name="connsiteY8" fmla="*/ 430495 h 723966"/>
                <a:gd name="connsiteX9" fmla="*/ 468181 w 723888"/>
                <a:gd name="connsiteY9" fmla="*/ 430495 h 723966"/>
                <a:gd name="connsiteX10" fmla="*/ 422813 w 723888"/>
                <a:gd name="connsiteY10" fmla="*/ 139726 h 723966"/>
                <a:gd name="connsiteX11" fmla="*/ 286091 w 723888"/>
                <a:gd name="connsiteY11" fmla="*/ 255759 h 723966"/>
                <a:gd name="connsiteX12" fmla="*/ 242491 w 723888"/>
                <a:gd name="connsiteY12" fmla="*/ 435079 h 723966"/>
                <a:gd name="connsiteX13" fmla="*/ 242524 w 723888"/>
                <a:gd name="connsiteY13" fmla="*/ 435134 h 723966"/>
                <a:gd name="connsiteX14" fmla="*/ 281967 w 723888"/>
                <a:gd name="connsiteY14" fmla="*/ 475768 h 723966"/>
                <a:gd name="connsiteX15" fmla="*/ 338812 w 723888"/>
                <a:gd name="connsiteY15" fmla="*/ 317653 h 723966"/>
                <a:gd name="connsiteX16" fmla="*/ 354947 w 723888"/>
                <a:gd name="connsiteY16" fmla="*/ 312833 h 723966"/>
                <a:gd name="connsiteX17" fmla="*/ 359767 w 723888"/>
                <a:gd name="connsiteY17" fmla="*/ 328968 h 723966"/>
                <a:gd name="connsiteX18" fmla="*/ 340774 w 723888"/>
                <a:gd name="connsiteY18" fmla="*/ 370802 h 723966"/>
                <a:gd name="connsiteX19" fmla="*/ 304074 w 723888"/>
                <a:gd name="connsiteY19" fmla="*/ 499637 h 723966"/>
                <a:gd name="connsiteX20" fmla="*/ 302169 w 723888"/>
                <a:gd name="connsiteY20" fmla="*/ 510648 h 723966"/>
                <a:gd name="connsiteX21" fmla="*/ 302169 w 723888"/>
                <a:gd name="connsiteY21" fmla="*/ 510648 h 723966"/>
                <a:gd name="connsiteX22" fmla="*/ 298693 w 723888"/>
                <a:gd name="connsiteY22" fmla="*/ 554025 h 723966"/>
                <a:gd name="connsiteX23" fmla="*/ 298693 w 723888"/>
                <a:gd name="connsiteY23" fmla="*/ 554025 h 723966"/>
                <a:gd name="connsiteX24" fmla="*/ 266679 w 723888"/>
                <a:gd name="connsiteY24" fmla="*/ 624386 h 723966"/>
                <a:gd name="connsiteX25" fmla="*/ 205900 w 723888"/>
                <a:gd name="connsiteY25" fmla="*/ 623691 h 723966"/>
                <a:gd name="connsiteX26" fmla="*/ 100110 w 723888"/>
                <a:gd name="connsiteY26" fmla="*/ 206253 h 723966"/>
                <a:gd name="connsiteX27" fmla="*/ 154332 w 723888"/>
                <a:gd name="connsiteY27" fmla="*/ 139116 h 723966"/>
                <a:gd name="connsiteX28" fmla="*/ 383884 w 723888"/>
                <a:gd name="connsiteY28" fmla="*/ 57954 h 723966"/>
                <a:gd name="connsiteX29" fmla="*/ 666098 w 723888"/>
                <a:gd name="connsiteY29" fmla="*/ 383154 h 723966"/>
                <a:gd name="connsiteX30" fmla="*/ 642145 w 723888"/>
                <a:gd name="connsiteY30" fmla="*/ 481816 h 723966"/>
                <a:gd name="connsiteX31" fmla="*/ 510853 w 723888"/>
                <a:gd name="connsiteY31" fmla="*/ 498447 h 723966"/>
                <a:gd name="connsiteX32" fmla="*/ 459799 w 723888"/>
                <a:gd name="connsiteY32" fmla="*/ 549425 h 723966"/>
                <a:gd name="connsiteX33" fmla="*/ 485288 w 723888"/>
                <a:gd name="connsiteY33" fmla="*/ 574913 h 723966"/>
                <a:gd name="connsiteX34" fmla="*/ 444511 w 723888"/>
                <a:gd name="connsiteY34" fmla="*/ 615690 h 723966"/>
                <a:gd name="connsiteX35" fmla="*/ 445140 w 723888"/>
                <a:gd name="connsiteY35" fmla="*/ 646275 h 723966"/>
                <a:gd name="connsiteX36" fmla="*/ 475096 w 723888"/>
                <a:gd name="connsiteY36" fmla="*/ 646275 h 723966"/>
                <a:gd name="connsiteX37" fmla="*/ 515872 w 723888"/>
                <a:gd name="connsiteY37" fmla="*/ 605498 h 723966"/>
                <a:gd name="connsiteX38" fmla="*/ 556649 w 723888"/>
                <a:gd name="connsiteY38" fmla="*/ 646275 h 723966"/>
                <a:gd name="connsiteX39" fmla="*/ 515872 w 723888"/>
                <a:gd name="connsiteY39" fmla="*/ 687051 h 723966"/>
                <a:gd name="connsiteX40" fmla="*/ 515868 w 723888"/>
                <a:gd name="connsiteY40" fmla="*/ 717631 h 723966"/>
                <a:gd name="connsiteX41" fmla="*/ 546448 w 723888"/>
                <a:gd name="connsiteY41" fmla="*/ 717636 h 723966"/>
                <a:gd name="connsiteX42" fmla="*/ 587234 w 723888"/>
                <a:gd name="connsiteY42" fmla="*/ 676859 h 723966"/>
                <a:gd name="connsiteX43" fmla="*/ 612713 w 723888"/>
                <a:gd name="connsiteY43" fmla="*/ 702348 h 723966"/>
                <a:gd name="connsiteX44" fmla="*/ 663691 w 723888"/>
                <a:gd name="connsiteY44" fmla="*/ 651371 h 723966"/>
                <a:gd name="connsiteX45" fmla="*/ 684036 w 723888"/>
                <a:gd name="connsiteY45" fmla="*/ 526898 h 723966"/>
                <a:gd name="connsiteX46" fmla="*/ 722974 w 723888"/>
                <a:gd name="connsiteY46" fmla="*/ 336112 h 72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723888" h="723966">
                  <a:moveTo>
                    <a:pt x="722974" y="336112"/>
                  </a:moveTo>
                  <a:cubicBezTo>
                    <a:pt x="709692" y="156797"/>
                    <a:pt x="567107" y="14245"/>
                    <a:pt x="387790" y="1004"/>
                  </a:cubicBezTo>
                  <a:cubicBezTo>
                    <a:pt x="287462" y="-6513"/>
                    <a:pt x="188589" y="28444"/>
                    <a:pt x="115279" y="97349"/>
                  </a:cubicBezTo>
                  <a:cubicBezTo>
                    <a:pt x="-30940" y="233424"/>
                    <a:pt x="-39164" y="462270"/>
                    <a:pt x="96911" y="608490"/>
                  </a:cubicBezTo>
                  <a:cubicBezTo>
                    <a:pt x="120257" y="633576"/>
                    <a:pt x="147051" y="655218"/>
                    <a:pt x="176487" y="672764"/>
                  </a:cubicBezTo>
                  <a:cubicBezTo>
                    <a:pt x="232278" y="706095"/>
                    <a:pt x="304524" y="687888"/>
                    <a:pt x="337855" y="632097"/>
                  </a:cubicBezTo>
                  <a:cubicBezTo>
                    <a:pt x="348756" y="613849"/>
                    <a:pt x="354512" y="592988"/>
                    <a:pt x="354509" y="571732"/>
                  </a:cubicBezTo>
                  <a:cubicBezTo>
                    <a:pt x="354509" y="534299"/>
                    <a:pt x="355881" y="515306"/>
                    <a:pt x="362663" y="497380"/>
                  </a:cubicBezTo>
                  <a:cubicBezTo>
                    <a:pt x="406946" y="494559"/>
                    <a:pt x="446730" y="469340"/>
                    <a:pt x="468181" y="430495"/>
                  </a:cubicBezTo>
                  <a:lnTo>
                    <a:pt x="468181" y="430495"/>
                  </a:lnTo>
                  <a:cubicBezTo>
                    <a:pt x="524959" y="331312"/>
                    <a:pt x="482468" y="237595"/>
                    <a:pt x="422813" y="139726"/>
                  </a:cubicBezTo>
                  <a:cubicBezTo>
                    <a:pt x="422813" y="139726"/>
                    <a:pt x="345803" y="221793"/>
                    <a:pt x="286091" y="255759"/>
                  </a:cubicBezTo>
                  <a:cubicBezTo>
                    <a:pt x="224533" y="293237"/>
                    <a:pt x="205013" y="373521"/>
                    <a:pt x="242491" y="435079"/>
                  </a:cubicBezTo>
                  <a:cubicBezTo>
                    <a:pt x="242501" y="435097"/>
                    <a:pt x="242512" y="435116"/>
                    <a:pt x="242524" y="435134"/>
                  </a:cubicBezTo>
                  <a:cubicBezTo>
                    <a:pt x="252505" y="451428"/>
                    <a:pt x="265976" y="465306"/>
                    <a:pt x="281967" y="475768"/>
                  </a:cubicBezTo>
                  <a:cubicBezTo>
                    <a:pt x="294659" y="421019"/>
                    <a:pt x="313739" y="367950"/>
                    <a:pt x="338812" y="317653"/>
                  </a:cubicBezTo>
                  <a:cubicBezTo>
                    <a:pt x="341937" y="311866"/>
                    <a:pt x="349161" y="309708"/>
                    <a:pt x="354947" y="312833"/>
                  </a:cubicBezTo>
                  <a:cubicBezTo>
                    <a:pt x="360734" y="315958"/>
                    <a:pt x="362892" y="323182"/>
                    <a:pt x="359767" y="328968"/>
                  </a:cubicBezTo>
                  <a:cubicBezTo>
                    <a:pt x="359586" y="329302"/>
                    <a:pt x="351557" y="344380"/>
                    <a:pt x="340774" y="370802"/>
                  </a:cubicBezTo>
                  <a:cubicBezTo>
                    <a:pt x="325157" y="412710"/>
                    <a:pt x="312886" y="455790"/>
                    <a:pt x="304074" y="499637"/>
                  </a:cubicBezTo>
                  <a:cubicBezTo>
                    <a:pt x="304074" y="499752"/>
                    <a:pt x="302731" y="507153"/>
                    <a:pt x="302169" y="510648"/>
                  </a:cubicBezTo>
                  <a:lnTo>
                    <a:pt x="302169" y="510648"/>
                  </a:lnTo>
                  <a:cubicBezTo>
                    <a:pt x="299692" y="524971"/>
                    <a:pt x="298528" y="539491"/>
                    <a:pt x="298693" y="554025"/>
                  </a:cubicBezTo>
                  <a:lnTo>
                    <a:pt x="298693" y="554025"/>
                  </a:lnTo>
                  <a:cubicBezTo>
                    <a:pt x="298693" y="595345"/>
                    <a:pt x="285920" y="613480"/>
                    <a:pt x="266679" y="624386"/>
                  </a:cubicBezTo>
                  <a:cubicBezTo>
                    <a:pt x="247810" y="635263"/>
                    <a:pt x="224515" y="634996"/>
                    <a:pt x="205900" y="623691"/>
                  </a:cubicBezTo>
                  <a:cubicBezTo>
                    <a:pt x="61415" y="537632"/>
                    <a:pt x="14051" y="350738"/>
                    <a:pt x="100110" y="206253"/>
                  </a:cubicBezTo>
                  <a:cubicBezTo>
                    <a:pt x="114905" y="181413"/>
                    <a:pt x="133163" y="158807"/>
                    <a:pt x="154332" y="139116"/>
                  </a:cubicBezTo>
                  <a:cubicBezTo>
                    <a:pt x="216084" y="81073"/>
                    <a:pt x="299372" y="51625"/>
                    <a:pt x="383884" y="57954"/>
                  </a:cubicBezTo>
                  <a:cubicBezTo>
                    <a:pt x="551617" y="69825"/>
                    <a:pt x="677969" y="215422"/>
                    <a:pt x="666098" y="383154"/>
                  </a:cubicBezTo>
                  <a:cubicBezTo>
                    <a:pt x="663692" y="417150"/>
                    <a:pt x="655596" y="450501"/>
                    <a:pt x="642145" y="481816"/>
                  </a:cubicBezTo>
                  <a:cubicBezTo>
                    <a:pt x="599707" y="456781"/>
                    <a:pt x="545708" y="463621"/>
                    <a:pt x="510853" y="498447"/>
                  </a:cubicBezTo>
                  <a:lnTo>
                    <a:pt x="459799" y="549425"/>
                  </a:lnTo>
                  <a:lnTo>
                    <a:pt x="485288" y="574913"/>
                  </a:lnTo>
                  <a:lnTo>
                    <a:pt x="444511" y="615690"/>
                  </a:lnTo>
                  <a:cubicBezTo>
                    <a:pt x="436239" y="624309"/>
                    <a:pt x="436521" y="638002"/>
                    <a:pt x="445140" y="646275"/>
                  </a:cubicBezTo>
                  <a:cubicBezTo>
                    <a:pt x="453510" y="654307"/>
                    <a:pt x="466726" y="654307"/>
                    <a:pt x="475096" y="646275"/>
                  </a:cubicBezTo>
                  <a:lnTo>
                    <a:pt x="515872" y="605498"/>
                  </a:lnTo>
                  <a:lnTo>
                    <a:pt x="556649" y="646275"/>
                  </a:lnTo>
                  <a:lnTo>
                    <a:pt x="515872" y="687051"/>
                  </a:lnTo>
                  <a:cubicBezTo>
                    <a:pt x="507427" y="695494"/>
                    <a:pt x="507425" y="709185"/>
                    <a:pt x="515868" y="717631"/>
                  </a:cubicBezTo>
                  <a:cubicBezTo>
                    <a:pt x="524311" y="726077"/>
                    <a:pt x="538002" y="726079"/>
                    <a:pt x="546448" y="717636"/>
                  </a:cubicBezTo>
                  <a:lnTo>
                    <a:pt x="587234" y="676859"/>
                  </a:lnTo>
                  <a:lnTo>
                    <a:pt x="612713" y="702348"/>
                  </a:lnTo>
                  <a:lnTo>
                    <a:pt x="663691" y="651371"/>
                  </a:lnTo>
                  <a:cubicBezTo>
                    <a:pt x="696485" y="618547"/>
                    <a:pt x="704673" y="568454"/>
                    <a:pt x="684036" y="526898"/>
                  </a:cubicBezTo>
                  <a:cubicBezTo>
                    <a:pt x="714205" y="468055"/>
                    <a:pt x="727671" y="402071"/>
                    <a:pt x="722974" y="336112"/>
                  </a:cubicBezTo>
                  <a:close/>
                </a:path>
              </a:pathLst>
            </a:custGeom>
            <a:gradFill flip="none" rotWithShape="1">
              <a:gsLst>
                <a:gs pos="40000">
                  <a:srgbClr val="8DC8E8"/>
                </a:gs>
                <a:gs pos="10000">
                  <a:srgbClr val="CF9CD1"/>
                </a:gs>
              </a:gsLst>
              <a:path path="circle">
                <a:fillToRect l="100000" t="100000"/>
              </a:path>
              <a:tileRect r="-100000" b="-100000"/>
            </a:gradFill>
            <a:ln w="38100">
              <a:noFill/>
            </a:ln>
            <a:effectLst/>
          </p:spPr>
          <p:txBody>
            <a:bodyPr rot="0" spcFirstLastPara="0" vertOverflow="overflow" horzOverflow="overflow" vert="horz" wrap="square" lIns="56885" tIns="0" rIns="56885"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2000" b="0" i="0" u="none" strike="noStrike" kern="0" cap="none" spc="0" normalizeH="0" baseline="0" noProof="0">
                <a:ln>
                  <a:noFill/>
                </a:ln>
                <a:gradFill>
                  <a:gsLst>
                    <a:gs pos="0">
                      <a:srgbClr val="091F2C"/>
                    </a:gs>
                    <a:gs pos="70000">
                      <a:srgbClr val="091F2C"/>
                    </a:gs>
                  </a:gsLst>
                  <a:lin ang="16200000" scaled="1"/>
                </a:gradFill>
                <a:effectLst/>
                <a:uLnTx/>
                <a:uFillTx/>
                <a:latin typeface="Segoe UI Semibold" panose="020B0702040204020203" pitchFamily="34" charset="0"/>
                <a:cs typeface="Segoe UI Semibold" panose="020B0702040204020203" pitchFamily="34" charset="0"/>
              </a:endParaRPr>
            </a:p>
          </p:txBody>
        </p:sp>
      </p:grpSp>
      <p:grpSp>
        <p:nvGrpSpPr>
          <p:cNvPr id="208" name="Graphic 667">
            <a:extLst>
              <a:ext uri="{FF2B5EF4-FFF2-40B4-BE49-F238E27FC236}">
                <a16:creationId xmlns:a16="http://schemas.microsoft.com/office/drawing/2014/main" id="{D9DAD11C-7CC6-B768-1D47-9366C845AC80}"/>
              </a:ext>
            </a:extLst>
          </p:cNvPr>
          <p:cNvGrpSpPr/>
          <p:nvPr/>
        </p:nvGrpSpPr>
        <p:grpSpPr>
          <a:xfrm>
            <a:off x="9103833" y="307211"/>
            <a:ext cx="679537" cy="473564"/>
            <a:chOff x="-752336" y="1790019"/>
            <a:chExt cx="805719" cy="561499"/>
          </a:xfrm>
          <a:solidFill>
            <a:sysClr val="window" lastClr="FFFFFF"/>
          </a:solidFill>
        </p:grpSpPr>
        <p:sp>
          <p:nvSpPr>
            <p:cNvPr id="209" name="Freeform: Shape 208">
              <a:extLst>
                <a:ext uri="{FF2B5EF4-FFF2-40B4-BE49-F238E27FC236}">
                  <a16:creationId xmlns:a16="http://schemas.microsoft.com/office/drawing/2014/main" id="{3079F7F4-6EAC-82FD-4951-5F6B485B41F8}"/>
                </a:ext>
              </a:extLst>
            </p:cNvPr>
            <p:cNvSpPr/>
            <p:nvPr/>
          </p:nvSpPr>
          <p:spPr>
            <a:xfrm>
              <a:off x="-708997" y="2146921"/>
              <a:ext cx="122300" cy="141636"/>
            </a:xfrm>
            <a:custGeom>
              <a:avLst/>
              <a:gdLst>
                <a:gd name="connsiteX0" fmla="*/ 97120 w 122300"/>
                <a:gd name="connsiteY0" fmla="*/ 6031 h 141636"/>
                <a:gd name="connsiteX1" fmla="*/ 97120 w 122300"/>
                <a:gd name="connsiteY1" fmla="*/ 82707 h 141636"/>
                <a:gd name="connsiteX2" fmla="*/ -35 w 122300"/>
                <a:gd name="connsiteY2" fmla="*/ -732 h 141636"/>
                <a:gd name="connsiteX3" fmla="*/ -35 w 122300"/>
                <a:gd name="connsiteY3" fmla="*/ 134142 h 141636"/>
                <a:gd name="connsiteX4" fmla="*/ 25206 w 122300"/>
                <a:gd name="connsiteY4" fmla="*/ 134142 h 141636"/>
                <a:gd name="connsiteX5" fmla="*/ 25206 w 122300"/>
                <a:gd name="connsiteY5" fmla="*/ 57561 h 141636"/>
                <a:gd name="connsiteX6" fmla="*/ 122266 w 122300"/>
                <a:gd name="connsiteY6" fmla="*/ 140905 h 141636"/>
                <a:gd name="connsiteX7" fmla="*/ 122266 w 122300"/>
                <a:gd name="connsiteY7" fmla="*/ 134142 h 141636"/>
                <a:gd name="connsiteX8" fmla="*/ 122266 w 122300"/>
                <a:gd name="connsiteY8" fmla="*/ 6031 h 141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00" h="141636">
                  <a:moveTo>
                    <a:pt x="97120" y="6031"/>
                  </a:moveTo>
                  <a:lnTo>
                    <a:pt x="97120" y="82707"/>
                  </a:lnTo>
                  <a:lnTo>
                    <a:pt x="-35" y="-732"/>
                  </a:lnTo>
                  <a:lnTo>
                    <a:pt x="-35" y="134142"/>
                  </a:lnTo>
                  <a:lnTo>
                    <a:pt x="25206" y="134142"/>
                  </a:lnTo>
                  <a:lnTo>
                    <a:pt x="25206" y="57561"/>
                  </a:lnTo>
                  <a:lnTo>
                    <a:pt x="122266" y="140905"/>
                  </a:lnTo>
                  <a:lnTo>
                    <a:pt x="122266" y="134142"/>
                  </a:lnTo>
                  <a:lnTo>
                    <a:pt x="122266" y="6031"/>
                  </a:lnTo>
                </a:path>
              </a:pathLst>
            </a:custGeom>
            <a:grpFill/>
            <a:ln w="9525" cap="flat">
              <a:no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latin typeface="Aptos" panose="02110004020202020204"/>
              </a:endParaRPr>
            </a:p>
          </p:txBody>
        </p:sp>
        <p:sp>
          <p:nvSpPr>
            <p:cNvPr id="210" name="Freeform: Shape 209">
              <a:extLst>
                <a:ext uri="{FF2B5EF4-FFF2-40B4-BE49-F238E27FC236}">
                  <a16:creationId xmlns:a16="http://schemas.microsoft.com/office/drawing/2014/main" id="{5B229040-B4CC-7F06-2690-A2F2F65BA843}"/>
                </a:ext>
              </a:extLst>
            </p:cNvPr>
            <p:cNvSpPr/>
            <p:nvPr/>
          </p:nvSpPr>
          <p:spPr>
            <a:xfrm>
              <a:off x="-546691" y="2168638"/>
              <a:ext cx="93725" cy="116490"/>
            </a:xfrm>
            <a:custGeom>
              <a:avLst/>
              <a:gdLst>
                <a:gd name="connsiteX0" fmla="*/ 68545 w 93725"/>
                <a:gd name="connsiteY0" fmla="*/ 68991 h 116490"/>
                <a:gd name="connsiteX1" fmla="*/ 46923 w 93725"/>
                <a:gd name="connsiteY1" fmla="*/ 94042 h 116490"/>
                <a:gd name="connsiteX2" fmla="*/ 25111 w 93725"/>
                <a:gd name="connsiteY2" fmla="*/ 68991 h 116490"/>
                <a:gd name="connsiteX3" fmla="*/ 25111 w 93725"/>
                <a:gd name="connsiteY3" fmla="*/ -732 h 116490"/>
                <a:gd name="connsiteX4" fmla="*/ -35 w 93725"/>
                <a:gd name="connsiteY4" fmla="*/ -732 h 116490"/>
                <a:gd name="connsiteX5" fmla="*/ -35 w 93725"/>
                <a:gd name="connsiteY5" fmla="*/ 68991 h 116490"/>
                <a:gd name="connsiteX6" fmla="*/ 46923 w 93725"/>
                <a:gd name="connsiteY6" fmla="*/ 115759 h 116490"/>
                <a:gd name="connsiteX7" fmla="*/ 93691 w 93725"/>
                <a:gd name="connsiteY7" fmla="*/ 68991 h 116490"/>
                <a:gd name="connsiteX8" fmla="*/ 93691 w 93725"/>
                <a:gd name="connsiteY8" fmla="*/ -732 h 116490"/>
                <a:gd name="connsiteX9" fmla="*/ 68545 w 93725"/>
                <a:gd name="connsiteY9" fmla="*/ -732 h 11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25" h="116490">
                  <a:moveTo>
                    <a:pt x="68545" y="68991"/>
                  </a:moveTo>
                  <a:cubicBezTo>
                    <a:pt x="68545" y="82612"/>
                    <a:pt x="61687" y="94042"/>
                    <a:pt x="46923" y="94042"/>
                  </a:cubicBezTo>
                  <a:cubicBezTo>
                    <a:pt x="31969" y="94042"/>
                    <a:pt x="25111" y="82612"/>
                    <a:pt x="25111" y="68991"/>
                  </a:cubicBezTo>
                  <a:lnTo>
                    <a:pt x="25111" y="-732"/>
                  </a:lnTo>
                  <a:lnTo>
                    <a:pt x="-35" y="-732"/>
                  </a:lnTo>
                  <a:lnTo>
                    <a:pt x="-35" y="68991"/>
                  </a:lnTo>
                  <a:cubicBezTo>
                    <a:pt x="-35" y="97566"/>
                    <a:pt x="14919" y="115759"/>
                    <a:pt x="46923" y="115759"/>
                  </a:cubicBezTo>
                  <a:cubicBezTo>
                    <a:pt x="80070" y="115759"/>
                    <a:pt x="93691" y="97566"/>
                    <a:pt x="93691" y="68991"/>
                  </a:cubicBezTo>
                  <a:lnTo>
                    <a:pt x="93691" y="-732"/>
                  </a:lnTo>
                  <a:lnTo>
                    <a:pt x="68545" y="-732"/>
                  </a:lnTo>
                </a:path>
              </a:pathLst>
            </a:custGeom>
            <a:grpFill/>
            <a:ln w="9525" cap="flat">
              <a:no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latin typeface="Aptos" panose="02110004020202020204"/>
              </a:endParaRPr>
            </a:p>
          </p:txBody>
        </p:sp>
        <p:sp>
          <p:nvSpPr>
            <p:cNvPr id="211" name="Freeform: Shape 210">
              <a:extLst>
                <a:ext uri="{FF2B5EF4-FFF2-40B4-BE49-F238E27FC236}">
                  <a16:creationId xmlns:a16="http://schemas.microsoft.com/office/drawing/2014/main" id="{67947C92-D894-7145-62CA-D7C77787BA9F}"/>
                </a:ext>
              </a:extLst>
            </p:cNvPr>
            <p:cNvSpPr/>
            <p:nvPr/>
          </p:nvSpPr>
          <p:spPr>
            <a:xfrm>
              <a:off x="-434582" y="2168638"/>
              <a:ext cx="118871" cy="113157"/>
            </a:xfrm>
            <a:custGeom>
              <a:avLst/>
              <a:gdLst>
                <a:gd name="connsiteX0" fmla="*/ 46733 w 118871"/>
                <a:gd name="connsiteY0" fmla="*/ -732 h 113157"/>
                <a:gd name="connsiteX1" fmla="*/ -35 w 118871"/>
                <a:gd name="connsiteY1" fmla="*/ 112425 h 113157"/>
                <a:gd name="connsiteX2" fmla="*/ 28540 w 118871"/>
                <a:gd name="connsiteY2" fmla="*/ 112425 h 113157"/>
                <a:gd name="connsiteX3" fmla="*/ 36541 w 118871"/>
                <a:gd name="connsiteY3" fmla="*/ 94042 h 113157"/>
                <a:gd name="connsiteX4" fmla="*/ 83309 w 118871"/>
                <a:gd name="connsiteY4" fmla="*/ 94042 h 113157"/>
                <a:gd name="connsiteX5" fmla="*/ 90262 w 118871"/>
                <a:gd name="connsiteY5" fmla="*/ 112425 h 113157"/>
                <a:gd name="connsiteX6" fmla="*/ 118837 w 118871"/>
                <a:gd name="connsiteY6" fmla="*/ 112425 h 113157"/>
                <a:gd name="connsiteX7" fmla="*/ 68450 w 118871"/>
                <a:gd name="connsiteY7" fmla="*/ -732 h 113157"/>
                <a:gd name="connsiteX8" fmla="*/ 46733 w 118871"/>
                <a:gd name="connsiteY8" fmla="*/ -732 h 113157"/>
                <a:gd name="connsiteX9" fmla="*/ 43304 w 118871"/>
                <a:gd name="connsiteY9" fmla="*/ 72420 h 113157"/>
                <a:gd name="connsiteX10" fmla="*/ 58258 w 118871"/>
                <a:gd name="connsiteY10" fmla="*/ 32415 h 113157"/>
                <a:gd name="connsiteX11" fmla="*/ 71879 w 118871"/>
                <a:gd name="connsiteY11" fmla="*/ 72420 h 113157"/>
                <a:gd name="connsiteX12" fmla="*/ 43304 w 118871"/>
                <a:gd name="connsiteY12" fmla="*/ 72420 h 11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871" h="113157">
                  <a:moveTo>
                    <a:pt x="46733" y="-732"/>
                  </a:moveTo>
                  <a:lnTo>
                    <a:pt x="-35" y="112425"/>
                  </a:lnTo>
                  <a:lnTo>
                    <a:pt x="28540" y="112425"/>
                  </a:lnTo>
                  <a:lnTo>
                    <a:pt x="36541" y="94042"/>
                  </a:lnTo>
                  <a:lnTo>
                    <a:pt x="83309" y="94042"/>
                  </a:lnTo>
                  <a:lnTo>
                    <a:pt x="90262" y="112425"/>
                  </a:lnTo>
                  <a:lnTo>
                    <a:pt x="118837" y="112425"/>
                  </a:lnTo>
                  <a:lnTo>
                    <a:pt x="68450" y="-732"/>
                  </a:lnTo>
                  <a:lnTo>
                    <a:pt x="46733" y="-732"/>
                  </a:lnTo>
                  <a:close/>
                  <a:moveTo>
                    <a:pt x="43304" y="72420"/>
                  </a:moveTo>
                  <a:lnTo>
                    <a:pt x="58258" y="32415"/>
                  </a:lnTo>
                  <a:lnTo>
                    <a:pt x="71879" y="72420"/>
                  </a:lnTo>
                  <a:lnTo>
                    <a:pt x="43304" y="72420"/>
                  </a:lnTo>
                  <a:close/>
                </a:path>
              </a:pathLst>
            </a:custGeom>
            <a:grpFill/>
            <a:ln w="9525" cap="flat">
              <a:no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latin typeface="Aptos" panose="02110004020202020204"/>
              </a:endParaRPr>
            </a:p>
          </p:txBody>
        </p:sp>
        <p:sp>
          <p:nvSpPr>
            <p:cNvPr id="212" name="Freeform: Shape 211">
              <a:extLst>
                <a:ext uri="{FF2B5EF4-FFF2-40B4-BE49-F238E27FC236}">
                  <a16:creationId xmlns:a16="http://schemas.microsoft.com/office/drawing/2014/main" id="{2EE1EE7E-0733-C5EF-1CCE-E7447855A129}"/>
                </a:ext>
              </a:extLst>
            </p:cNvPr>
            <p:cNvSpPr/>
            <p:nvPr/>
          </p:nvSpPr>
          <p:spPr>
            <a:xfrm>
              <a:off x="-289516" y="2165114"/>
              <a:ext cx="104108" cy="123443"/>
            </a:xfrm>
            <a:custGeom>
              <a:avLst/>
              <a:gdLst>
                <a:gd name="connsiteX0" fmla="*/ 78927 w 104108"/>
                <a:gd name="connsiteY0" fmla="*/ 64514 h 123443"/>
                <a:gd name="connsiteX1" fmla="*/ -35 w 104108"/>
                <a:gd name="connsiteY1" fmla="*/ -732 h 123443"/>
                <a:gd name="connsiteX2" fmla="*/ -35 w 104108"/>
                <a:gd name="connsiteY2" fmla="*/ 115949 h 123443"/>
                <a:gd name="connsiteX3" fmla="*/ 25111 w 104108"/>
                <a:gd name="connsiteY3" fmla="*/ 115949 h 123443"/>
                <a:gd name="connsiteX4" fmla="*/ 25111 w 104108"/>
                <a:gd name="connsiteY4" fmla="*/ 54132 h 123443"/>
                <a:gd name="connsiteX5" fmla="*/ 104073 w 104108"/>
                <a:gd name="connsiteY5" fmla="*/ 122712 h 123443"/>
                <a:gd name="connsiteX6" fmla="*/ 104073 w 104108"/>
                <a:gd name="connsiteY6" fmla="*/ 115949 h 123443"/>
                <a:gd name="connsiteX7" fmla="*/ 104073 w 104108"/>
                <a:gd name="connsiteY7" fmla="*/ 2792 h 123443"/>
                <a:gd name="connsiteX8" fmla="*/ 78927 w 104108"/>
                <a:gd name="connsiteY8" fmla="*/ 2792 h 12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108" h="123443">
                  <a:moveTo>
                    <a:pt x="78927" y="64514"/>
                  </a:moveTo>
                  <a:lnTo>
                    <a:pt x="-35" y="-732"/>
                  </a:lnTo>
                  <a:lnTo>
                    <a:pt x="-35" y="115949"/>
                  </a:lnTo>
                  <a:lnTo>
                    <a:pt x="25111" y="115949"/>
                  </a:lnTo>
                  <a:lnTo>
                    <a:pt x="25111" y="54132"/>
                  </a:lnTo>
                  <a:lnTo>
                    <a:pt x="104073" y="122712"/>
                  </a:lnTo>
                  <a:lnTo>
                    <a:pt x="104073" y="115949"/>
                  </a:lnTo>
                  <a:lnTo>
                    <a:pt x="104073" y="2792"/>
                  </a:lnTo>
                  <a:lnTo>
                    <a:pt x="78927" y="2792"/>
                  </a:lnTo>
                </a:path>
              </a:pathLst>
            </a:custGeom>
            <a:grpFill/>
            <a:ln w="9525" cap="flat">
              <a:no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latin typeface="Aptos" panose="02110004020202020204"/>
              </a:endParaRPr>
            </a:p>
          </p:txBody>
        </p:sp>
        <p:sp>
          <p:nvSpPr>
            <p:cNvPr id="213" name="Freeform: Shape 212">
              <a:extLst>
                <a:ext uri="{FF2B5EF4-FFF2-40B4-BE49-F238E27FC236}">
                  <a16:creationId xmlns:a16="http://schemas.microsoft.com/office/drawing/2014/main" id="{8F39A5C5-778A-CEF2-559D-6FA910F45553}"/>
                </a:ext>
              </a:extLst>
            </p:cNvPr>
            <p:cNvSpPr/>
            <p:nvPr/>
          </p:nvSpPr>
          <p:spPr>
            <a:xfrm>
              <a:off x="-155690" y="2165114"/>
              <a:ext cx="100583" cy="120014"/>
            </a:xfrm>
            <a:custGeom>
              <a:avLst/>
              <a:gdLst>
                <a:gd name="connsiteX0" fmla="*/ 57115 w 100583"/>
                <a:gd name="connsiteY0" fmla="*/ 97566 h 120014"/>
                <a:gd name="connsiteX1" fmla="*/ 25016 w 100583"/>
                <a:gd name="connsiteY1" fmla="*/ 60990 h 120014"/>
                <a:gd name="connsiteX2" fmla="*/ 57115 w 100583"/>
                <a:gd name="connsiteY2" fmla="*/ 24414 h 120014"/>
                <a:gd name="connsiteX3" fmla="*/ 78737 w 100583"/>
                <a:gd name="connsiteY3" fmla="*/ 32415 h 120014"/>
                <a:gd name="connsiteX4" fmla="*/ 100549 w 100583"/>
                <a:gd name="connsiteY4" fmla="*/ 17556 h 120014"/>
                <a:gd name="connsiteX5" fmla="*/ 60544 w 100583"/>
                <a:gd name="connsiteY5" fmla="*/ -732 h 120014"/>
                <a:gd name="connsiteX6" fmla="*/ -35 w 100583"/>
                <a:gd name="connsiteY6" fmla="*/ 60990 h 120014"/>
                <a:gd name="connsiteX7" fmla="*/ 60544 w 100583"/>
                <a:gd name="connsiteY7" fmla="*/ 119283 h 120014"/>
                <a:gd name="connsiteX8" fmla="*/ 100549 w 100583"/>
                <a:gd name="connsiteY8" fmla="*/ 101090 h 120014"/>
                <a:gd name="connsiteX9" fmla="*/ 82166 w 100583"/>
                <a:gd name="connsiteY9" fmla="*/ 82707 h 120014"/>
                <a:gd name="connsiteX10" fmla="*/ 57115 w 100583"/>
                <a:gd name="connsiteY10" fmla="*/ 97566 h 12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583" h="120014">
                  <a:moveTo>
                    <a:pt x="57115" y="97566"/>
                  </a:moveTo>
                  <a:cubicBezTo>
                    <a:pt x="38827" y="97566"/>
                    <a:pt x="25016" y="82707"/>
                    <a:pt x="25016" y="60990"/>
                  </a:cubicBezTo>
                  <a:cubicBezTo>
                    <a:pt x="25016" y="39368"/>
                    <a:pt x="38827" y="24414"/>
                    <a:pt x="57115" y="24414"/>
                  </a:cubicBezTo>
                  <a:cubicBezTo>
                    <a:pt x="68545" y="24414"/>
                    <a:pt x="75308" y="27843"/>
                    <a:pt x="78737" y="32415"/>
                  </a:cubicBezTo>
                  <a:lnTo>
                    <a:pt x="100549" y="17556"/>
                  </a:lnTo>
                  <a:cubicBezTo>
                    <a:pt x="90167" y="6221"/>
                    <a:pt x="71974" y="-732"/>
                    <a:pt x="60544" y="-732"/>
                  </a:cubicBezTo>
                  <a:cubicBezTo>
                    <a:pt x="25016" y="-732"/>
                    <a:pt x="-35" y="24414"/>
                    <a:pt x="-35" y="60990"/>
                  </a:cubicBezTo>
                  <a:cubicBezTo>
                    <a:pt x="-35" y="97566"/>
                    <a:pt x="25016" y="119283"/>
                    <a:pt x="60544" y="119283"/>
                  </a:cubicBezTo>
                  <a:cubicBezTo>
                    <a:pt x="75308" y="119283"/>
                    <a:pt x="93691" y="112520"/>
                    <a:pt x="100549" y="101090"/>
                  </a:cubicBezTo>
                  <a:lnTo>
                    <a:pt x="82166" y="82707"/>
                  </a:lnTo>
                  <a:cubicBezTo>
                    <a:pt x="75308" y="94137"/>
                    <a:pt x="68545" y="97566"/>
                    <a:pt x="57115" y="97566"/>
                  </a:cubicBezTo>
                  <a:close/>
                </a:path>
              </a:pathLst>
            </a:custGeom>
            <a:grpFill/>
            <a:ln w="9525" cap="flat">
              <a:no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latin typeface="Aptos" panose="02110004020202020204"/>
              </a:endParaRPr>
            </a:p>
          </p:txBody>
        </p:sp>
        <p:sp>
          <p:nvSpPr>
            <p:cNvPr id="214" name="Freeform: Shape 213">
              <a:extLst>
                <a:ext uri="{FF2B5EF4-FFF2-40B4-BE49-F238E27FC236}">
                  <a16:creationId xmlns:a16="http://schemas.microsoft.com/office/drawing/2014/main" id="{82E36D50-B8D0-6BCD-F77A-A92A43FE7B08}"/>
                </a:ext>
              </a:extLst>
            </p:cNvPr>
            <p:cNvSpPr/>
            <p:nvPr/>
          </p:nvSpPr>
          <p:spPr>
            <a:xfrm>
              <a:off x="-26531" y="2168638"/>
              <a:ext cx="79914" cy="113157"/>
            </a:xfrm>
            <a:custGeom>
              <a:avLst/>
              <a:gdLst>
                <a:gd name="connsiteX0" fmla="*/ 26159 w 79914"/>
                <a:gd name="connsiteY0" fmla="*/ 90612 h 113157"/>
                <a:gd name="connsiteX1" fmla="*/ 26159 w 79914"/>
                <a:gd name="connsiteY1" fmla="*/ 68991 h 113157"/>
                <a:gd name="connsiteX2" fmla="*/ 73117 w 79914"/>
                <a:gd name="connsiteY2" fmla="*/ 68991 h 113157"/>
                <a:gd name="connsiteX3" fmla="*/ 73117 w 79914"/>
                <a:gd name="connsiteY3" fmla="*/ 42607 h 113157"/>
                <a:gd name="connsiteX4" fmla="*/ 26159 w 79914"/>
                <a:gd name="connsiteY4" fmla="*/ 42607 h 113157"/>
                <a:gd name="connsiteX5" fmla="*/ 26159 w 79914"/>
                <a:gd name="connsiteY5" fmla="*/ 20889 h 113157"/>
                <a:gd name="connsiteX6" fmla="*/ 76451 w 79914"/>
                <a:gd name="connsiteY6" fmla="*/ 20889 h 113157"/>
                <a:gd name="connsiteX7" fmla="*/ 76451 w 79914"/>
                <a:gd name="connsiteY7" fmla="*/ -732 h 113157"/>
                <a:gd name="connsiteX8" fmla="*/ -35 w 79914"/>
                <a:gd name="connsiteY8" fmla="*/ -732 h 113157"/>
                <a:gd name="connsiteX9" fmla="*/ -35 w 79914"/>
                <a:gd name="connsiteY9" fmla="*/ 112425 h 113157"/>
                <a:gd name="connsiteX10" fmla="*/ 79880 w 79914"/>
                <a:gd name="connsiteY10" fmla="*/ 112425 h 113157"/>
                <a:gd name="connsiteX11" fmla="*/ 79880 w 79914"/>
                <a:gd name="connsiteY11" fmla="*/ 90612 h 11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914" h="113157">
                  <a:moveTo>
                    <a:pt x="26159" y="90612"/>
                  </a:moveTo>
                  <a:lnTo>
                    <a:pt x="26159" y="68991"/>
                  </a:lnTo>
                  <a:lnTo>
                    <a:pt x="73117" y="68991"/>
                  </a:lnTo>
                  <a:lnTo>
                    <a:pt x="73117" y="42607"/>
                  </a:lnTo>
                  <a:lnTo>
                    <a:pt x="26159" y="42607"/>
                  </a:lnTo>
                  <a:lnTo>
                    <a:pt x="26159" y="20889"/>
                  </a:lnTo>
                  <a:lnTo>
                    <a:pt x="76451" y="20889"/>
                  </a:lnTo>
                  <a:lnTo>
                    <a:pt x="76451" y="-732"/>
                  </a:lnTo>
                  <a:lnTo>
                    <a:pt x="-35" y="-732"/>
                  </a:lnTo>
                  <a:lnTo>
                    <a:pt x="-35" y="112425"/>
                  </a:lnTo>
                  <a:lnTo>
                    <a:pt x="79880" y="112425"/>
                  </a:lnTo>
                  <a:lnTo>
                    <a:pt x="79880" y="90612"/>
                  </a:lnTo>
                </a:path>
              </a:pathLst>
            </a:custGeom>
            <a:grpFill/>
            <a:ln w="9525" cap="flat">
              <a:no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latin typeface="Aptos" panose="02110004020202020204"/>
              </a:endParaRPr>
            </a:p>
          </p:txBody>
        </p:sp>
        <p:sp>
          <p:nvSpPr>
            <p:cNvPr id="215" name="Freeform: Shape 214">
              <a:extLst>
                <a:ext uri="{FF2B5EF4-FFF2-40B4-BE49-F238E27FC236}">
                  <a16:creationId xmlns:a16="http://schemas.microsoft.com/office/drawing/2014/main" id="{C257FDA4-2ECE-5B3E-89CF-6AD6D1F046B3}"/>
                </a:ext>
              </a:extLst>
            </p:cNvPr>
            <p:cNvSpPr/>
            <p:nvPr/>
          </p:nvSpPr>
          <p:spPr>
            <a:xfrm>
              <a:off x="-557551" y="1790019"/>
              <a:ext cx="257175" cy="141732"/>
            </a:xfrm>
            <a:custGeom>
              <a:avLst/>
              <a:gdLst>
                <a:gd name="connsiteX0" fmla="*/ 126838 w 257175"/>
                <a:gd name="connsiteY0" fmla="*/ 67848 h 141732"/>
                <a:gd name="connsiteX1" fmla="*/ 257140 w 257175"/>
                <a:gd name="connsiteY1" fmla="*/ 119378 h 141732"/>
                <a:gd name="connsiteX2" fmla="*/ 257140 w 257175"/>
                <a:gd name="connsiteY2" fmla="*/ 115949 h 141732"/>
                <a:gd name="connsiteX3" fmla="*/ 58258 w 257175"/>
                <a:gd name="connsiteY3" fmla="*/ -732 h 141732"/>
                <a:gd name="connsiteX4" fmla="*/ 18158 w 257175"/>
                <a:gd name="connsiteY4" fmla="*/ -732 h 141732"/>
                <a:gd name="connsiteX5" fmla="*/ -35 w 257175"/>
                <a:gd name="connsiteY5" fmla="*/ 14127 h 141732"/>
                <a:gd name="connsiteX6" fmla="*/ -35 w 257175"/>
                <a:gd name="connsiteY6" fmla="*/ 122808 h 141732"/>
                <a:gd name="connsiteX7" fmla="*/ 18158 w 257175"/>
                <a:gd name="connsiteY7" fmla="*/ 141000 h 141732"/>
                <a:gd name="connsiteX8" fmla="*/ 126838 w 257175"/>
                <a:gd name="connsiteY8" fmla="*/ 141000 h 14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141732">
                  <a:moveTo>
                    <a:pt x="126838" y="67848"/>
                  </a:moveTo>
                  <a:cubicBezTo>
                    <a:pt x="185131" y="67848"/>
                    <a:pt x="257140" y="119378"/>
                    <a:pt x="257140" y="119378"/>
                  </a:cubicBezTo>
                  <a:lnTo>
                    <a:pt x="257140" y="115949"/>
                  </a:lnTo>
                  <a:cubicBezTo>
                    <a:pt x="257140" y="115949"/>
                    <a:pt x="188560" y="-732"/>
                    <a:pt x="58258" y="-732"/>
                  </a:cubicBezTo>
                  <a:lnTo>
                    <a:pt x="18158" y="-732"/>
                  </a:lnTo>
                  <a:cubicBezTo>
                    <a:pt x="7966" y="-732"/>
                    <a:pt x="-35" y="6126"/>
                    <a:pt x="-35" y="14127"/>
                  </a:cubicBezTo>
                  <a:lnTo>
                    <a:pt x="-35" y="122808"/>
                  </a:lnTo>
                  <a:cubicBezTo>
                    <a:pt x="-35" y="134142"/>
                    <a:pt x="7966" y="141000"/>
                    <a:pt x="18158" y="141000"/>
                  </a:cubicBezTo>
                  <a:lnTo>
                    <a:pt x="126838" y="141000"/>
                  </a:lnTo>
                </a:path>
              </a:pathLst>
            </a:custGeom>
            <a:grpFill/>
            <a:ln w="9525" cap="flat">
              <a:no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latin typeface="Aptos" panose="02110004020202020204"/>
              </a:endParaRPr>
            </a:p>
          </p:txBody>
        </p:sp>
        <p:sp>
          <p:nvSpPr>
            <p:cNvPr id="216" name="Freeform: Shape 215">
              <a:extLst>
                <a:ext uri="{FF2B5EF4-FFF2-40B4-BE49-F238E27FC236}">
                  <a16:creationId xmlns:a16="http://schemas.microsoft.com/office/drawing/2014/main" id="{436446B2-BBC3-1A51-5AD6-0A4A666F133A}"/>
                </a:ext>
              </a:extLst>
            </p:cNvPr>
            <p:cNvSpPr/>
            <p:nvPr/>
          </p:nvSpPr>
          <p:spPr>
            <a:xfrm>
              <a:off x="-368957" y="1913557"/>
              <a:ext cx="256032" cy="142875"/>
            </a:xfrm>
            <a:custGeom>
              <a:avLst/>
              <a:gdLst>
                <a:gd name="connsiteX0" fmla="*/ 130267 w 256032"/>
                <a:gd name="connsiteY0" fmla="*/ 72420 h 142875"/>
                <a:gd name="connsiteX1" fmla="*/ -35 w 256032"/>
                <a:gd name="connsiteY1" fmla="*/ 20985 h 142875"/>
                <a:gd name="connsiteX2" fmla="*/ -35 w 256032"/>
                <a:gd name="connsiteY2" fmla="*/ 25462 h 142875"/>
                <a:gd name="connsiteX3" fmla="*/ 198847 w 256032"/>
                <a:gd name="connsiteY3" fmla="*/ 142143 h 142875"/>
                <a:gd name="connsiteX4" fmla="*/ 238757 w 256032"/>
                <a:gd name="connsiteY4" fmla="*/ 142143 h 142875"/>
                <a:gd name="connsiteX5" fmla="*/ 255997 w 256032"/>
                <a:gd name="connsiteY5" fmla="*/ 123759 h 142875"/>
                <a:gd name="connsiteX6" fmla="*/ 255997 w 256032"/>
                <a:gd name="connsiteY6" fmla="*/ 17460 h 142875"/>
                <a:gd name="connsiteX7" fmla="*/ 238757 w 256032"/>
                <a:gd name="connsiteY7" fmla="*/ -732 h 142875"/>
                <a:gd name="connsiteX8" fmla="*/ 130267 w 256032"/>
                <a:gd name="connsiteY8" fmla="*/ -732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032" h="142875">
                  <a:moveTo>
                    <a:pt x="130267" y="72420"/>
                  </a:moveTo>
                  <a:cubicBezTo>
                    <a:pt x="71879" y="72420"/>
                    <a:pt x="-35" y="20985"/>
                    <a:pt x="-35" y="20985"/>
                  </a:cubicBezTo>
                  <a:lnTo>
                    <a:pt x="-35" y="25462"/>
                  </a:lnTo>
                  <a:cubicBezTo>
                    <a:pt x="-35" y="25462"/>
                    <a:pt x="71879" y="142143"/>
                    <a:pt x="198847" y="142143"/>
                  </a:cubicBezTo>
                  <a:lnTo>
                    <a:pt x="238757" y="142143"/>
                  </a:lnTo>
                  <a:cubicBezTo>
                    <a:pt x="249139" y="142143"/>
                    <a:pt x="255997" y="134142"/>
                    <a:pt x="255997" y="123759"/>
                  </a:cubicBezTo>
                  <a:lnTo>
                    <a:pt x="255997" y="17460"/>
                  </a:lnTo>
                  <a:cubicBezTo>
                    <a:pt x="255997" y="7269"/>
                    <a:pt x="249139" y="-732"/>
                    <a:pt x="238757" y="-732"/>
                  </a:cubicBezTo>
                  <a:lnTo>
                    <a:pt x="130267" y="-732"/>
                  </a:lnTo>
                </a:path>
              </a:pathLst>
            </a:custGeom>
            <a:grpFill/>
            <a:ln w="9525" cap="flat">
              <a:no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latin typeface="Aptos" panose="02110004020202020204"/>
              </a:endParaRPr>
            </a:p>
          </p:txBody>
        </p:sp>
        <p:sp>
          <p:nvSpPr>
            <p:cNvPr id="217" name="Freeform: Shape 216">
              <a:extLst>
                <a:ext uri="{FF2B5EF4-FFF2-40B4-BE49-F238E27FC236}">
                  <a16:creationId xmlns:a16="http://schemas.microsoft.com/office/drawing/2014/main" id="{44FC64A1-ACB1-060A-19BD-2D725EC69845}"/>
                </a:ext>
              </a:extLst>
            </p:cNvPr>
            <p:cNvSpPr/>
            <p:nvPr/>
          </p:nvSpPr>
          <p:spPr>
            <a:xfrm>
              <a:off x="-752336" y="2321705"/>
              <a:ext cx="28575" cy="29813"/>
            </a:xfrm>
            <a:custGeom>
              <a:avLst/>
              <a:gdLst>
                <a:gd name="connsiteX0" fmla="*/ 13586 w 28575"/>
                <a:gd name="connsiteY0" fmla="*/ -732 h 29813"/>
                <a:gd name="connsiteX1" fmla="*/ 28540 w 28575"/>
                <a:gd name="connsiteY1" fmla="*/ 14127 h 29813"/>
                <a:gd name="connsiteX2" fmla="*/ 13586 w 28575"/>
                <a:gd name="connsiteY2" fmla="*/ 29081 h 29813"/>
                <a:gd name="connsiteX3" fmla="*/ -35 w 28575"/>
                <a:gd name="connsiteY3" fmla="*/ 14127 h 29813"/>
                <a:gd name="connsiteX4" fmla="*/ 13586 w 28575"/>
                <a:gd name="connsiteY4" fmla="*/ -732 h 29813"/>
                <a:gd name="connsiteX5" fmla="*/ 13586 w 28575"/>
                <a:gd name="connsiteY5" fmla="*/ 24509 h 29813"/>
                <a:gd name="connsiteX6" fmla="*/ 25111 w 28575"/>
                <a:gd name="connsiteY6" fmla="*/ 14127 h 29813"/>
                <a:gd name="connsiteX7" fmla="*/ 13586 w 28575"/>
                <a:gd name="connsiteY7" fmla="*/ 2697 h 29813"/>
                <a:gd name="connsiteX8" fmla="*/ 3394 w 28575"/>
                <a:gd name="connsiteY8" fmla="*/ 14127 h 29813"/>
                <a:gd name="connsiteX9" fmla="*/ 13586 w 28575"/>
                <a:gd name="connsiteY9" fmla="*/ 24509 h 29813"/>
                <a:gd name="connsiteX10" fmla="*/ 10157 w 28575"/>
                <a:gd name="connsiteY10" fmla="*/ 6126 h 29813"/>
                <a:gd name="connsiteX11" fmla="*/ 13586 w 28575"/>
                <a:gd name="connsiteY11" fmla="*/ 6126 h 29813"/>
                <a:gd name="connsiteX12" fmla="*/ 21587 w 28575"/>
                <a:gd name="connsiteY12" fmla="*/ 10698 h 29813"/>
                <a:gd name="connsiteX13" fmla="*/ 17015 w 28575"/>
                <a:gd name="connsiteY13" fmla="*/ 14127 h 29813"/>
                <a:gd name="connsiteX14" fmla="*/ 21587 w 28575"/>
                <a:gd name="connsiteY14" fmla="*/ 21080 h 29813"/>
                <a:gd name="connsiteX15" fmla="*/ 17015 w 28575"/>
                <a:gd name="connsiteY15" fmla="*/ 21080 h 29813"/>
                <a:gd name="connsiteX16" fmla="*/ 13586 w 28575"/>
                <a:gd name="connsiteY16" fmla="*/ 14127 h 29813"/>
                <a:gd name="connsiteX17" fmla="*/ 10157 w 28575"/>
                <a:gd name="connsiteY17" fmla="*/ 14127 h 29813"/>
                <a:gd name="connsiteX18" fmla="*/ 10157 w 28575"/>
                <a:gd name="connsiteY18" fmla="*/ 21080 h 29813"/>
                <a:gd name="connsiteX19" fmla="*/ 10157 w 28575"/>
                <a:gd name="connsiteY19" fmla="*/ 6126 h 29813"/>
                <a:gd name="connsiteX20" fmla="*/ 10157 w 28575"/>
                <a:gd name="connsiteY20" fmla="*/ 14127 h 29813"/>
                <a:gd name="connsiteX21" fmla="*/ 13586 w 28575"/>
                <a:gd name="connsiteY21" fmla="*/ 14127 h 29813"/>
                <a:gd name="connsiteX22" fmla="*/ 17015 w 28575"/>
                <a:gd name="connsiteY22" fmla="*/ 10698 h 29813"/>
                <a:gd name="connsiteX23" fmla="*/ 13586 w 28575"/>
                <a:gd name="connsiteY23" fmla="*/ 6126 h 29813"/>
                <a:gd name="connsiteX24" fmla="*/ 10157 w 28575"/>
                <a:gd name="connsiteY24" fmla="*/ 6126 h 2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575" h="29813">
                  <a:moveTo>
                    <a:pt x="13586" y="-732"/>
                  </a:moveTo>
                  <a:cubicBezTo>
                    <a:pt x="21587" y="-732"/>
                    <a:pt x="28540" y="6126"/>
                    <a:pt x="28540" y="14127"/>
                  </a:cubicBezTo>
                  <a:cubicBezTo>
                    <a:pt x="28540" y="21080"/>
                    <a:pt x="21587" y="29081"/>
                    <a:pt x="13586" y="29081"/>
                  </a:cubicBezTo>
                  <a:cubicBezTo>
                    <a:pt x="6823" y="29081"/>
                    <a:pt x="-35" y="21080"/>
                    <a:pt x="-35" y="14127"/>
                  </a:cubicBezTo>
                  <a:cubicBezTo>
                    <a:pt x="-35" y="6126"/>
                    <a:pt x="6823" y="-732"/>
                    <a:pt x="13586" y="-732"/>
                  </a:cubicBezTo>
                  <a:close/>
                  <a:moveTo>
                    <a:pt x="13586" y="24509"/>
                  </a:moveTo>
                  <a:cubicBezTo>
                    <a:pt x="21587" y="24509"/>
                    <a:pt x="25111" y="21080"/>
                    <a:pt x="25111" y="14127"/>
                  </a:cubicBezTo>
                  <a:cubicBezTo>
                    <a:pt x="25111" y="6126"/>
                    <a:pt x="21587" y="2697"/>
                    <a:pt x="13586" y="2697"/>
                  </a:cubicBezTo>
                  <a:cubicBezTo>
                    <a:pt x="6823" y="2697"/>
                    <a:pt x="3394" y="6126"/>
                    <a:pt x="3394" y="14127"/>
                  </a:cubicBezTo>
                  <a:cubicBezTo>
                    <a:pt x="3394" y="21080"/>
                    <a:pt x="6823" y="24509"/>
                    <a:pt x="13586" y="24509"/>
                  </a:cubicBezTo>
                  <a:close/>
                  <a:moveTo>
                    <a:pt x="10157" y="6126"/>
                  </a:moveTo>
                  <a:lnTo>
                    <a:pt x="13586" y="6126"/>
                  </a:lnTo>
                  <a:cubicBezTo>
                    <a:pt x="17015" y="6126"/>
                    <a:pt x="21587" y="6126"/>
                    <a:pt x="21587" y="10698"/>
                  </a:cubicBezTo>
                  <a:cubicBezTo>
                    <a:pt x="21587" y="14127"/>
                    <a:pt x="17015" y="14127"/>
                    <a:pt x="17015" y="14127"/>
                  </a:cubicBezTo>
                  <a:lnTo>
                    <a:pt x="21587" y="21080"/>
                  </a:lnTo>
                  <a:lnTo>
                    <a:pt x="17015" y="21080"/>
                  </a:lnTo>
                  <a:lnTo>
                    <a:pt x="13586" y="14127"/>
                  </a:lnTo>
                  <a:lnTo>
                    <a:pt x="10157" y="14127"/>
                  </a:lnTo>
                  <a:lnTo>
                    <a:pt x="10157" y="21080"/>
                  </a:lnTo>
                  <a:lnTo>
                    <a:pt x="10157" y="6126"/>
                  </a:lnTo>
                  <a:close/>
                  <a:moveTo>
                    <a:pt x="10157" y="14127"/>
                  </a:moveTo>
                  <a:lnTo>
                    <a:pt x="13586" y="14127"/>
                  </a:lnTo>
                  <a:cubicBezTo>
                    <a:pt x="17015" y="14127"/>
                    <a:pt x="17015" y="14127"/>
                    <a:pt x="17015" y="10698"/>
                  </a:cubicBezTo>
                  <a:cubicBezTo>
                    <a:pt x="17015" y="6126"/>
                    <a:pt x="17015" y="6126"/>
                    <a:pt x="13586" y="6126"/>
                  </a:cubicBezTo>
                  <a:lnTo>
                    <a:pt x="10157" y="6126"/>
                  </a:lnTo>
                </a:path>
              </a:pathLst>
            </a:custGeom>
            <a:grpFill/>
            <a:ln w="9525" cap="flat">
              <a:noFill/>
              <a:prstDash val="solid"/>
              <a:round/>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black"/>
                </a:solidFill>
                <a:effectLst/>
                <a:uLnTx/>
                <a:uFillTx/>
                <a:latin typeface="Aptos" panose="02110004020202020204"/>
              </a:endParaRPr>
            </a:p>
          </p:txBody>
        </p:sp>
      </p:grpSp>
      <p:sp>
        <p:nvSpPr>
          <p:cNvPr id="218" name="TextBox 217">
            <a:hlinkClick r:id="rId90"/>
            <a:extLst>
              <a:ext uri="{FF2B5EF4-FFF2-40B4-BE49-F238E27FC236}">
                <a16:creationId xmlns:a16="http://schemas.microsoft.com/office/drawing/2014/main" id="{67326E1E-88AE-E336-5CE8-F6DF29C375D6}"/>
              </a:ext>
            </a:extLst>
          </p:cNvPr>
          <p:cNvSpPr txBox="1"/>
          <p:nvPr/>
        </p:nvSpPr>
        <p:spPr>
          <a:xfrm>
            <a:off x="9183412" y="802383"/>
            <a:ext cx="574410" cy="269932"/>
          </a:xfrm>
          <a:prstGeom prst="rect">
            <a:avLst/>
          </a:prstGeom>
          <a:noFill/>
        </p:spPr>
        <p:txBody>
          <a:bodyPr wrap="square" lIns="0" tIns="0" rIns="0" bIns="0">
            <a:noAutofit/>
          </a:bodyPr>
          <a:lstStyle/>
          <a:p>
            <a:pPr algn="ctr" defTabSz="932742">
              <a:defRPr/>
            </a:pPr>
            <a:r>
              <a:rPr lang="en-US" sz="600" dirty="0">
                <a:solidFill>
                  <a:prstClr val="white"/>
                </a:solidFill>
                <a:latin typeface="Segoe UI Variable Display" pitchFamily="2" charset="0"/>
              </a:rPr>
              <a:t>Health, Finance, Retail and Industrial AI</a:t>
            </a:r>
          </a:p>
        </p:txBody>
      </p:sp>
      <p:sp>
        <p:nvSpPr>
          <p:cNvPr id="219" name="TextBox 218">
            <a:hlinkClick r:id="rId91"/>
            <a:extLst>
              <a:ext uri="{FF2B5EF4-FFF2-40B4-BE49-F238E27FC236}">
                <a16:creationId xmlns:a16="http://schemas.microsoft.com/office/drawing/2014/main" id="{328A4680-0384-B902-0191-36053E487B0E}"/>
              </a:ext>
            </a:extLst>
          </p:cNvPr>
          <p:cNvSpPr txBox="1"/>
          <p:nvPr/>
        </p:nvSpPr>
        <p:spPr>
          <a:xfrm>
            <a:off x="7084810" y="921705"/>
            <a:ext cx="391890" cy="185354"/>
          </a:xfrm>
          <a:prstGeom prst="rect">
            <a:avLst/>
          </a:prstGeom>
          <a:noFill/>
        </p:spPr>
        <p:txBody>
          <a:bodyPr wrap="square" lIns="0" tIns="0" rIns="0" bIns="0">
            <a:noAutofit/>
          </a:bodyPr>
          <a:lstStyle/>
          <a:p>
            <a:pPr algn="ctr" defTabSz="932742">
              <a:defRPr/>
            </a:pPr>
            <a:r>
              <a:rPr lang="en-US" sz="500" dirty="0">
                <a:solidFill>
                  <a:prstClr val="white"/>
                </a:solidFill>
                <a:latin typeface="Segoe UI Variable Display" pitchFamily="2" charset="0"/>
              </a:rPr>
              <a:t>Bing Integration</a:t>
            </a:r>
          </a:p>
        </p:txBody>
      </p:sp>
      <p:sp>
        <p:nvSpPr>
          <p:cNvPr id="220" name="Rectangle: Top Corners Rounded 219">
            <a:extLst>
              <a:ext uri="{FF2B5EF4-FFF2-40B4-BE49-F238E27FC236}">
                <a16:creationId xmlns:a16="http://schemas.microsoft.com/office/drawing/2014/main" id="{EF7C45A4-6038-1478-298E-7F73E343931C}"/>
              </a:ext>
            </a:extLst>
          </p:cNvPr>
          <p:cNvSpPr/>
          <p:nvPr/>
        </p:nvSpPr>
        <p:spPr>
          <a:xfrm>
            <a:off x="1387324" y="2882951"/>
            <a:ext cx="6831888" cy="350421"/>
          </a:xfrm>
          <a:prstGeom prst="round2SameRect">
            <a:avLst/>
          </a:prstGeom>
          <a:solidFill>
            <a:sysClr val="windowText" lastClr="000000">
              <a:alpha val="50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nvGrpSpPr>
          <p:cNvPr id="221" name="Group 220">
            <a:extLst>
              <a:ext uri="{FF2B5EF4-FFF2-40B4-BE49-F238E27FC236}">
                <a16:creationId xmlns:a16="http://schemas.microsoft.com/office/drawing/2014/main" id="{28E83C96-D8E2-1C3A-2E26-0D2EB4B69F7E}"/>
              </a:ext>
            </a:extLst>
          </p:cNvPr>
          <p:cNvGrpSpPr/>
          <p:nvPr/>
        </p:nvGrpSpPr>
        <p:grpSpPr>
          <a:xfrm>
            <a:off x="1523640" y="2940065"/>
            <a:ext cx="1411773" cy="279107"/>
            <a:chOff x="2494274" y="8519818"/>
            <a:chExt cx="1411773" cy="279107"/>
          </a:xfrm>
        </p:grpSpPr>
        <p:sp>
          <p:nvSpPr>
            <p:cNvPr id="222" name="TextBox 221">
              <a:hlinkClick r:id="rId92"/>
              <a:extLst>
                <a:ext uri="{FF2B5EF4-FFF2-40B4-BE49-F238E27FC236}">
                  <a16:creationId xmlns:a16="http://schemas.microsoft.com/office/drawing/2014/main" id="{73D36DFE-0427-D97B-CA59-1E5E3A6E8A76}"/>
                </a:ext>
              </a:extLst>
            </p:cNvPr>
            <p:cNvSpPr txBox="1"/>
            <p:nvPr/>
          </p:nvSpPr>
          <p:spPr>
            <a:xfrm>
              <a:off x="2631798" y="8570134"/>
              <a:ext cx="1274249" cy="173249"/>
            </a:xfrm>
            <a:prstGeom prst="rect">
              <a:avLst/>
            </a:prstGeom>
            <a:noFill/>
          </p:spPr>
          <p:txBody>
            <a:bodyPr wrap="square" lIns="0" tIns="0" rIns="0" bIns="0">
              <a:noAutofit/>
            </a:bodyPr>
            <a:lstStyle/>
            <a:p>
              <a:pPr algn="ctr" defTabSz="932742">
                <a:defRPr/>
              </a:pPr>
              <a:r>
                <a:rPr lang="en-US" sz="1000" dirty="0">
                  <a:solidFill>
                    <a:srgbClr val="FFFFFF"/>
                  </a:solidFill>
                  <a:latin typeface="Segoe UI Variable Display Semib"/>
                </a:rPr>
                <a:t>Azure AI Studio</a:t>
              </a:r>
            </a:p>
          </p:txBody>
        </p:sp>
        <p:pic>
          <p:nvPicPr>
            <p:cNvPr id="223" name="Graphic 222">
              <a:extLst>
                <a:ext uri="{FF2B5EF4-FFF2-40B4-BE49-F238E27FC236}">
                  <a16:creationId xmlns:a16="http://schemas.microsoft.com/office/drawing/2014/main" id="{78ACB3ED-0A48-F8B5-C9BF-44C5A926E4CF}"/>
                </a:ext>
              </a:extLst>
            </p:cNvPr>
            <p:cNvPicPr>
              <a:picLocks noChangeAspect="1"/>
            </p:cNvPicPr>
            <p:nvPr/>
          </p:nvPicPr>
          <p:blipFill>
            <a:blip r:embed="rId93">
              <a:extLst>
                <a:ext uri="{28A0092B-C50C-407E-A947-70E740481C1C}">
                  <a14:useLocalDpi xmlns:a14="http://schemas.microsoft.com/office/drawing/2010/main" val="0"/>
                </a:ext>
                <a:ext uri="{96DAC541-7B7A-43D3-8B79-37D633B846F1}">
                  <asvg:svgBlip xmlns:asvg="http://schemas.microsoft.com/office/drawing/2016/SVG/main" r:embed="rId94"/>
                </a:ext>
              </a:extLst>
            </a:blip>
            <a:stretch>
              <a:fillRect/>
            </a:stretch>
          </p:blipFill>
          <p:spPr>
            <a:xfrm>
              <a:off x="2494274" y="8519818"/>
              <a:ext cx="279107" cy="279107"/>
            </a:xfrm>
            <a:prstGeom prst="rect">
              <a:avLst/>
            </a:prstGeom>
          </p:spPr>
        </p:pic>
      </p:grpSp>
      <p:sp>
        <p:nvSpPr>
          <p:cNvPr id="224" name="Rectangle: Rounded Corners 223">
            <a:extLst>
              <a:ext uri="{FF2B5EF4-FFF2-40B4-BE49-F238E27FC236}">
                <a16:creationId xmlns:a16="http://schemas.microsoft.com/office/drawing/2014/main" id="{4D6EFF58-4687-5497-E8F4-71DE23BA89C4}"/>
              </a:ext>
            </a:extLst>
          </p:cNvPr>
          <p:cNvSpPr/>
          <p:nvPr/>
        </p:nvSpPr>
        <p:spPr bwMode="auto">
          <a:xfrm>
            <a:off x="2934130" y="2930860"/>
            <a:ext cx="2685465" cy="3451807"/>
          </a:xfrm>
          <a:prstGeom prst="roundRect">
            <a:avLst>
              <a:gd name="adj" fmla="val 2358"/>
            </a:avLst>
          </a:prstGeom>
          <a:gradFill flip="none" rotWithShape="1">
            <a:gsLst>
              <a:gs pos="0">
                <a:srgbClr val="243A5E">
                  <a:lumMod val="60000"/>
                  <a:lumOff val="40000"/>
                </a:srgbClr>
              </a:gs>
              <a:gs pos="55000">
                <a:srgbClr val="000000"/>
              </a:gs>
            </a:gsLst>
            <a:lin ang="8100000" scaled="1"/>
            <a:tileRect/>
          </a:gra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0000" tIns="108000" rIns="180000" bIns="180000" numCol="1" spcCol="0" rtlCol="0" fromWordArt="0" anchor="t" anchorCtr="0" forceAA="0" compatLnSpc="1">
            <a:prstTxWarp prst="textNoShape">
              <a:avLst/>
            </a:prstTxWarp>
            <a:noAutofit/>
          </a:bodyPr>
          <a:lstStyle/>
          <a:p>
            <a:pPr algn="r" defTabSz="932472" fontAlgn="base">
              <a:spcBef>
                <a:spcPct val="0"/>
              </a:spcBef>
              <a:spcAft>
                <a:spcPct val="0"/>
              </a:spcAft>
              <a:defRPr/>
            </a:pPr>
            <a:endParaRPr lang="en-US" sz="800" b="1" kern="0" dirty="0">
              <a:solidFill>
                <a:srgbClr val="FFFFFF"/>
              </a:solidFill>
              <a:cs typeface="Segoe UI" pitchFamily="34" charset="0"/>
            </a:endParaRPr>
          </a:p>
        </p:txBody>
      </p:sp>
      <p:sp>
        <p:nvSpPr>
          <p:cNvPr id="225" name="Rectangle: Rounded Corners 224">
            <a:extLst>
              <a:ext uri="{FF2B5EF4-FFF2-40B4-BE49-F238E27FC236}">
                <a16:creationId xmlns:a16="http://schemas.microsoft.com/office/drawing/2014/main" id="{3322809D-CCBF-D741-1905-B62611C37EE2}"/>
              </a:ext>
            </a:extLst>
          </p:cNvPr>
          <p:cNvSpPr/>
          <p:nvPr/>
        </p:nvSpPr>
        <p:spPr bwMode="auto">
          <a:xfrm>
            <a:off x="3011481" y="3583640"/>
            <a:ext cx="2531874" cy="851018"/>
          </a:xfrm>
          <a:prstGeom prst="roundRect">
            <a:avLst>
              <a:gd name="adj" fmla="val 650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800" b="1" kern="0" dirty="0">
              <a:solidFill>
                <a:srgbClr val="FFFFFF"/>
              </a:solidFill>
              <a:ea typeface="Segoe UI" pitchFamily="34" charset="0"/>
              <a:cs typeface="Segoe UI" pitchFamily="34" charset="0"/>
            </a:endParaRPr>
          </a:p>
        </p:txBody>
      </p:sp>
      <p:sp>
        <p:nvSpPr>
          <p:cNvPr id="228" name="Rectangle: Rounded Corners 227">
            <a:extLst>
              <a:ext uri="{FF2B5EF4-FFF2-40B4-BE49-F238E27FC236}">
                <a16:creationId xmlns:a16="http://schemas.microsoft.com/office/drawing/2014/main" id="{79820ECB-516D-E5E1-BB56-FA3A080BBA08}"/>
              </a:ext>
            </a:extLst>
          </p:cNvPr>
          <p:cNvSpPr/>
          <p:nvPr/>
        </p:nvSpPr>
        <p:spPr bwMode="auto">
          <a:xfrm>
            <a:off x="5690234" y="2935575"/>
            <a:ext cx="2555982" cy="3451807"/>
          </a:xfrm>
          <a:prstGeom prst="roundRect">
            <a:avLst>
              <a:gd name="adj" fmla="val 2304"/>
            </a:avLst>
          </a:prstGeom>
          <a:gradFill flip="none" rotWithShape="1">
            <a:gsLst>
              <a:gs pos="0">
                <a:srgbClr val="50E6FF">
                  <a:lumMod val="75000"/>
                </a:srgbClr>
              </a:gs>
              <a:gs pos="21000">
                <a:srgbClr val="007488"/>
              </a:gs>
              <a:gs pos="73000">
                <a:srgbClr val="000000"/>
              </a:gs>
            </a:gsLst>
            <a:lin ang="8100000" scaled="1"/>
            <a:tileRect/>
          </a:gra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0000" tIns="108000" rIns="180000" bIns="180000" numCol="1" spcCol="0" rtlCol="0" fromWordArt="0" anchor="t" anchorCtr="0" forceAA="0" compatLnSpc="1">
            <a:prstTxWarp prst="textNoShape">
              <a:avLst/>
            </a:prstTxWarp>
            <a:noAutofit/>
          </a:bodyPr>
          <a:lstStyle/>
          <a:p>
            <a:pPr algn="r" defTabSz="932472" fontAlgn="base">
              <a:spcBef>
                <a:spcPct val="0"/>
              </a:spcBef>
              <a:spcAft>
                <a:spcPct val="0"/>
              </a:spcAft>
              <a:defRPr/>
            </a:pPr>
            <a:endParaRPr lang="en-US" sz="700" b="1" kern="0" dirty="0">
              <a:solidFill>
                <a:srgbClr val="FFFFFF"/>
              </a:solidFill>
              <a:cs typeface="Segoe UI" pitchFamily="34" charset="0"/>
            </a:endParaRPr>
          </a:p>
        </p:txBody>
      </p:sp>
      <p:sp>
        <p:nvSpPr>
          <p:cNvPr id="231" name="Rectangle: Rounded Corners 230">
            <a:extLst>
              <a:ext uri="{FF2B5EF4-FFF2-40B4-BE49-F238E27FC236}">
                <a16:creationId xmlns:a16="http://schemas.microsoft.com/office/drawing/2014/main" id="{4B1FE1B2-E337-6FA5-7E2D-DFF15BD8F2F1}"/>
              </a:ext>
            </a:extLst>
          </p:cNvPr>
          <p:cNvSpPr>
            <a:spLocks/>
          </p:cNvSpPr>
          <p:nvPr/>
        </p:nvSpPr>
        <p:spPr bwMode="auto">
          <a:xfrm>
            <a:off x="5731257" y="4851577"/>
            <a:ext cx="2468912" cy="1490786"/>
          </a:xfrm>
          <a:prstGeom prst="roundRect">
            <a:avLst>
              <a:gd name="adj" fmla="val 3075"/>
            </a:avLst>
          </a:prstGeom>
          <a:solidFill>
            <a:srgbClr val="4A1F57">
              <a:alpha val="69804"/>
            </a:srgbClr>
          </a:solidFill>
          <a:ln w="9525" cap="flat" cmpd="sng" algn="ctr">
            <a:solidFill>
              <a:srgbClr val="A02B93">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700" b="1" i="0"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232" name="TextBox 231">
            <a:hlinkClick r:id="rId95"/>
            <a:extLst>
              <a:ext uri="{FF2B5EF4-FFF2-40B4-BE49-F238E27FC236}">
                <a16:creationId xmlns:a16="http://schemas.microsoft.com/office/drawing/2014/main" id="{99BF1F4E-1FDF-87B6-0EC7-941F78035919}"/>
              </a:ext>
            </a:extLst>
          </p:cNvPr>
          <p:cNvSpPr txBox="1"/>
          <p:nvPr/>
        </p:nvSpPr>
        <p:spPr>
          <a:xfrm>
            <a:off x="6844889" y="3967113"/>
            <a:ext cx="702217" cy="171145"/>
          </a:xfrm>
          <a:prstGeom prst="rect">
            <a:avLst/>
          </a:prstGeom>
          <a:noFill/>
        </p:spPr>
        <p:txBody>
          <a:bodyPr wrap="square" lIns="0" tIns="0" rIns="0" bIns="0">
            <a:noAutofit/>
          </a:bodyPr>
          <a:lstStyle/>
          <a:p>
            <a:pPr algn="ctr" defTabSz="932742">
              <a:defRPr/>
            </a:pPr>
            <a:r>
              <a:rPr lang="en-US" sz="800" dirty="0">
                <a:solidFill>
                  <a:srgbClr val="FFFFFF"/>
                </a:solidFill>
                <a:latin typeface="Segoe UI Variable Display Light" pitchFamily="2" charset="0"/>
              </a:rPr>
              <a:t>Prompt Flow</a:t>
            </a:r>
          </a:p>
        </p:txBody>
      </p:sp>
      <p:sp>
        <p:nvSpPr>
          <p:cNvPr id="233" name="TextBox 232">
            <a:hlinkClick r:id="rId96"/>
            <a:extLst>
              <a:ext uri="{FF2B5EF4-FFF2-40B4-BE49-F238E27FC236}">
                <a16:creationId xmlns:a16="http://schemas.microsoft.com/office/drawing/2014/main" id="{D44FB44C-11FD-8257-B724-56125172CD1C}"/>
              </a:ext>
            </a:extLst>
          </p:cNvPr>
          <p:cNvSpPr txBox="1"/>
          <p:nvPr/>
        </p:nvSpPr>
        <p:spPr>
          <a:xfrm>
            <a:off x="7497952" y="4480419"/>
            <a:ext cx="702217" cy="171145"/>
          </a:xfrm>
          <a:prstGeom prst="rect">
            <a:avLst/>
          </a:prstGeom>
          <a:noFill/>
        </p:spPr>
        <p:txBody>
          <a:bodyPr wrap="square" lIns="0" tIns="0" rIns="0" bIns="0">
            <a:noAutofit/>
          </a:bodyPr>
          <a:lstStyle/>
          <a:p>
            <a:pPr algn="ctr" defTabSz="932742">
              <a:defRPr/>
            </a:pPr>
            <a:r>
              <a:rPr lang="en-US" sz="800" dirty="0">
                <a:solidFill>
                  <a:srgbClr val="FFFFFF"/>
                </a:solidFill>
                <a:latin typeface="Segoe UI Variable Display Light" pitchFamily="2" charset="0"/>
              </a:rPr>
              <a:t>Pipelines</a:t>
            </a:r>
          </a:p>
        </p:txBody>
      </p:sp>
      <p:sp>
        <p:nvSpPr>
          <p:cNvPr id="235" name="TextBox 234">
            <a:hlinkClick r:id="rId97"/>
            <a:extLst>
              <a:ext uri="{FF2B5EF4-FFF2-40B4-BE49-F238E27FC236}">
                <a16:creationId xmlns:a16="http://schemas.microsoft.com/office/drawing/2014/main" id="{FC22132C-9D00-8D1C-63E5-CC45BE2F6365}"/>
              </a:ext>
            </a:extLst>
          </p:cNvPr>
          <p:cNvSpPr txBox="1"/>
          <p:nvPr/>
        </p:nvSpPr>
        <p:spPr>
          <a:xfrm>
            <a:off x="5661371" y="3962842"/>
            <a:ext cx="702217" cy="171145"/>
          </a:xfrm>
          <a:prstGeom prst="rect">
            <a:avLst/>
          </a:prstGeom>
          <a:noFill/>
        </p:spPr>
        <p:txBody>
          <a:bodyPr wrap="square" lIns="0" tIns="0" rIns="0" bIns="0">
            <a:noAutofit/>
          </a:bodyPr>
          <a:lstStyle/>
          <a:p>
            <a:pPr algn="ctr" defTabSz="932742">
              <a:defRPr/>
            </a:pPr>
            <a:r>
              <a:rPr lang="en-US" sz="800" kern="0" dirty="0">
                <a:solidFill>
                  <a:srgbClr val="FFFFFF"/>
                </a:solidFill>
                <a:latin typeface="Segoe UI Variable Display Light" pitchFamily="2" charset="0"/>
              </a:rPr>
              <a:t>Auto ML</a:t>
            </a:r>
          </a:p>
        </p:txBody>
      </p:sp>
      <p:sp>
        <p:nvSpPr>
          <p:cNvPr id="236" name="TextBox 235">
            <a:hlinkClick r:id="rId98"/>
            <a:extLst>
              <a:ext uri="{FF2B5EF4-FFF2-40B4-BE49-F238E27FC236}">
                <a16:creationId xmlns:a16="http://schemas.microsoft.com/office/drawing/2014/main" id="{6A5E9CCE-FEF1-DA6A-7402-DBF399162945}"/>
              </a:ext>
            </a:extLst>
          </p:cNvPr>
          <p:cNvSpPr txBox="1"/>
          <p:nvPr/>
        </p:nvSpPr>
        <p:spPr>
          <a:xfrm>
            <a:off x="5664532" y="4483068"/>
            <a:ext cx="702217" cy="171145"/>
          </a:xfrm>
          <a:prstGeom prst="rect">
            <a:avLst/>
          </a:prstGeom>
          <a:noFill/>
        </p:spPr>
        <p:txBody>
          <a:bodyPr wrap="square" lIns="0" tIns="0" rIns="0" bIns="0">
            <a:noAutofit/>
          </a:bodyPr>
          <a:lstStyle/>
          <a:p>
            <a:pPr algn="ctr" defTabSz="932742">
              <a:defRPr/>
            </a:pPr>
            <a:r>
              <a:rPr lang="en-US" sz="800" dirty="0">
                <a:solidFill>
                  <a:srgbClr val="FFFFFF"/>
                </a:solidFill>
                <a:latin typeface="Segoe UI Variable Display Light" pitchFamily="2" charset="0"/>
              </a:rPr>
              <a:t>Compute</a:t>
            </a:r>
            <a:br>
              <a:rPr lang="en-US" sz="800" dirty="0">
                <a:solidFill>
                  <a:srgbClr val="FFFFFF"/>
                </a:solidFill>
                <a:latin typeface="Segoe UI Variable Display Light" pitchFamily="2" charset="0"/>
              </a:rPr>
            </a:br>
            <a:r>
              <a:rPr lang="en-US" sz="800" dirty="0">
                <a:solidFill>
                  <a:srgbClr val="FFFFFF"/>
                </a:solidFill>
                <a:latin typeface="Segoe UI Variable Display Light" pitchFamily="2" charset="0"/>
              </a:rPr>
              <a:t>Management</a:t>
            </a:r>
          </a:p>
        </p:txBody>
      </p:sp>
      <p:sp>
        <p:nvSpPr>
          <p:cNvPr id="237" name="TextBox 236">
            <a:hlinkClick r:id="rId99"/>
            <a:extLst>
              <a:ext uri="{FF2B5EF4-FFF2-40B4-BE49-F238E27FC236}">
                <a16:creationId xmlns:a16="http://schemas.microsoft.com/office/drawing/2014/main" id="{0F26E5BE-7B7B-D696-05A0-792B9B56A940}"/>
              </a:ext>
            </a:extLst>
          </p:cNvPr>
          <p:cNvSpPr txBox="1"/>
          <p:nvPr/>
        </p:nvSpPr>
        <p:spPr>
          <a:xfrm>
            <a:off x="6843523" y="4483205"/>
            <a:ext cx="702217" cy="248848"/>
          </a:xfrm>
          <a:prstGeom prst="rect">
            <a:avLst/>
          </a:prstGeom>
          <a:noFill/>
        </p:spPr>
        <p:txBody>
          <a:bodyPr wrap="square" lIns="0" tIns="0" rIns="0" bIns="0">
            <a:noAutofit/>
          </a:bodyPr>
          <a:lstStyle/>
          <a:p>
            <a:pPr algn="ctr" defTabSz="932742">
              <a:defRPr/>
            </a:pPr>
            <a:r>
              <a:rPr lang="en-US" sz="700" dirty="0">
                <a:solidFill>
                  <a:srgbClr val="FFFFFF"/>
                </a:solidFill>
                <a:latin typeface="Segoe UI Variable Display Light" pitchFamily="2" charset="0"/>
              </a:rPr>
              <a:t>Responsible AI</a:t>
            </a:r>
          </a:p>
          <a:p>
            <a:pPr algn="ctr" defTabSz="932742">
              <a:defRPr/>
            </a:pPr>
            <a:r>
              <a:rPr lang="en-US" sz="700" dirty="0">
                <a:solidFill>
                  <a:srgbClr val="FFFFFF"/>
                </a:solidFill>
                <a:latin typeface="Segoe UI Variable Display Light" pitchFamily="2" charset="0"/>
              </a:rPr>
              <a:t>Insights &amp; Dashboard</a:t>
            </a:r>
          </a:p>
        </p:txBody>
      </p:sp>
      <p:sp>
        <p:nvSpPr>
          <p:cNvPr id="238" name="TextBox 237">
            <a:hlinkClick r:id="rId100"/>
            <a:extLst>
              <a:ext uri="{FF2B5EF4-FFF2-40B4-BE49-F238E27FC236}">
                <a16:creationId xmlns:a16="http://schemas.microsoft.com/office/drawing/2014/main" id="{BCF23F72-018C-FEB3-D7FF-3AAC5B4B53FC}"/>
              </a:ext>
            </a:extLst>
          </p:cNvPr>
          <p:cNvSpPr txBox="1"/>
          <p:nvPr/>
        </p:nvSpPr>
        <p:spPr>
          <a:xfrm>
            <a:off x="7489939" y="3967271"/>
            <a:ext cx="702217" cy="171145"/>
          </a:xfrm>
          <a:prstGeom prst="rect">
            <a:avLst/>
          </a:prstGeom>
          <a:noFill/>
        </p:spPr>
        <p:txBody>
          <a:bodyPr wrap="square" lIns="0" tIns="0" rIns="0" bIns="0">
            <a:noAutofit/>
          </a:bodyPr>
          <a:lstStyle/>
          <a:p>
            <a:pPr algn="ctr" defTabSz="932742">
              <a:defRPr/>
            </a:pPr>
            <a:r>
              <a:rPr lang="en-US" sz="800" dirty="0">
                <a:solidFill>
                  <a:srgbClr val="FFFFFF"/>
                </a:solidFill>
                <a:latin typeface="Segoe UI Variable Display Light" pitchFamily="2" charset="0"/>
              </a:rPr>
              <a:t>Notebooks</a:t>
            </a:r>
          </a:p>
        </p:txBody>
      </p:sp>
      <p:grpSp>
        <p:nvGrpSpPr>
          <p:cNvPr id="239" name="Group 238">
            <a:extLst>
              <a:ext uri="{FF2B5EF4-FFF2-40B4-BE49-F238E27FC236}">
                <a16:creationId xmlns:a16="http://schemas.microsoft.com/office/drawing/2014/main" id="{32E1DD02-D5F7-C444-9DA1-EC84710D44FC}"/>
              </a:ext>
            </a:extLst>
          </p:cNvPr>
          <p:cNvGrpSpPr/>
          <p:nvPr/>
        </p:nvGrpSpPr>
        <p:grpSpPr>
          <a:xfrm>
            <a:off x="2991653" y="3726025"/>
            <a:ext cx="839044" cy="556608"/>
            <a:chOff x="525024" y="5937904"/>
            <a:chExt cx="839044" cy="556608"/>
          </a:xfrm>
        </p:grpSpPr>
        <p:sp>
          <p:nvSpPr>
            <p:cNvPr id="240" name="TextBox 239">
              <a:hlinkClick r:id="rId101"/>
              <a:extLst>
                <a:ext uri="{FF2B5EF4-FFF2-40B4-BE49-F238E27FC236}">
                  <a16:creationId xmlns:a16="http://schemas.microsoft.com/office/drawing/2014/main" id="{C0D3AC02-F2F7-6E1E-578F-C07B42626C3F}"/>
                </a:ext>
              </a:extLst>
            </p:cNvPr>
            <p:cNvSpPr txBox="1"/>
            <p:nvPr/>
          </p:nvSpPr>
          <p:spPr>
            <a:xfrm>
              <a:off x="525024" y="6231400"/>
              <a:ext cx="839044" cy="263112"/>
            </a:xfrm>
            <a:prstGeom prst="rect">
              <a:avLst/>
            </a:prstGeom>
            <a:noFill/>
          </p:spPr>
          <p:txBody>
            <a:bodyPr wrap="square" lIns="0" tIns="0" rIns="0" bIns="0">
              <a:noAutofit/>
            </a:bodyPr>
            <a:lstStyle/>
            <a:p>
              <a:pPr algn="ctr" defTabSz="932742">
                <a:defRPr/>
              </a:pPr>
              <a:r>
                <a:rPr lang="en-US" sz="900" dirty="0">
                  <a:solidFill>
                    <a:srgbClr val="000000"/>
                  </a:solidFill>
                  <a:latin typeface="Segoe UI Variable Display Semib"/>
                </a:rPr>
                <a:t>Azure OpenAI Service</a:t>
              </a:r>
            </a:p>
          </p:txBody>
        </p:sp>
        <p:pic>
          <p:nvPicPr>
            <p:cNvPr id="241" name="Graphic 240">
              <a:extLst>
                <a:ext uri="{FF2B5EF4-FFF2-40B4-BE49-F238E27FC236}">
                  <a16:creationId xmlns:a16="http://schemas.microsoft.com/office/drawing/2014/main" id="{AC49199F-E813-45CB-FD86-575747400E29}"/>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810816" y="5937904"/>
              <a:ext cx="263102" cy="263102"/>
            </a:xfrm>
            <a:prstGeom prst="rect">
              <a:avLst/>
            </a:prstGeom>
          </p:spPr>
        </p:pic>
      </p:grpSp>
      <p:sp>
        <p:nvSpPr>
          <p:cNvPr id="242" name="TextBox 241">
            <a:extLst>
              <a:ext uri="{FF2B5EF4-FFF2-40B4-BE49-F238E27FC236}">
                <a16:creationId xmlns:a16="http://schemas.microsoft.com/office/drawing/2014/main" id="{E194C3FF-A1B8-E1AE-EDB7-E13D2C36DDAC}"/>
              </a:ext>
            </a:extLst>
          </p:cNvPr>
          <p:cNvSpPr txBox="1"/>
          <p:nvPr/>
        </p:nvSpPr>
        <p:spPr>
          <a:xfrm>
            <a:off x="6484916" y="5849616"/>
            <a:ext cx="628183" cy="163226"/>
          </a:xfrm>
          <a:prstGeom prst="rect">
            <a:avLst/>
          </a:prstGeom>
          <a:noFill/>
        </p:spPr>
        <p:txBody>
          <a:bodyPr wrap="square" lIns="0" tIns="0" rIns="0" bIns="0">
            <a:noAutofit/>
          </a:bodyPr>
          <a:lstStyle/>
          <a:p>
            <a:pPr algn="ctr" defTabSz="932742">
              <a:defRPr/>
            </a:pPr>
            <a:r>
              <a:rPr lang="en-US" sz="700" kern="0" dirty="0">
                <a:solidFill>
                  <a:srgbClr val="FFFFFF"/>
                </a:solidFill>
                <a:latin typeface="Segoe UI Variable Display Light" pitchFamily="2" charset="0"/>
              </a:rPr>
              <a:t>Custom / BYO</a:t>
            </a:r>
          </a:p>
        </p:txBody>
      </p:sp>
      <p:grpSp>
        <p:nvGrpSpPr>
          <p:cNvPr id="244" name="Group 243">
            <a:extLst>
              <a:ext uri="{FF2B5EF4-FFF2-40B4-BE49-F238E27FC236}">
                <a16:creationId xmlns:a16="http://schemas.microsoft.com/office/drawing/2014/main" id="{D88D3ACE-16F4-278B-4352-24C5AE1A7EC9}"/>
              </a:ext>
            </a:extLst>
          </p:cNvPr>
          <p:cNvGrpSpPr/>
          <p:nvPr/>
        </p:nvGrpSpPr>
        <p:grpSpPr>
          <a:xfrm>
            <a:off x="3797095" y="3655551"/>
            <a:ext cx="546140" cy="385702"/>
            <a:chOff x="405750" y="6643392"/>
            <a:chExt cx="546140" cy="385702"/>
          </a:xfrm>
        </p:grpSpPr>
        <p:grpSp>
          <p:nvGrpSpPr>
            <p:cNvPr id="245" name="Group 244">
              <a:extLst>
                <a:ext uri="{FF2B5EF4-FFF2-40B4-BE49-F238E27FC236}">
                  <a16:creationId xmlns:a16="http://schemas.microsoft.com/office/drawing/2014/main" id="{D9E0D2C8-4C4E-A85D-F238-939EF0B34EFB}"/>
                </a:ext>
              </a:extLst>
            </p:cNvPr>
            <p:cNvGrpSpPr/>
            <p:nvPr/>
          </p:nvGrpSpPr>
          <p:grpSpPr>
            <a:xfrm>
              <a:off x="585541" y="6643392"/>
              <a:ext cx="190466" cy="209545"/>
              <a:chOff x="-1301218" y="4222909"/>
              <a:chExt cx="190466" cy="209545"/>
            </a:xfrm>
          </p:grpSpPr>
          <p:sp>
            <p:nvSpPr>
              <p:cNvPr id="247" name="Freeform: Shape 246">
                <a:extLst>
                  <a:ext uri="{FF2B5EF4-FFF2-40B4-BE49-F238E27FC236}">
                    <a16:creationId xmlns:a16="http://schemas.microsoft.com/office/drawing/2014/main" id="{020D2110-6554-19B5-B43F-7FAC7125C4CB}"/>
                  </a:ext>
                </a:extLst>
              </p:cNvPr>
              <p:cNvSpPr/>
              <p:nvPr/>
            </p:nvSpPr>
            <p:spPr>
              <a:xfrm>
                <a:off x="-1301218" y="4222909"/>
                <a:ext cx="190466" cy="209545"/>
              </a:xfrm>
              <a:custGeom>
                <a:avLst/>
                <a:gdLst>
                  <a:gd name="connsiteX0" fmla="*/ 136785 w 190466"/>
                  <a:gd name="connsiteY0" fmla="*/ 78895 h 209545"/>
                  <a:gd name="connsiteX1" fmla="*/ 138042 w 190466"/>
                  <a:gd name="connsiteY1" fmla="*/ 79890 h 209545"/>
                  <a:gd name="connsiteX2" fmla="*/ 138079 w 190466"/>
                  <a:gd name="connsiteY2" fmla="*/ 78620 h 209545"/>
                  <a:gd name="connsiteX3" fmla="*/ 138079 w 190466"/>
                  <a:gd name="connsiteY3" fmla="*/ 35714 h 209545"/>
                  <a:gd name="connsiteX4" fmla="*/ 116648 w 190466"/>
                  <a:gd name="connsiteY4" fmla="*/ 14283 h 209545"/>
                  <a:gd name="connsiteX5" fmla="*/ 83306 w 190466"/>
                  <a:gd name="connsiteY5" fmla="*/ 14278 h 209545"/>
                  <a:gd name="connsiteX6" fmla="*/ 83313 w 190466"/>
                  <a:gd name="connsiteY6" fmla="*/ 7144 h 209545"/>
                  <a:gd name="connsiteX7" fmla="*/ 83249 w 190466"/>
                  <a:gd name="connsiteY7" fmla="*/ 6174 h 209545"/>
                  <a:gd name="connsiteX8" fmla="*/ 76170 w 190466"/>
                  <a:gd name="connsiteY8" fmla="*/ 0 h 209545"/>
                  <a:gd name="connsiteX9" fmla="*/ 75201 w 190466"/>
                  <a:gd name="connsiteY9" fmla="*/ 65 h 209545"/>
                  <a:gd name="connsiteX10" fmla="*/ 69026 w 190466"/>
                  <a:gd name="connsiteY10" fmla="*/ 7144 h 209545"/>
                  <a:gd name="connsiteX11" fmla="*/ 69018 w 190466"/>
                  <a:gd name="connsiteY11" fmla="*/ 14278 h 209545"/>
                  <a:gd name="connsiteX12" fmla="*/ 35685 w 190466"/>
                  <a:gd name="connsiteY12" fmla="*/ 14283 h 209545"/>
                  <a:gd name="connsiteX13" fmla="*/ 14254 w 190466"/>
                  <a:gd name="connsiteY13" fmla="*/ 35714 h 209545"/>
                  <a:gd name="connsiteX14" fmla="*/ 14254 w 190466"/>
                  <a:gd name="connsiteY14" fmla="*/ 78620 h 209545"/>
                  <a:gd name="connsiteX15" fmla="*/ 35685 w 190466"/>
                  <a:gd name="connsiteY15" fmla="*/ 100052 h 209545"/>
                  <a:gd name="connsiteX16" fmla="*/ 109830 w 190466"/>
                  <a:gd name="connsiteY16" fmla="*/ 100052 h 209545"/>
                  <a:gd name="connsiteX17" fmla="*/ 110009 w 190466"/>
                  <a:gd name="connsiteY17" fmla="*/ 99554 h 209545"/>
                  <a:gd name="connsiteX18" fmla="*/ 110094 w 190466"/>
                  <a:gd name="connsiteY18" fmla="*/ 99303 h 209545"/>
                  <a:gd name="connsiteX19" fmla="*/ 114382 w 190466"/>
                  <a:gd name="connsiteY19" fmla="*/ 86117 h 209545"/>
                  <a:gd name="connsiteX20" fmla="*/ 114422 w 190466"/>
                  <a:gd name="connsiteY20" fmla="*/ 86006 h 209545"/>
                  <a:gd name="connsiteX21" fmla="*/ 119798 w 190466"/>
                  <a:gd name="connsiteY21" fmla="*/ 78895 h 209545"/>
                  <a:gd name="connsiteX22" fmla="*/ 128291 w 190466"/>
                  <a:gd name="connsiteY22" fmla="*/ 76195 h 209545"/>
                  <a:gd name="connsiteX23" fmla="*/ 136785 w 190466"/>
                  <a:gd name="connsiteY23" fmla="*/ 78895 h 209545"/>
                  <a:gd name="connsiteX24" fmla="*/ 54729 w 190466"/>
                  <a:gd name="connsiteY24" fmla="*/ 42858 h 209545"/>
                  <a:gd name="connsiteX25" fmla="*/ 66628 w 190466"/>
                  <a:gd name="connsiteY25" fmla="*/ 54757 h 209545"/>
                  <a:gd name="connsiteX26" fmla="*/ 54729 w 190466"/>
                  <a:gd name="connsiteY26" fmla="*/ 66657 h 209545"/>
                  <a:gd name="connsiteX27" fmla="*/ 42829 w 190466"/>
                  <a:gd name="connsiteY27" fmla="*/ 54757 h 209545"/>
                  <a:gd name="connsiteX28" fmla="*/ 54729 w 190466"/>
                  <a:gd name="connsiteY28" fmla="*/ 42858 h 209545"/>
                  <a:gd name="connsiteX29" fmla="*/ 97522 w 190466"/>
                  <a:gd name="connsiteY29" fmla="*/ 42858 h 209545"/>
                  <a:gd name="connsiteX30" fmla="*/ 109421 w 190466"/>
                  <a:gd name="connsiteY30" fmla="*/ 54757 h 209545"/>
                  <a:gd name="connsiteX31" fmla="*/ 97522 w 190466"/>
                  <a:gd name="connsiteY31" fmla="*/ 66657 h 209545"/>
                  <a:gd name="connsiteX32" fmla="*/ 85622 w 190466"/>
                  <a:gd name="connsiteY32" fmla="*/ 54757 h 209545"/>
                  <a:gd name="connsiteX33" fmla="*/ 97522 w 190466"/>
                  <a:gd name="connsiteY33" fmla="*/ 42858 h 209545"/>
                  <a:gd name="connsiteX34" fmla="*/ 86096 w 190466"/>
                  <a:gd name="connsiteY34" fmla="*/ 114643 h 209545"/>
                  <a:gd name="connsiteX35" fmla="*/ 87168 w 190466"/>
                  <a:gd name="connsiteY35" fmla="*/ 114294 h 209545"/>
                  <a:gd name="connsiteX36" fmla="*/ 21431 w 190466"/>
                  <a:gd name="connsiteY36" fmla="*/ 114294 h 209545"/>
                  <a:gd name="connsiteX37" fmla="*/ 0 w 190466"/>
                  <a:gd name="connsiteY37" fmla="*/ 135726 h 209545"/>
                  <a:gd name="connsiteX38" fmla="*/ 0 w 190466"/>
                  <a:gd name="connsiteY38" fmla="*/ 144368 h 209545"/>
                  <a:gd name="connsiteX39" fmla="*/ 12433 w 190466"/>
                  <a:gd name="connsiteY39" fmla="*/ 171453 h 209545"/>
                  <a:gd name="connsiteX40" fmla="*/ 76167 w 190466"/>
                  <a:gd name="connsiteY40" fmla="*/ 190506 h 209545"/>
                  <a:gd name="connsiteX41" fmla="*/ 125820 w 190466"/>
                  <a:gd name="connsiteY41" fmla="*/ 180714 h 209545"/>
                  <a:gd name="connsiteX42" fmla="*/ 120061 w 190466"/>
                  <a:gd name="connsiteY42" fmla="*/ 178271 h 209545"/>
                  <a:gd name="connsiteX43" fmla="*/ 114684 w 190466"/>
                  <a:gd name="connsiteY43" fmla="*/ 171159 h 209545"/>
                  <a:gd name="connsiteX44" fmla="*/ 114645 w 190466"/>
                  <a:gd name="connsiteY44" fmla="*/ 171048 h 209545"/>
                  <a:gd name="connsiteX45" fmla="*/ 110354 w 190466"/>
                  <a:gd name="connsiteY45" fmla="*/ 157856 h 209545"/>
                  <a:gd name="connsiteX46" fmla="*/ 110349 w 190466"/>
                  <a:gd name="connsiteY46" fmla="*/ 157841 h 209545"/>
                  <a:gd name="connsiteX47" fmla="*/ 107575 w 190466"/>
                  <a:gd name="connsiteY47" fmla="*/ 152627 h 209545"/>
                  <a:gd name="connsiteX48" fmla="*/ 106129 w 190466"/>
                  <a:gd name="connsiteY48" fmla="*/ 150983 h 209545"/>
                  <a:gd name="connsiteX49" fmla="*/ 102712 w 190466"/>
                  <a:gd name="connsiteY49" fmla="*/ 148490 h 209545"/>
                  <a:gd name="connsiteX50" fmla="*/ 99294 w 190466"/>
                  <a:gd name="connsiteY50" fmla="*/ 146743 h 209545"/>
                  <a:gd name="connsiteX51" fmla="*/ 86096 w 190466"/>
                  <a:gd name="connsiteY51" fmla="*/ 142458 h 209545"/>
                  <a:gd name="connsiteX52" fmla="*/ 85984 w 190466"/>
                  <a:gd name="connsiteY52" fmla="*/ 142418 h 209545"/>
                  <a:gd name="connsiteX53" fmla="*/ 78871 w 190466"/>
                  <a:gd name="connsiteY53" fmla="*/ 137047 h 209545"/>
                  <a:gd name="connsiteX54" fmla="*/ 76167 w 190466"/>
                  <a:gd name="connsiteY54" fmla="*/ 128550 h 209545"/>
                  <a:gd name="connsiteX55" fmla="*/ 78871 w 190466"/>
                  <a:gd name="connsiteY55" fmla="*/ 120053 h 209545"/>
                  <a:gd name="connsiteX56" fmla="*/ 85984 w 190466"/>
                  <a:gd name="connsiteY56" fmla="*/ 114682 h 209545"/>
                  <a:gd name="connsiteX57" fmla="*/ 86096 w 190466"/>
                  <a:gd name="connsiteY57" fmla="*/ 114643 h 209545"/>
                  <a:gd name="connsiteX58" fmla="*/ 112875 w 190466"/>
                  <a:gd name="connsiteY58" fmla="*/ 144258 h 209545"/>
                  <a:gd name="connsiteX59" fmla="*/ 115108 w 190466"/>
                  <a:gd name="connsiteY59" fmla="*/ 146797 h 209545"/>
                  <a:gd name="connsiteX60" fmla="*/ 119401 w 190466"/>
                  <a:gd name="connsiteY60" fmla="*/ 154876 h 209545"/>
                  <a:gd name="connsiteX61" fmla="*/ 123666 w 190466"/>
                  <a:gd name="connsiteY61" fmla="*/ 167989 h 209545"/>
                  <a:gd name="connsiteX62" fmla="*/ 125560 w 190466"/>
                  <a:gd name="connsiteY62" fmla="*/ 170494 h 209545"/>
                  <a:gd name="connsiteX63" fmla="*/ 128554 w 190466"/>
                  <a:gd name="connsiteY63" fmla="*/ 171445 h 209545"/>
                  <a:gd name="connsiteX64" fmla="*/ 131549 w 190466"/>
                  <a:gd name="connsiteY64" fmla="*/ 170494 h 209545"/>
                  <a:gd name="connsiteX65" fmla="*/ 133317 w 190466"/>
                  <a:gd name="connsiteY65" fmla="*/ 168311 h 209545"/>
                  <a:gd name="connsiteX66" fmla="*/ 133442 w 190466"/>
                  <a:gd name="connsiteY66" fmla="*/ 167989 h 209545"/>
                  <a:gd name="connsiteX67" fmla="*/ 137708 w 190466"/>
                  <a:gd name="connsiteY67" fmla="*/ 154876 h 209545"/>
                  <a:gd name="connsiteX68" fmla="*/ 144246 w 190466"/>
                  <a:gd name="connsiteY68" fmla="*/ 144295 h 209545"/>
                  <a:gd name="connsiteX69" fmla="*/ 154834 w 190466"/>
                  <a:gd name="connsiteY69" fmla="*/ 137762 h 209545"/>
                  <a:gd name="connsiteX70" fmla="*/ 167957 w 190466"/>
                  <a:gd name="connsiteY70" fmla="*/ 133501 h 209545"/>
                  <a:gd name="connsiteX71" fmla="*/ 170464 w 190466"/>
                  <a:gd name="connsiteY71" fmla="*/ 131608 h 209545"/>
                  <a:gd name="connsiteX72" fmla="*/ 171417 w 190466"/>
                  <a:gd name="connsiteY72" fmla="*/ 128615 h 209545"/>
                  <a:gd name="connsiteX73" fmla="*/ 170464 w 190466"/>
                  <a:gd name="connsiteY73" fmla="*/ 125623 h 209545"/>
                  <a:gd name="connsiteX74" fmla="*/ 167957 w 190466"/>
                  <a:gd name="connsiteY74" fmla="*/ 123731 h 209545"/>
                  <a:gd name="connsiteX75" fmla="*/ 167695 w 190466"/>
                  <a:gd name="connsiteY75" fmla="*/ 123665 h 209545"/>
                  <a:gd name="connsiteX76" fmla="*/ 154572 w 190466"/>
                  <a:gd name="connsiteY76" fmla="*/ 119404 h 209545"/>
                  <a:gd name="connsiteX77" fmla="*/ 143983 w 190466"/>
                  <a:gd name="connsiteY77" fmla="*/ 112870 h 209545"/>
                  <a:gd name="connsiteX78" fmla="*/ 137446 w 190466"/>
                  <a:gd name="connsiteY78" fmla="*/ 102290 h 209545"/>
                  <a:gd name="connsiteX79" fmla="*/ 133180 w 190466"/>
                  <a:gd name="connsiteY79" fmla="*/ 89177 h 209545"/>
                  <a:gd name="connsiteX80" fmla="*/ 131286 w 190466"/>
                  <a:gd name="connsiteY80" fmla="*/ 86672 h 209545"/>
                  <a:gd name="connsiteX81" fmla="*/ 128291 w 190466"/>
                  <a:gd name="connsiteY81" fmla="*/ 85720 h 209545"/>
                  <a:gd name="connsiteX82" fmla="*/ 125298 w 190466"/>
                  <a:gd name="connsiteY82" fmla="*/ 86672 h 209545"/>
                  <a:gd name="connsiteX83" fmla="*/ 123403 w 190466"/>
                  <a:gd name="connsiteY83" fmla="*/ 89177 h 209545"/>
                  <a:gd name="connsiteX84" fmla="*/ 119138 w 190466"/>
                  <a:gd name="connsiteY84" fmla="*/ 102290 h 209545"/>
                  <a:gd name="connsiteX85" fmla="*/ 119029 w 190466"/>
                  <a:gd name="connsiteY85" fmla="*/ 102615 h 209545"/>
                  <a:gd name="connsiteX86" fmla="*/ 112714 w 190466"/>
                  <a:gd name="connsiteY86" fmla="*/ 112823 h 209545"/>
                  <a:gd name="connsiteX87" fmla="*/ 102275 w 190466"/>
                  <a:gd name="connsiteY87" fmla="*/ 119404 h 209545"/>
                  <a:gd name="connsiteX88" fmla="*/ 89151 w 190466"/>
                  <a:gd name="connsiteY88" fmla="*/ 123665 h 209545"/>
                  <a:gd name="connsiteX89" fmla="*/ 86644 w 190466"/>
                  <a:gd name="connsiteY89" fmla="*/ 125558 h 209545"/>
                  <a:gd name="connsiteX90" fmla="*/ 85692 w 190466"/>
                  <a:gd name="connsiteY90" fmla="*/ 128550 h 209545"/>
                  <a:gd name="connsiteX91" fmla="*/ 86644 w 190466"/>
                  <a:gd name="connsiteY91" fmla="*/ 131542 h 209545"/>
                  <a:gd name="connsiteX92" fmla="*/ 89151 w 190466"/>
                  <a:gd name="connsiteY92" fmla="*/ 133435 h 209545"/>
                  <a:gd name="connsiteX93" fmla="*/ 102275 w 190466"/>
                  <a:gd name="connsiteY93" fmla="*/ 137696 h 209545"/>
                  <a:gd name="connsiteX94" fmla="*/ 112875 w 190466"/>
                  <a:gd name="connsiteY94" fmla="*/ 144258 h 209545"/>
                  <a:gd name="connsiteX95" fmla="*/ 181108 w 190466"/>
                  <a:gd name="connsiteY95" fmla="*/ 180633 h 209545"/>
                  <a:gd name="connsiteX96" fmla="*/ 188399 w 190466"/>
                  <a:gd name="connsiteY96" fmla="*/ 183001 h 209545"/>
                  <a:gd name="connsiteX97" fmla="*/ 188545 w 190466"/>
                  <a:gd name="connsiteY97" fmla="*/ 183037 h 209545"/>
                  <a:gd name="connsiteX98" fmla="*/ 189938 w 190466"/>
                  <a:gd name="connsiteY98" fmla="*/ 184089 h 209545"/>
                  <a:gd name="connsiteX99" fmla="*/ 190467 w 190466"/>
                  <a:gd name="connsiteY99" fmla="*/ 185751 h 209545"/>
                  <a:gd name="connsiteX100" fmla="*/ 189938 w 190466"/>
                  <a:gd name="connsiteY100" fmla="*/ 187413 h 209545"/>
                  <a:gd name="connsiteX101" fmla="*/ 188545 w 190466"/>
                  <a:gd name="connsiteY101" fmla="*/ 188465 h 209545"/>
                  <a:gd name="connsiteX102" fmla="*/ 181254 w 190466"/>
                  <a:gd name="connsiteY102" fmla="*/ 190832 h 209545"/>
                  <a:gd name="connsiteX103" fmla="*/ 175371 w 190466"/>
                  <a:gd name="connsiteY103" fmla="*/ 194461 h 209545"/>
                  <a:gd name="connsiteX104" fmla="*/ 171740 w 190466"/>
                  <a:gd name="connsiteY104" fmla="*/ 200339 h 209545"/>
                  <a:gd name="connsiteX105" fmla="*/ 169370 w 190466"/>
                  <a:gd name="connsiteY105" fmla="*/ 207625 h 209545"/>
                  <a:gd name="connsiteX106" fmla="*/ 168317 w 190466"/>
                  <a:gd name="connsiteY106" fmla="*/ 209017 h 209545"/>
                  <a:gd name="connsiteX107" fmla="*/ 166654 w 190466"/>
                  <a:gd name="connsiteY107" fmla="*/ 209545 h 209545"/>
                  <a:gd name="connsiteX108" fmla="*/ 164991 w 190466"/>
                  <a:gd name="connsiteY108" fmla="*/ 209017 h 209545"/>
                  <a:gd name="connsiteX109" fmla="*/ 163939 w 190466"/>
                  <a:gd name="connsiteY109" fmla="*/ 207625 h 209545"/>
                  <a:gd name="connsiteX110" fmla="*/ 161569 w 190466"/>
                  <a:gd name="connsiteY110" fmla="*/ 200339 h 209545"/>
                  <a:gd name="connsiteX111" fmla="*/ 157944 w 190466"/>
                  <a:gd name="connsiteY111" fmla="*/ 194441 h 209545"/>
                  <a:gd name="connsiteX112" fmla="*/ 152054 w 190466"/>
                  <a:gd name="connsiteY112" fmla="*/ 190796 h 209545"/>
                  <a:gd name="connsiteX113" fmla="*/ 144764 w 190466"/>
                  <a:gd name="connsiteY113" fmla="*/ 188428 h 209545"/>
                  <a:gd name="connsiteX114" fmla="*/ 143370 w 190466"/>
                  <a:gd name="connsiteY114" fmla="*/ 187377 h 209545"/>
                  <a:gd name="connsiteX115" fmla="*/ 142842 w 190466"/>
                  <a:gd name="connsiteY115" fmla="*/ 185715 h 209545"/>
                  <a:gd name="connsiteX116" fmla="*/ 143370 w 190466"/>
                  <a:gd name="connsiteY116" fmla="*/ 184053 h 209545"/>
                  <a:gd name="connsiteX117" fmla="*/ 144764 w 190466"/>
                  <a:gd name="connsiteY117" fmla="*/ 183001 h 209545"/>
                  <a:gd name="connsiteX118" fmla="*/ 152054 w 190466"/>
                  <a:gd name="connsiteY118" fmla="*/ 180633 h 209545"/>
                  <a:gd name="connsiteX119" fmla="*/ 157854 w 190466"/>
                  <a:gd name="connsiteY119" fmla="*/ 176977 h 209545"/>
                  <a:gd name="connsiteX120" fmla="*/ 161423 w 190466"/>
                  <a:gd name="connsiteY120" fmla="*/ 171126 h 209545"/>
                  <a:gd name="connsiteX121" fmla="*/ 163793 w 190466"/>
                  <a:gd name="connsiteY121" fmla="*/ 163840 h 209545"/>
                  <a:gd name="connsiteX122" fmla="*/ 164844 w 190466"/>
                  <a:gd name="connsiteY122" fmla="*/ 162449 h 209545"/>
                  <a:gd name="connsiteX123" fmla="*/ 166508 w 190466"/>
                  <a:gd name="connsiteY123" fmla="*/ 161920 h 209545"/>
                  <a:gd name="connsiteX124" fmla="*/ 168172 w 190466"/>
                  <a:gd name="connsiteY124" fmla="*/ 162449 h 209545"/>
                  <a:gd name="connsiteX125" fmla="*/ 169224 w 190466"/>
                  <a:gd name="connsiteY125" fmla="*/ 163840 h 209545"/>
                  <a:gd name="connsiteX126" fmla="*/ 171594 w 190466"/>
                  <a:gd name="connsiteY126" fmla="*/ 171126 h 209545"/>
                  <a:gd name="connsiteX127" fmla="*/ 175226 w 190466"/>
                  <a:gd name="connsiteY127" fmla="*/ 177004 h 209545"/>
                  <a:gd name="connsiteX128" fmla="*/ 181108 w 190466"/>
                  <a:gd name="connsiteY128" fmla="*/ 180633 h 20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190466" h="209545">
                    <a:moveTo>
                      <a:pt x="136785" y="78895"/>
                    </a:moveTo>
                    <a:cubicBezTo>
                      <a:pt x="137224" y="79204"/>
                      <a:pt x="137643" y="79537"/>
                      <a:pt x="138042" y="79890"/>
                    </a:cubicBezTo>
                    <a:cubicBezTo>
                      <a:pt x="138067" y="79470"/>
                      <a:pt x="138079" y="79047"/>
                      <a:pt x="138079" y="78620"/>
                    </a:cubicBezTo>
                    <a:lnTo>
                      <a:pt x="138079" y="35714"/>
                    </a:lnTo>
                    <a:cubicBezTo>
                      <a:pt x="138079" y="23878"/>
                      <a:pt x="128484" y="14283"/>
                      <a:pt x="116648" y="14283"/>
                    </a:cubicBezTo>
                    <a:lnTo>
                      <a:pt x="83306" y="14278"/>
                    </a:lnTo>
                    <a:lnTo>
                      <a:pt x="83313" y="7144"/>
                    </a:lnTo>
                    <a:lnTo>
                      <a:pt x="83249" y="6174"/>
                    </a:lnTo>
                    <a:cubicBezTo>
                      <a:pt x="82775" y="2687"/>
                      <a:pt x="79786" y="0"/>
                      <a:pt x="76170" y="0"/>
                    </a:cubicBezTo>
                    <a:lnTo>
                      <a:pt x="75201" y="65"/>
                    </a:lnTo>
                    <a:cubicBezTo>
                      <a:pt x="71714" y="538"/>
                      <a:pt x="69026" y="3527"/>
                      <a:pt x="69026" y="7144"/>
                    </a:cubicBezTo>
                    <a:lnTo>
                      <a:pt x="69018" y="14278"/>
                    </a:lnTo>
                    <a:lnTo>
                      <a:pt x="35685" y="14283"/>
                    </a:lnTo>
                    <a:cubicBezTo>
                      <a:pt x="23850" y="14283"/>
                      <a:pt x="14254" y="23878"/>
                      <a:pt x="14254" y="35714"/>
                    </a:cubicBezTo>
                    <a:lnTo>
                      <a:pt x="14254" y="78620"/>
                    </a:lnTo>
                    <a:cubicBezTo>
                      <a:pt x="14254" y="90456"/>
                      <a:pt x="23850" y="100052"/>
                      <a:pt x="35685" y="100052"/>
                    </a:cubicBezTo>
                    <a:lnTo>
                      <a:pt x="109830" y="100052"/>
                    </a:lnTo>
                    <a:cubicBezTo>
                      <a:pt x="109892" y="99887"/>
                      <a:pt x="109952" y="99721"/>
                      <a:pt x="110009" y="99554"/>
                    </a:cubicBezTo>
                    <a:lnTo>
                      <a:pt x="110094" y="99303"/>
                    </a:lnTo>
                    <a:lnTo>
                      <a:pt x="114382" y="86117"/>
                    </a:lnTo>
                    <a:lnTo>
                      <a:pt x="114422" y="86006"/>
                    </a:lnTo>
                    <a:cubicBezTo>
                      <a:pt x="115435" y="83135"/>
                      <a:pt x="117314" y="80651"/>
                      <a:pt x="119798" y="78895"/>
                    </a:cubicBezTo>
                    <a:cubicBezTo>
                      <a:pt x="122283" y="77138"/>
                      <a:pt x="125250" y="76195"/>
                      <a:pt x="128291" y="76195"/>
                    </a:cubicBezTo>
                    <a:cubicBezTo>
                      <a:pt x="131334" y="76195"/>
                      <a:pt x="134301" y="77138"/>
                      <a:pt x="136785" y="78895"/>
                    </a:cubicBezTo>
                    <a:close/>
                    <a:moveTo>
                      <a:pt x="54729" y="42858"/>
                    </a:moveTo>
                    <a:cubicBezTo>
                      <a:pt x="61301" y="42858"/>
                      <a:pt x="66628" y="48185"/>
                      <a:pt x="66628" y="54757"/>
                    </a:cubicBezTo>
                    <a:cubicBezTo>
                      <a:pt x="66628" y="61329"/>
                      <a:pt x="61301" y="66657"/>
                      <a:pt x="54729" y="66657"/>
                    </a:cubicBezTo>
                    <a:cubicBezTo>
                      <a:pt x="48156" y="66657"/>
                      <a:pt x="42829" y="61329"/>
                      <a:pt x="42829" y="54757"/>
                    </a:cubicBezTo>
                    <a:cubicBezTo>
                      <a:pt x="42829" y="48185"/>
                      <a:pt x="48156" y="42858"/>
                      <a:pt x="54729" y="42858"/>
                    </a:cubicBezTo>
                    <a:close/>
                    <a:moveTo>
                      <a:pt x="97522" y="42858"/>
                    </a:moveTo>
                    <a:cubicBezTo>
                      <a:pt x="104094" y="42858"/>
                      <a:pt x="109421" y="48185"/>
                      <a:pt x="109421" y="54757"/>
                    </a:cubicBezTo>
                    <a:cubicBezTo>
                      <a:pt x="109421" y="61329"/>
                      <a:pt x="104094" y="66657"/>
                      <a:pt x="97522" y="66657"/>
                    </a:cubicBezTo>
                    <a:cubicBezTo>
                      <a:pt x="90950" y="66657"/>
                      <a:pt x="85622" y="61329"/>
                      <a:pt x="85622" y="54757"/>
                    </a:cubicBezTo>
                    <a:cubicBezTo>
                      <a:pt x="85622" y="48185"/>
                      <a:pt x="90950" y="42858"/>
                      <a:pt x="97522" y="42858"/>
                    </a:cubicBezTo>
                    <a:close/>
                    <a:moveTo>
                      <a:pt x="86096" y="114643"/>
                    </a:moveTo>
                    <a:lnTo>
                      <a:pt x="87168" y="114294"/>
                    </a:lnTo>
                    <a:lnTo>
                      <a:pt x="21431" y="114294"/>
                    </a:lnTo>
                    <a:cubicBezTo>
                      <a:pt x="9595" y="114294"/>
                      <a:pt x="0" y="123890"/>
                      <a:pt x="0" y="135726"/>
                    </a:cubicBezTo>
                    <a:lnTo>
                      <a:pt x="0" y="144368"/>
                    </a:lnTo>
                    <a:cubicBezTo>
                      <a:pt x="0" y="154776"/>
                      <a:pt x="4541" y="164667"/>
                      <a:pt x="12433" y="171453"/>
                    </a:cubicBezTo>
                    <a:cubicBezTo>
                      <a:pt x="27320" y="184252"/>
                      <a:pt x="48644" y="190506"/>
                      <a:pt x="76167" y="190506"/>
                    </a:cubicBezTo>
                    <a:cubicBezTo>
                      <a:pt x="95941" y="190506"/>
                      <a:pt x="112521" y="187277"/>
                      <a:pt x="125820" y="180714"/>
                    </a:cubicBezTo>
                    <a:cubicBezTo>
                      <a:pt x="123757" y="180323"/>
                      <a:pt x="121791" y="179495"/>
                      <a:pt x="120061" y="178271"/>
                    </a:cubicBezTo>
                    <a:cubicBezTo>
                      <a:pt x="117577" y="176514"/>
                      <a:pt x="115697" y="174030"/>
                      <a:pt x="114684" y="171159"/>
                    </a:cubicBezTo>
                    <a:lnTo>
                      <a:pt x="114645" y="171048"/>
                    </a:lnTo>
                    <a:lnTo>
                      <a:pt x="110354" y="157856"/>
                    </a:lnTo>
                    <a:lnTo>
                      <a:pt x="110349" y="157841"/>
                    </a:lnTo>
                    <a:cubicBezTo>
                      <a:pt x="109725" y="155954"/>
                      <a:pt x="108786" y="154192"/>
                      <a:pt x="107575" y="152627"/>
                    </a:cubicBezTo>
                    <a:cubicBezTo>
                      <a:pt x="107129" y="152050"/>
                      <a:pt x="106647" y="151502"/>
                      <a:pt x="106129" y="150983"/>
                    </a:cubicBezTo>
                    <a:lnTo>
                      <a:pt x="102712" y="148490"/>
                    </a:lnTo>
                    <a:lnTo>
                      <a:pt x="99294" y="146743"/>
                    </a:lnTo>
                    <a:lnTo>
                      <a:pt x="86096" y="142458"/>
                    </a:lnTo>
                    <a:lnTo>
                      <a:pt x="85984" y="142418"/>
                    </a:lnTo>
                    <a:cubicBezTo>
                      <a:pt x="83115" y="141406"/>
                      <a:pt x="80629" y="139530"/>
                      <a:pt x="78871" y="137047"/>
                    </a:cubicBezTo>
                    <a:cubicBezTo>
                      <a:pt x="77112" y="134563"/>
                      <a:pt x="76167" y="131595"/>
                      <a:pt x="76167" y="128550"/>
                    </a:cubicBezTo>
                    <a:cubicBezTo>
                      <a:pt x="76167" y="125505"/>
                      <a:pt x="77112" y="122537"/>
                      <a:pt x="78871" y="120053"/>
                    </a:cubicBezTo>
                    <a:cubicBezTo>
                      <a:pt x="80629" y="117570"/>
                      <a:pt x="83115" y="115694"/>
                      <a:pt x="85984" y="114682"/>
                    </a:cubicBezTo>
                    <a:lnTo>
                      <a:pt x="86096" y="114643"/>
                    </a:lnTo>
                    <a:close/>
                    <a:moveTo>
                      <a:pt x="112875" y="144258"/>
                    </a:moveTo>
                    <a:cubicBezTo>
                      <a:pt x="113673" y="145059"/>
                      <a:pt x="114419" y="145908"/>
                      <a:pt x="115108" y="146797"/>
                    </a:cubicBezTo>
                    <a:cubicBezTo>
                      <a:pt x="116982" y="149220"/>
                      <a:pt x="118437" y="151950"/>
                      <a:pt x="119401" y="154876"/>
                    </a:cubicBezTo>
                    <a:lnTo>
                      <a:pt x="123666" y="167989"/>
                    </a:lnTo>
                    <a:cubicBezTo>
                      <a:pt x="124022" y="168999"/>
                      <a:pt x="124684" y="169875"/>
                      <a:pt x="125560" y="170494"/>
                    </a:cubicBezTo>
                    <a:cubicBezTo>
                      <a:pt x="126436" y="171113"/>
                      <a:pt x="127482" y="171445"/>
                      <a:pt x="128554" y="171445"/>
                    </a:cubicBezTo>
                    <a:cubicBezTo>
                      <a:pt x="129627" y="171445"/>
                      <a:pt x="130673" y="171113"/>
                      <a:pt x="131549" y="170494"/>
                    </a:cubicBezTo>
                    <a:cubicBezTo>
                      <a:pt x="132330" y="169941"/>
                      <a:pt x="132940" y="169185"/>
                      <a:pt x="133317" y="168311"/>
                    </a:cubicBezTo>
                    <a:cubicBezTo>
                      <a:pt x="133362" y="168205"/>
                      <a:pt x="133404" y="168098"/>
                      <a:pt x="133442" y="167989"/>
                    </a:cubicBezTo>
                    <a:lnTo>
                      <a:pt x="137708" y="154876"/>
                    </a:lnTo>
                    <a:cubicBezTo>
                      <a:pt x="139035" y="150888"/>
                      <a:pt x="141273" y="147266"/>
                      <a:pt x="144246" y="144295"/>
                    </a:cubicBezTo>
                    <a:cubicBezTo>
                      <a:pt x="147218" y="141324"/>
                      <a:pt x="150845" y="139088"/>
                      <a:pt x="154834" y="137762"/>
                    </a:cubicBezTo>
                    <a:lnTo>
                      <a:pt x="167957" y="133501"/>
                    </a:lnTo>
                    <a:cubicBezTo>
                      <a:pt x="168969" y="133143"/>
                      <a:pt x="169845" y="132482"/>
                      <a:pt x="170464" y="131608"/>
                    </a:cubicBezTo>
                    <a:cubicBezTo>
                      <a:pt x="171084" y="130733"/>
                      <a:pt x="171417" y="129688"/>
                      <a:pt x="171417" y="128615"/>
                    </a:cubicBezTo>
                    <a:cubicBezTo>
                      <a:pt x="171417" y="127544"/>
                      <a:pt x="171084" y="126499"/>
                      <a:pt x="170464" y="125623"/>
                    </a:cubicBezTo>
                    <a:cubicBezTo>
                      <a:pt x="169845" y="124749"/>
                      <a:pt x="168969" y="124087"/>
                      <a:pt x="167957" y="123731"/>
                    </a:cubicBezTo>
                    <a:lnTo>
                      <a:pt x="167695" y="123665"/>
                    </a:lnTo>
                    <a:lnTo>
                      <a:pt x="154572" y="119404"/>
                    </a:lnTo>
                    <a:cubicBezTo>
                      <a:pt x="150582" y="118078"/>
                      <a:pt x="146956" y="115841"/>
                      <a:pt x="143983" y="112870"/>
                    </a:cubicBezTo>
                    <a:cubicBezTo>
                      <a:pt x="141010" y="109899"/>
                      <a:pt x="138772" y="106277"/>
                      <a:pt x="137446" y="102290"/>
                    </a:cubicBezTo>
                    <a:lnTo>
                      <a:pt x="133180" y="89177"/>
                    </a:lnTo>
                    <a:cubicBezTo>
                      <a:pt x="132823" y="88166"/>
                      <a:pt x="132161" y="87291"/>
                      <a:pt x="131286" y="86672"/>
                    </a:cubicBezTo>
                    <a:cubicBezTo>
                      <a:pt x="130411" y="86053"/>
                      <a:pt x="129365" y="85720"/>
                      <a:pt x="128291" y="85720"/>
                    </a:cubicBezTo>
                    <a:cubicBezTo>
                      <a:pt x="127219" y="85720"/>
                      <a:pt x="126173" y="86053"/>
                      <a:pt x="125298" y="86672"/>
                    </a:cubicBezTo>
                    <a:cubicBezTo>
                      <a:pt x="124422" y="87291"/>
                      <a:pt x="123760" y="88166"/>
                      <a:pt x="123403" y="89177"/>
                    </a:cubicBezTo>
                    <a:lnTo>
                      <a:pt x="119138" y="102290"/>
                    </a:lnTo>
                    <a:lnTo>
                      <a:pt x="119029" y="102615"/>
                    </a:lnTo>
                    <a:cubicBezTo>
                      <a:pt x="117718" y="106446"/>
                      <a:pt x="115559" y="109935"/>
                      <a:pt x="112714" y="112823"/>
                    </a:cubicBezTo>
                    <a:cubicBezTo>
                      <a:pt x="109789" y="115792"/>
                      <a:pt x="106215" y="118043"/>
                      <a:pt x="102275" y="119404"/>
                    </a:cubicBezTo>
                    <a:lnTo>
                      <a:pt x="89151" y="123665"/>
                    </a:lnTo>
                    <a:cubicBezTo>
                      <a:pt x="88140" y="124022"/>
                      <a:pt x="87263" y="124683"/>
                      <a:pt x="86644" y="125558"/>
                    </a:cubicBezTo>
                    <a:cubicBezTo>
                      <a:pt x="86024" y="126433"/>
                      <a:pt x="85692" y="127478"/>
                      <a:pt x="85692" y="128550"/>
                    </a:cubicBezTo>
                    <a:cubicBezTo>
                      <a:pt x="85692" y="129622"/>
                      <a:pt x="86024" y="130667"/>
                      <a:pt x="86644" y="131542"/>
                    </a:cubicBezTo>
                    <a:cubicBezTo>
                      <a:pt x="87263" y="132417"/>
                      <a:pt x="88140" y="133079"/>
                      <a:pt x="89151" y="133435"/>
                    </a:cubicBezTo>
                    <a:lnTo>
                      <a:pt x="102275" y="137696"/>
                    </a:lnTo>
                    <a:cubicBezTo>
                      <a:pt x="106271" y="139029"/>
                      <a:pt x="109901" y="141276"/>
                      <a:pt x="112875" y="144258"/>
                    </a:cubicBezTo>
                    <a:close/>
                    <a:moveTo>
                      <a:pt x="181108" y="180633"/>
                    </a:moveTo>
                    <a:lnTo>
                      <a:pt x="188399" y="183001"/>
                    </a:lnTo>
                    <a:lnTo>
                      <a:pt x="188545" y="183037"/>
                    </a:lnTo>
                    <a:cubicBezTo>
                      <a:pt x="189107" y="183235"/>
                      <a:pt x="189593" y="183603"/>
                      <a:pt x="189938" y="184089"/>
                    </a:cubicBezTo>
                    <a:cubicBezTo>
                      <a:pt x="190282" y="184574"/>
                      <a:pt x="190467" y="185156"/>
                      <a:pt x="190467" y="185751"/>
                    </a:cubicBezTo>
                    <a:cubicBezTo>
                      <a:pt x="190467" y="186346"/>
                      <a:pt x="190282" y="186927"/>
                      <a:pt x="189938" y="187413"/>
                    </a:cubicBezTo>
                    <a:cubicBezTo>
                      <a:pt x="189593" y="187900"/>
                      <a:pt x="189107" y="188266"/>
                      <a:pt x="188545" y="188465"/>
                    </a:cubicBezTo>
                    <a:lnTo>
                      <a:pt x="181254" y="190832"/>
                    </a:lnTo>
                    <a:cubicBezTo>
                      <a:pt x="179038" y="191569"/>
                      <a:pt x="177023" y="192812"/>
                      <a:pt x="175371" y="194461"/>
                    </a:cubicBezTo>
                    <a:cubicBezTo>
                      <a:pt x="173720" y="196112"/>
                      <a:pt x="172477" y="198125"/>
                      <a:pt x="171740" y="200339"/>
                    </a:cubicBezTo>
                    <a:lnTo>
                      <a:pt x="169370" y="207625"/>
                    </a:lnTo>
                    <a:cubicBezTo>
                      <a:pt x="169172" y="208186"/>
                      <a:pt x="168804" y="208673"/>
                      <a:pt x="168317" y="209017"/>
                    </a:cubicBezTo>
                    <a:cubicBezTo>
                      <a:pt x="167831" y="209360"/>
                      <a:pt x="167250" y="209545"/>
                      <a:pt x="166654" y="209545"/>
                    </a:cubicBezTo>
                    <a:cubicBezTo>
                      <a:pt x="166058" y="209545"/>
                      <a:pt x="165477" y="209360"/>
                      <a:pt x="164991" y="209017"/>
                    </a:cubicBezTo>
                    <a:cubicBezTo>
                      <a:pt x="164504" y="208673"/>
                      <a:pt x="164137" y="208186"/>
                      <a:pt x="163939" y="207625"/>
                    </a:cubicBezTo>
                    <a:lnTo>
                      <a:pt x="161569" y="200339"/>
                    </a:lnTo>
                    <a:cubicBezTo>
                      <a:pt x="160837" y="198118"/>
                      <a:pt x="159595" y="196098"/>
                      <a:pt x="157944" y="194441"/>
                    </a:cubicBezTo>
                    <a:cubicBezTo>
                      <a:pt x="156291" y="192784"/>
                      <a:pt x="154275" y="191536"/>
                      <a:pt x="152054" y="190796"/>
                    </a:cubicBezTo>
                    <a:lnTo>
                      <a:pt x="144764" y="188428"/>
                    </a:lnTo>
                    <a:cubicBezTo>
                      <a:pt x="144202" y="188230"/>
                      <a:pt x="143715" y="187863"/>
                      <a:pt x="143370" y="187377"/>
                    </a:cubicBezTo>
                    <a:cubicBezTo>
                      <a:pt x="143026" y="186891"/>
                      <a:pt x="142842" y="186310"/>
                      <a:pt x="142842" y="185715"/>
                    </a:cubicBezTo>
                    <a:cubicBezTo>
                      <a:pt x="142842" y="185119"/>
                      <a:pt x="143026" y="184538"/>
                      <a:pt x="143370" y="184053"/>
                    </a:cubicBezTo>
                    <a:cubicBezTo>
                      <a:pt x="143715" y="183566"/>
                      <a:pt x="144202" y="183199"/>
                      <a:pt x="144764" y="183001"/>
                    </a:cubicBezTo>
                    <a:lnTo>
                      <a:pt x="152054" y="180633"/>
                    </a:lnTo>
                    <a:cubicBezTo>
                      <a:pt x="154244" y="179878"/>
                      <a:pt x="156229" y="178626"/>
                      <a:pt x="157854" y="176977"/>
                    </a:cubicBezTo>
                    <a:cubicBezTo>
                      <a:pt x="159479" y="175328"/>
                      <a:pt x="160701" y="173325"/>
                      <a:pt x="161423" y="171126"/>
                    </a:cubicBezTo>
                    <a:lnTo>
                      <a:pt x="163793" y="163840"/>
                    </a:lnTo>
                    <a:cubicBezTo>
                      <a:pt x="163991" y="163279"/>
                      <a:pt x="164359" y="162793"/>
                      <a:pt x="164844" y="162449"/>
                    </a:cubicBezTo>
                    <a:cubicBezTo>
                      <a:pt x="165331" y="162105"/>
                      <a:pt x="165912" y="161920"/>
                      <a:pt x="166508" y="161920"/>
                    </a:cubicBezTo>
                    <a:cubicBezTo>
                      <a:pt x="167105" y="161920"/>
                      <a:pt x="167686" y="162105"/>
                      <a:pt x="168172" y="162449"/>
                    </a:cubicBezTo>
                    <a:cubicBezTo>
                      <a:pt x="168658" y="162793"/>
                      <a:pt x="169026" y="163279"/>
                      <a:pt x="169224" y="163840"/>
                    </a:cubicBezTo>
                    <a:lnTo>
                      <a:pt x="171594" y="171126"/>
                    </a:lnTo>
                    <a:cubicBezTo>
                      <a:pt x="172330" y="173341"/>
                      <a:pt x="173574" y="175353"/>
                      <a:pt x="175226" y="177004"/>
                    </a:cubicBezTo>
                    <a:cubicBezTo>
                      <a:pt x="176877" y="178654"/>
                      <a:pt x="178892" y="179897"/>
                      <a:pt x="181108" y="180633"/>
                    </a:cubicBezTo>
                    <a:close/>
                  </a:path>
                </a:pathLst>
              </a:custGeom>
              <a:solidFill>
                <a:srgbClr val="50E6FF">
                  <a:alpha val="20000"/>
                </a:srgbClr>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FFFFFF"/>
                  </a:solidFill>
                  <a:effectLst/>
                  <a:uLnTx/>
                  <a:uFillTx/>
                </a:endParaRPr>
              </a:p>
            </p:txBody>
          </p:sp>
          <p:sp>
            <p:nvSpPr>
              <p:cNvPr id="248" name="Freeform: Shape 247">
                <a:extLst>
                  <a:ext uri="{FF2B5EF4-FFF2-40B4-BE49-F238E27FC236}">
                    <a16:creationId xmlns:a16="http://schemas.microsoft.com/office/drawing/2014/main" id="{F9FF2C7A-1AC6-B4B8-F5E6-08C54685619A}"/>
                  </a:ext>
                </a:extLst>
              </p:cNvPr>
              <p:cNvSpPr/>
              <p:nvPr/>
            </p:nvSpPr>
            <p:spPr>
              <a:xfrm>
                <a:off x="-1301218" y="4222909"/>
                <a:ext cx="190466" cy="209545"/>
              </a:xfrm>
              <a:custGeom>
                <a:avLst/>
                <a:gdLst>
                  <a:gd name="connsiteX0" fmla="*/ 138079 w 190466"/>
                  <a:gd name="connsiteY0" fmla="*/ 78620 h 209545"/>
                  <a:gd name="connsiteX1" fmla="*/ 138042 w 190466"/>
                  <a:gd name="connsiteY1" fmla="*/ 79890 h 209545"/>
                  <a:gd name="connsiteX2" fmla="*/ 136785 w 190466"/>
                  <a:gd name="connsiteY2" fmla="*/ 78895 h 209545"/>
                  <a:gd name="connsiteX3" fmla="*/ 128291 w 190466"/>
                  <a:gd name="connsiteY3" fmla="*/ 76195 h 209545"/>
                  <a:gd name="connsiteX4" fmla="*/ 123792 w 190466"/>
                  <a:gd name="connsiteY4" fmla="*/ 76900 h 209545"/>
                  <a:gd name="connsiteX5" fmla="*/ 123792 w 190466"/>
                  <a:gd name="connsiteY5" fmla="*/ 35714 h 209545"/>
                  <a:gd name="connsiteX6" fmla="*/ 116648 w 190466"/>
                  <a:gd name="connsiteY6" fmla="*/ 28570 h 209545"/>
                  <a:gd name="connsiteX7" fmla="*/ 35685 w 190466"/>
                  <a:gd name="connsiteY7" fmla="*/ 28570 h 209545"/>
                  <a:gd name="connsiteX8" fmla="*/ 28542 w 190466"/>
                  <a:gd name="connsiteY8" fmla="*/ 35714 h 209545"/>
                  <a:gd name="connsiteX9" fmla="*/ 28542 w 190466"/>
                  <a:gd name="connsiteY9" fmla="*/ 78620 h 209545"/>
                  <a:gd name="connsiteX10" fmla="*/ 35685 w 190466"/>
                  <a:gd name="connsiteY10" fmla="*/ 85764 h 209545"/>
                  <a:gd name="connsiteX11" fmla="*/ 114510 w 190466"/>
                  <a:gd name="connsiteY11" fmla="*/ 85764 h 209545"/>
                  <a:gd name="connsiteX12" fmla="*/ 114422 w 190466"/>
                  <a:gd name="connsiteY12" fmla="*/ 86006 h 209545"/>
                  <a:gd name="connsiteX13" fmla="*/ 114382 w 190466"/>
                  <a:gd name="connsiteY13" fmla="*/ 86117 h 209545"/>
                  <a:gd name="connsiteX14" fmla="*/ 110094 w 190466"/>
                  <a:gd name="connsiteY14" fmla="*/ 99303 h 209545"/>
                  <a:gd name="connsiteX15" fmla="*/ 110009 w 190466"/>
                  <a:gd name="connsiteY15" fmla="*/ 99554 h 209545"/>
                  <a:gd name="connsiteX16" fmla="*/ 109830 w 190466"/>
                  <a:gd name="connsiteY16" fmla="*/ 100052 h 209545"/>
                  <a:gd name="connsiteX17" fmla="*/ 35685 w 190466"/>
                  <a:gd name="connsiteY17" fmla="*/ 100052 h 209545"/>
                  <a:gd name="connsiteX18" fmla="*/ 14254 w 190466"/>
                  <a:gd name="connsiteY18" fmla="*/ 78620 h 209545"/>
                  <a:gd name="connsiteX19" fmla="*/ 14254 w 190466"/>
                  <a:gd name="connsiteY19" fmla="*/ 35714 h 209545"/>
                  <a:gd name="connsiteX20" fmla="*/ 35685 w 190466"/>
                  <a:gd name="connsiteY20" fmla="*/ 14283 h 209545"/>
                  <a:gd name="connsiteX21" fmla="*/ 69018 w 190466"/>
                  <a:gd name="connsiteY21" fmla="*/ 14278 h 209545"/>
                  <a:gd name="connsiteX22" fmla="*/ 69026 w 190466"/>
                  <a:gd name="connsiteY22" fmla="*/ 7144 h 209545"/>
                  <a:gd name="connsiteX23" fmla="*/ 75201 w 190466"/>
                  <a:gd name="connsiteY23" fmla="*/ 65 h 209545"/>
                  <a:gd name="connsiteX24" fmla="*/ 76170 w 190466"/>
                  <a:gd name="connsiteY24" fmla="*/ 0 h 209545"/>
                  <a:gd name="connsiteX25" fmla="*/ 83249 w 190466"/>
                  <a:gd name="connsiteY25" fmla="*/ 6174 h 209545"/>
                  <a:gd name="connsiteX26" fmla="*/ 83313 w 190466"/>
                  <a:gd name="connsiteY26" fmla="*/ 7144 h 209545"/>
                  <a:gd name="connsiteX27" fmla="*/ 83306 w 190466"/>
                  <a:gd name="connsiteY27" fmla="*/ 14278 h 209545"/>
                  <a:gd name="connsiteX28" fmla="*/ 116648 w 190466"/>
                  <a:gd name="connsiteY28" fmla="*/ 14283 h 209545"/>
                  <a:gd name="connsiteX29" fmla="*/ 138079 w 190466"/>
                  <a:gd name="connsiteY29" fmla="*/ 35714 h 209545"/>
                  <a:gd name="connsiteX30" fmla="*/ 138079 w 190466"/>
                  <a:gd name="connsiteY30" fmla="*/ 78620 h 209545"/>
                  <a:gd name="connsiteX31" fmla="*/ 86096 w 190466"/>
                  <a:gd name="connsiteY31" fmla="*/ 114643 h 209545"/>
                  <a:gd name="connsiteX32" fmla="*/ 87168 w 190466"/>
                  <a:gd name="connsiteY32" fmla="*/ 114294 h 209545"/>
                  <a:gd name="connsiteX33" fmla="*/ 21431 w 190466"/>
                  <a:gd name="connsiteY33" fmla="*/ 114294 h 209545"/>
                  <a:gd name="connsiteX34" fmla="*/ 0 w 190466"/>
                  <a:gd name="connsiteY34" fmla="*/ 135726 h 209545"/>
                  <a:gd name="connsiteX35" fmla="*/ 0 w 190466"/>
                  <a:gd name="connsiteY35" fmla="*/ 144368 h 209545"/>
                  <a:gd name="connsiteX36" fmla="*/ 12433 w 190466"/>
                  <a:gd name="connsiteY36" fmla="*/ 171453 h 209545"/>
                  <a:gd name="connsiteX37" fmla="*/ 76167 w 190466"/>
                  <a:gd name="connsiteY37" fmla="*/ 190506 h 209545"/>
                  <a:gd name="connsiteX38" fmla="*/ 125820 w 190466"/>
                  <a:gd name="connsiteY38" fmla="*/ 180714 h 209545"/>
                  <a:gd name="connsiteX39" fmla="*/ 120061 w 190466"/>
                  <a:gd name="connsiteY39" fmla="*/ 178271 h 209545"/>
                  <a:gd name="connsiteX40" fmla="*/ 114684 w 190466"/>
                  <a:gd name="connsiteY40" fmla="*/ 171159 h 209545"/>
                  <a:gd name="connsiteX41" fmla="*/ 114645 w 190466"/>
                  <a:gd name="connsiteY41" fmla="*/ 171048 h 209545"/>
                  <a:gd name="connsiteX42" fmla="*/ 114354 w 190466"/>
                  <a:gd name="connsiteY42" fmla="*/ 170156 h 209545"/>
                  <a:gd name="connsiteX43" fmla="*/ 76167 w 190466"/>
                  <a:gd name="connsiteY43" fmla="*/ 176218 h 209545"/>
                  <a:gd name="connsiteX44" fmla="*/ 21747 w 190466"/>
                  <a:gd name="connsiteY44" fmla="*/ 160619 h 209545"/>
                  <a:gd name="connsiteX45" fmla="*/ 14288 w 190466"/>
                  <a:gd name="connsiteY45" fmla="*/ 144368 h 209545"/>
                  <a:gd name="connsiteX46" fmla="*/ 14288 w 190466"/>
                  <a:gd name="connsiteY46" fmla="*/ 135726 h 209545"/>
                  <a:gd name="connsiteX47" fmla="*/ 21431 w 190466"/>
                  <a:gd name="connsiteY47" fmla="*/ 128582 h 209545"/>
                  <a:gd name="connsiteX48" fmla="*/ 76167 w 190466"/>
                  <a:gd name="connsiteY48" fmla="*/ 128582 h 209545"/>
                  <a:gd name="connsiteX49" fmla="*/ 76167 w 190466"/>
                  <a:gd name="connsiteY49" fmla="*/ 128550 h 209545"/>
                  <a:gd name="connsiteX50" fmla="*/ 78871 w 190466"/>
                  <a:gd name="connsiteY50" fmla="*/ 120053 h 209545"/>
                  <a:gd name="connsiteX51" fmla="*/ 85984 w 190466"/>
                  <a:gd name="connsiteY51" fmla="*/ 114682 h 209545"/>
                  <a:gd name="connsiteX52" fmla="*/ 86096 w 190466"/>
                  <a:gd name="connsiteY52" fmla="*/ 114643 h 209545"/>
                  <a:gd name="connsiteX53" fmla="*/ 66628 w 190466"/>
                  <a:gd name="connsiteY53" fmla="*/ 54757 h 209545"/>
                  <a:gd name="connsiteX54" fmla="*/ 54729 w 190466"/>
                  <a:gd name="connsiteY54" fmla="*/ 42858 h 209545"/>
                  <a:gd name="connsiteX55" fmla="*/ 42829 w 190466"/>
                  <a:gd name="connsiteY55" fmla="*/ 54757 h 209545"/>
                  <a:gd name="connsiteX56" fmla="*/ 54729 w 190466"/>
                  <a:gd name="connsiteY56" fmla="*/ 66657 h 209545"/>
                  <a:gd name="connsiteX57" fmla="*/ 66628 w 190466"/>
                  <a:gd name="connsiteY57" fmla="*/ 54757 h 209545"/>
                  <a:gd name="connsiteX58" fmla="*/ 97522 w 190466"/>
                  <a:gd name="connsiteY58" fmla="*/ 42858 h 209545"/>
                  <a:gd name="connsiteX59" fmla="*/ 109421 w 190466"/>
                  <a:gd name="connsiteY59" fmla="*/ 54757 h 209545"/>
                  <a:gd name="connsiteX60" fmla="*/ 97522 w 190466"/>
                  <a:gd name="connsiteY60" fmla="*/ 66657 h 209545"/>
                  <a:gd name="connsiteX61" fmla="*/ 85622 w 190466"/>
                  <a:gd name="connsiteY61" fmla="*/ 54757 h 209545"/>
                  <a:gd name="connsiteX62" fmla="*/ 97522 w 190466"/>
                  <a:gd name="connsiteY62" fmla="*/ 42858 h 209545"/>
                  <a:gd name="connsiteX63" fmla="*/ 115108 w 190466"/>
                  <a:gd name="connsiteY63" fmla="*/ 146797 h 209545"/>
                  <a:gd name="connsiteX64" fmla="*/ 112875 w 190466"/>
                  <a:gd name="connsiteY64" fmla="*/ 144258 h 209545"/>
                  <a:gd name="connsiteX65" fmla="*/ 102275 w 190466"/>
                  <a:gd name="connsiteY65" fmla="*/ 137696 h 209545"/>
                  <a:gd name="connsiteX66" fmla="*/ 89151 w 190466"/>
                  <a:gd name="connsiteY66" fmla="*/ 133435 h 209545"/>
                  <a:gd name="connsiteX67" fmla="*/ 86644 w 190466"/>
                  <a:gd name="connsiteY67" fmla="*/ 131542 h 209545"/>
                  <a:gd name="connsiteX68" fmla="*/ 85692 w 190466"/>
                  <a:gd name="connsiteY68" fmla="*/ 128550 h 209545"/>
                  <a:gd name="connsiteX69" fmla="*/ 86644 w 190466"/>
                  <a:gd name="connsiteY69" fmla="*/ 125558 h 209545"/>
                  <a:gd name="connsiteX70" fmla="*/ 89151 w 190466"/>
                  <a:gd name="connsiteY70" fmla="*/ 123665 h 209545"/>
                  <a:gd name="connsiteX71" fmla="*/ 102275 w 190466"/>
                  <a:gd name="connsiteY71" fmla="*/ 119404 h 209545"/>
                  <a:gd name="connsiteX72" fmla="*/ 112714 w 190466"/>
                  <a:gd name="connsiteY72" fmla="*/ 112823 h 209545"/>
                  <a:gd name="connsiteX73" fmla="*/ 119029 w 190466"/>
                  <a:gd name="connsiteY73" fmla="*/ 102615 h 209545"/>
                  <a:gd name="connsiteX74" fmla="*/ 119138 w 190466"/>
                  <a:gd name="connsiteY74" fmla="*/ 102290 h 209545"/>
                  <a:gd name="connsiteX75" fmla="*/ 123403 w 190466"/>
                  <a:gd name="connsiteY75" fmla="*/ 89177 h 209545"/>
                  <a:gd name="connsiteX76" fmla="*/ 125298 w 190466"/>
                  <a:gd name="connsiteY76" fmla="*/ 86672 h 209545"/>
                  <a:gd name="connsiteX77" fmla="*/ 128291 w 190466"/>
                  <a:gd name="connsiteY77" fmla="*/ 85720 h 209545"/>
                  <a:gd name="connsiteX78" fmla="*/ 131286 w 190466"/>
                  <a:gd name="connsiteY78" fmla="*/ 86672 h 209545"/>
                  <a:gd name="connsiteX79" fmla="*/ 133180 w 190466"/>
                  <a:gd name="connsiteY79" fmla="*/ 89177 h 209545"/>
                  <a:gd name="connsiteX80" fmla="*/ 137446 w 190466"/>
                  <a:gd name="connsiteY80" fmla="*/ 102290 h 209545"/>
                  <a:gd name="connsiteX81" fmla="*/ 143983 w 190466"/>
                  <a:gd name="connsiteY81" fmla="*/ 112870 h 209545"/>
                  <a:gd name="connsiteX82" fmla="*/ 154572 w 190466"/>
                  <a:gd name="connsiteY82" fmla="*/ 119404 h 209545"/>
                  <a:gd name="connsiteX83" fmla="*/ 167695 w 190466"/>
                  <a:gd name="connsiteY83" fmla="*/ 123665 h 209545"/>
                  <a:gd name="connsiteX84" fmla="*/ 167957 w 190466"/>
                  <a:gd name="connsiteY84" fmla="*/ 123731 h 209545"/>
                  <a:gd name="connsiteX85" fmla="*/ 170464 w 190466"/>
                  <a:gd name="connsiteY85" fmla="*/ 125623 h 209545"/>
                  <a:gd name="connsiteX86" fmla="*/ 171417 w 190466"/>
                  <a:gd name="connsiteY86" fmla="*/ 128615 h 209545"/>
                  <a:gd name="connsiteX87" fmla="*/ 170464 w 190466"/>
                  <a:gd name="connsiteY87" fmla="*/ 131608 h 209545"/>
                  <a:gd name="connsiteX88" fmla="*/ 167957 w 190466"/>
                  <a:gd name="connsiteY88" fmla="*/ 133501 h 209545"/>
                  <a:gd name="connsiteX89" fmla="*/ 154834 w 190466"/>
                  <a:gd name="connsiteY89" fmla="*/ 137762 h 209545"/>
                  <a:gd name="connsiteX90" fmla="*/ 144246 w 190466"/>
                  <a:gd name="connsiteY90" fmla="*/ 144295 h 209545"/>
                  <a:gd name="connsiteX91" fmla="*/ 137708 w 190466"/>
                  <a:gd name="connsiteY91" fmla="*/ 154876 h 209545"/>
                  <a:gd name="connsiteX92" fmla="*/ 133442 w 190466"/>
                  <a:gd name="connsiteY92" fmla="*/ 167989 h 209545"/>
                  <a:gd name="connsiteX93" fmla="*/ 133317 w 190466"/>
                  <a:gd name="connsiteY93" fmla="*/ 168311 h 209545"/>
                  <a:gd name="connsiteX94" fmla="*/ 131549 w 190466"/>
                  <a:gd name="connsiteY94" fmla="*/ 170494 h 209545"/>
                  <a:gd name="connsiteX95" fmla="*/ 128554 w 190466"/>
                  <a:gd name="connsiteY95" fmla="*/ 171445 h 209545"/>
                  <a:gd name="connsiteX96" fmla="*/ 125560 w 190466"/>
                  <a:gd name="connsiteY96" fmla="*/ 170494 h 209545"/>
                  <a:gd name="connsiteX97" fmla="*/ 123666 w 190466"/>
                  <a:gd name="connsiteY97" fmla="*/ 167989 h 209545"/>
                  <a:gd name="connsiteX98" fmla="*/ 119401 w 190466"/>
                  <a:gd name="connsiteY98" fmla="*/ 154876 h 209545"/>
                  <a:gd name="connsiteX99" fmla="*/ 115108 w 190466"/>
                  <a:gd name="connsiteY99" fmla="*/ 146797 h 209545"/>
                  <a:gd name="connsiteX100" fmla="*/ 188399 w 190466"/>
                  <a:gd name="connsiteY100" fmla="*/ 183001 h 209545"/>
                  <a:gd name="connsiteX101" fmla="*/ 181108 w 190466"/>
                  <a:gd name="connsiteY101" fmla="*/ 180633 h 209545"/>
                  <a:gd name="connsiteX102" fmla="*/ 175226 w 190466"/>
                  <a:gd name="connsiteY102" fmla="*/ 177004 h 209545"/>
                  <a:gd name="connsiteX103" fmla="*/ 171594 w 190466"/>
                  <a:gd name="connsiteY103" fmla="*/ 171126 h 209545"/>
                  <a:gd name="connsiteX104" fmla="*/ 169224 w 190466"/>
                  <a:gd name="connsiteY104" fmla="*/ 163840 h 209545"/>
                  <a:gd name="connsiteX105" fmla="*/ 168172 w 190466"/>
                  <a:gd name="connsiteY105" fmla="*/ 162449 h 209545"/>
                  <a:gd name="connsiteX106" fmla="*/ 166508 w 190466"/>
                  <a:gd name="connsiteY106" fmla="*/ 161920 h 209545"/>
                  <a:gd name="connsiteX107" fmla="*/ 164844 w 190466"/>
                  <a:gd name="connsiteY107" fmla="*/ 162449 h 209545"/>
                  <a:gd name="connsiteX108" fmla="*/ 163793 w 190466"/>
                  <a:gd name="connsiteY108" fmla="*/ 163840 h 209545"/>
                  <a:gd name="connsiteX109" fmla="*/ 161423 w 190466"/>
                  <a:gd name="connsiteY109" fmla="*/ 171126 h 209545"/>
                  <a:gd name="connsiteX110" fmla="*/ 157854 w 190466"/>
                  <a:gd name="connsiteY110" fmla="*/ 176977 h 209545"/>
                  <a:gd name="connsiteX111" fmla="*/ 152054 w 190466"/>
                  <a:gd name="connsiteY111" fmla="*/ 180633 h 209545"/>
                  <a:gd name="connsiteX112" fmla="*/ 144764 w 190466"/>
                  <a:gd name="connsiteY112" fmla="*/ 183001 h 209545"/>
                  <a:gd name="connsiteX113" fmla="*/ 143370 w 190466"/>
                  <a:gd name="connsiteY113" fmla="*/ 184053 h 209545"/>
                  <a:gd name="connsiteX114" fmla="*/ 142842 w 190466"/>
                  <a:gd name="connsiteY114" fmla="*/ 185715 h 209545"/>
                  <a:gd name="connsiteX115" fmla="*/ 143370 w 190466"/>
                  <a:gd name="connsiteY115" fmla="*/ 187377 h 209545"/>
                  <a:gd name="connsiteX116" fmla="*/ 144764 w 190466"/>
                  <a:gd name="connsiteY116" fmla="*/ 188428 h 209545"/>
                  <a:gd name="connsiteX117" fmla="*/ 152054 w 190466"/>
                  <a:gd name="connsiteY117" fmla="*/ 190796 h 209545"/>
                  <a:gd name="connsiteX118" fmla="*/ 157944 w 190466"/>
                  <a:gd name="connsiteY118" fmla="*/ 194441 h 209545"/>
                  <a:gd name="connsiteX119" fmla="*/ 161569 w 190466"/>
                  <a:gd name="connsiteY119" fmla="*/ 200339 h 209545"/>
                  <a:gd name="connsiteX120" fmla="*/ 163939 w 190466"/>
                  <a:gd name="connsiteY120" fmla="*/ 207625 h 209545"/>
                  <a:gd name="connsiteX121" fmla="*/ 164991 w 190466"/>
                  <a:gd name="connsiteY121" fmla="*/ 209017 h 209545"/>
                  <a:gd name="connsiteX122" fmla="*/ 166654 w 190466"/>
                  <a:gd name="connsiteY122" fmla="*/ 209545 h 209545"/>
                  <a:gd name="connsiteX123" fmla="*/ 168317 w 190466"/>
                  <a:gd name="connsiteY123" fmla="*/ 209017 h 209545"/>
                  <a:gd name="connsiteX124" fmla="*/ 169370 w 190466"/>
                  <a:gd name="connsiteY124" fmla="*/ 207625 h 209545"/>
                  <a:gd name="connsiteX125" fmla="*/ 171740 w 190466"/>
                  <a:gd name="connsiteY125" fmla="*/ 200339 h 209545"/>
                  <a:gd name="connsiteX126" fmla="*/ 175371 w 190466"/>
                  <a:gd name="connsiteY126" fmla="*/ 194461 h 209545"/>
                  <a:gd name="connsiteX127" fmla="*/ 181254 w 190466"/>
                  <a:gd name="connsiteY127" fmla="*/ 190832 h 209545"/>
                  <a:gd name="connsiteX128" fmla="*/ 188545 w 190466"/>
                  <a:gd name="connsiteY128" fmla="*/ 188465 h 209545"/>
                  <a:gd name="connsiteX129" fmla="*/ 189938 w 190466"/>
                  <a:gd name="connsiteY129" fmla="*/ 187413 h 209545"/>
                  <a:gd name="connsiteX130" fmla="*/ 190467 w 190466"/>
                  <a:gd name="connsiteY130" fmla="*/ 185751 h 209545"/>
                  <a:gd name="connsiteX131" fmla="*/ 189938 w 190466"/>
                  <a:gd name="connsiteY131" fmla="*/ 184089 h 209545"/>
                  <a:gd name="connsiteX132" fmla="*/ 188545 w 190466"/>
                  <a:gd name="connsiteY132" fmla="*/ 183037 h 209545"/>
                  <a:gd name="connsiteX133" fmla="*/ 188399 w 190466"/>
                  <a:gd name="connsiteY133" fmla="*/ 183001 h 209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190466" h="209545">
                    <a:moveTo>
                      <a:pt x="138079" y="78620"/>
                    </a:moveTo>
                    <a:cubicBezTo>
                      <a:pt x="138079" y="79047"/>
                      <a:pt x="138067" y="79470"/>
                      <a:pt x="138042" y="79890"/>
                    </a:cubicBezTo>
                    <a:cubicBezTo>
                      <a:pt x="137643" y="79537"/>
                      <a:pt x="137224" y="79204"/>
                      <a:pt x="136785" y="78895"/>
                    </a:cubicBezTo>
                    <a:cubicBezTo>
                      <a:pt x="134301" y="77138"/>
                      <a:pt x="131334" y="76195"/>
                      <a:pt x="128291" y="76195"/>
                    </a:cubicBezTo>
                    <a:cubicBezTo>
                      <a:pt x="126755" y="76195"/>
                      <a:pt x="125238" y="76436"/>
                      <a:pt x="123792" y="76900"/>
                    </a:cubicBezTo>
                    <a:lnTo>
                      <a:pt x="123792" y="35714"/>
                    </a:lnTo>
                    <a:cubicBezTo>
                      <a:pt x="123792" y="31769"/>
                      <a:pt x="120593" y="28570"/>
                      <a:pt x="116648" y="28570"/>
                    </a:cubicBezTo>
                    <a:lnTo>
                      <a:pt x="35685" y="28570"/>
                    </a:lnTo>
                    <a:cubicBezTo>
                      <a:pt x="31740" y="28570"/>
                      <a:pt x="28542" y="31769"/>
                      <a:pt x="28542" y="35714"/>
                    </a:cubicBezTo>
                    <a:lnTo>
                      <a:pt x="28542" y="78620"/>
                    </a:lnTo>
                    <a:cubicBezTo>
                      <a:pt x="28542" y="82566"/>
                      <a:pt x="31740" y="85764"/>
                      <a:pt x="35685" y="85764"/>
                    </a:cubicBezTo>
                    <a:lnTo>
                      <a:pt x="114510" y="85764"/>
                    </a:lnTo>
                    <a:lnTo>
                      <a:pt x="114422" y="86006"/>
                    </a:lnTo>
                    <a:lnTo>
                      <a:pt x="114382" y="86117"/>
                    </a:lnTo>
                    <a:lnTo>
                      <a:pt x="110094" y="99303"/>
                    </a:lnTo>
                    <a:lnTo>
                      <a:pt x="110009" y="99554"/>
                    </a:lnTo>
                    <a:cubicBezTo>
                      <a:pt x="109952" y="99721"/>
                      <a:pt x="109892" y="99887"/>
                      <a:pt x="109830" y="100052"/>
                    </a:cubicBezTo>
                    <a:lnTo>
                      <a:pt x="35685" y="100052"/>
                    </a:lnTo>
                    <a:cubicBezTo>
                      <a:pt x="23850" y="100052"/>
                      <a:pt x="14254" y="90456"/>
                      <a:pt x="14254" y="78620"/>
                    </a:cubicBezTo>
                    <a:lnTo>
                      <a:pt x="14254" y="35714"/>
                    </a:lnTo>
                    <a:cubicBezTo>
                      <a:pt x="14254" y="23878"/>
                      <a:pt x="23850" y="14283"/>
                      <a:pt x="35685" y="14283"/>
                    </a:cubicBezTo>
                    <a:lnTo>
                      <a:pt x="69018" y="14278"/>
                    </a:lnTo>
                    <a:lnTo>
                      <a:pt x="69026" y="7144"/>
                    </a:lnTo>
                    <a:cubicBezTo>
                      <a:pt x="69026" y="3527"/>
                      <a:pt x="71714" y="538"/>
                      <a:pt x="75201" y="65"/>
                    </a:cubicBezTo>
                    <a:lnTo>
                      <a:pt x="76170" y="0"/>
                    </a:lnTo>
                    <a:cubicBezTo>
                      <a:pt x="79786" y="0"/>
                      <a:pt x="82775" y="2687"/>
                      <a:pt x="83249" y="6174"/>
                    </a:cubicBezTo>
                    <a:lnTo>
                      <a:pt x="83313" y="7144"/>
                    </a:lnTo>
                    <a:lnTo>
                      <a:pt x="83306" y="14278"/>
                    </a:lnTo>
                    <a:lnTo>
                      <a:pt x="116648" y="14283"/>
                    </a:lnTo>
                    <a:cubicBezTo>
                      <a:pt x="128484" y="14283"/>
                      <a:pt x="138079" y="23878"/>
                      <a:pt x="138079" y="35714"/>
                    </a:cubicBezTo>
                    <a:lnTo>
                      <a:pt x="138079" y="78620"/>
                    </a:lnTo>
                    <a:close/>
                    <a:moveTo>
                      <a:pt x="86096" y="114643"/>
                    </a:moveTo>
                    <a:lnTo>
                      <a:pt x="87168" y="114294"/>
                    </a:lnTo>
                    <a:lnTo>
                      <a:pt x="21431" y="114294"/>
                    </a:lnTo>
                    <a:cubicBezTo>
                      <a:pt x="9595" y="114294"/>
                      <a:pt x="0" y="123890"/>
                      <a:pt x="0" y="135726"/>
                    </a:cubicBezTo>
                    <a:lnTo>
                      <a:pt x="0" y="144368"/>
                    </a:lnTo>
                    <a:cubicBezTo>
                      <a:pt x="0" y="154776"/>
                      <a:pt x="4541" y="164667"/>
                      <a:pt x="12433" y="171453"/>
                    </a:cubicBezTo>
                    <a:cubicBezTo>
                      <a:pt x="27320" y="184252"/>
                      <a:pt x="48644" y="190506"/>
                      <a:pt x="76167" y="190506"/>
                    </a:cubicBezTo>
                    <a:cubicBezTo>
                      <a:pt x="95941" y="190506"/>
                      <a:pt x="112521" y="187277"/>
                      <a:pt x="125820" y="180714"/>
                    </a:cubicBezTo>
                    <a:cubicBezTo>
                      <a:pt x="123757" y="180323"/>
                      <a:pt x="121791" y="179495"/>
                      <a:pt x="120061" y="178271"/>
                    </a:cubicBezTo>
                    <a:cubicBezTo>
                      <a:pt x="117577" y="176514"/>
                      <a:pt x="115697" y="174030"/>
                      <a:pt x="114684" y="171159"/>
                    </a:cubicBezTo>
                    <a:lnTo>
                      <a:pt x="114645" y="171048"/>
                    </a:lnTo>
                    <a:lnTo>
                      <a:pt x="114354" y="170156"/>
                    </a:lnTo>
                    <a:cubicBezTo>
                      <a:pt x="104019" y="174174"/>
                      <a:pt x="91309" y="176218"/>
                      <a:pt x="76167" y="176218"/>
                    </a:cubicBezTo>
                    <a:cubicBezTo>
                      <a:pt x="51790" y="176218"/>
                      <a:pt x="33731" y="170921"/>
                      <a:pt x="21747" y="160619"/>
                    </a:cubicBezTo>
                    <a:cubicBezTo>
                      <a:pt x="17012" y="156547"/>
                      <a:pt x="14288" y="150613"/>
                      <a:pt x="14288" y="144368"/>
                    </a:cubicBezTo>
                    <a:lnTo>
                      <a:pt x="14288" y="135726"/>
                    </a:lnTo>
                    <a:cubicBezTo>
                      <a:pt x="14288" y="131780"/>
                      <a:pt x="17486" y="128582"/>
                      <a:pt x="21431" y="128582"/>
                    </a:cubicBezTo>
                    <a:lnTo>
                      <a:pt x="76167" y="128582"/>
                    </a:lnTo>
                    <a:lnTo>
                      <a:pt x="76167" y="128550"/>
                    </a:lnTo>
                    <a:cubicBezTo>
                      <a:pt x="76167" y="125505"/>
                      <a:pt x="77112" y="122537"/>
                      <a:pt x="78871" y="120053"/>
                    </a:cubicBezTo>
                    <a:cubicBezTo>
                      <a:pt x="80629" y="117570"/>
                      <a:pt x="83115" y="115694"/>
                      <a:pt x="85984" y="114682"/>
                    </a:cubicBezTo>
                    <a:lnTo>
                      <a:pt x="86096" y="114643"/>
                    </a:lnTo>
                    <a:close/>
                    <a:moveTo>
                      <a:pt x="66628" y="54757"/>
                    </a:moveTo>
                    <a:cubicBezTo>
                      <a:pt x="66628" y="48185"/>
                      <a:pt x="61301" y="42858"/>
                      <a:pt x="54729" y="42858"/>
                    </a:cubicBezTo>
                    <a:cubicBezTo>
                      <a:pt x="48156" y="42858"/>
                      <a:pt x="42829" y="48185"/>
                      <a:pt x="42829" y="54757"/>
                    </a:cubicBezTo>
                    <a:cubicBezTo>
                      <a:pt x="42829" y="61329"/>
                      <a:pt x="48156" y="66657"/>
                      <a:pt x="54729" y="66657"/>
                    </a:cubicBezTo>
                    <a:cubicBezTo>
                      <a:pt x="61301" y="66657"/>
                      <a:pt x="66628" y="61329"/>
                      <a:pt x="66628" y="54757"/>
                    </a:cubicBezTo>
                    <a:close/>
                    <a:moveTo>
                      <a:pt x="97522" y="42858"/>
                    </a:moveTo>
                    <a:cubicBezTo>
                      <a:pt x="104094" y="42858"/>
                      <a:pt x="109421" y="48185"/>
                      <a:pt x="109421" y="54757"/>
                    </a:cubicBezTo>
                    <a:cubicBezTo>
                      <a:pt x="109421" y="61329"/>
                      <a:pt x="104094" y="66657"/>
                      <a:pt x="97522" y="66657"/>
                    </a:cubicBezTo>
                    <a:cubicBezTo>
                      <a:pt x="90950" y="66657"/>
                      <a:pt x="85622" y="61329"/>
                      <a:pt x="85622" y="54757"/>
                    </a:cubicBezTo>
                    <a:cubicBezTo>
                      <a:pt x="85622" y="48185"/>
                      <a:pt x="90950" y="42858"/>
                      <a:pt x="97522" y="42858"/>
                    </a:cubicBezTo>
                    <a:close/>
                    <a:moveTo>
                      <a:pt x="115108" y="146797"/>
                    </a:moveTo>
                    <a:cubicBezTo>
                      <a:pt x="114419" y="145908"/>
                      <a:pt x="113673" y="145059"/>
                      <a:pt x="112875" y="144258"/>
                    </a:cubicBezTo>
                    <a:cubicBezTo>
                      <a:pt x="109901" y="141276"/>
                      <a:pt x="106271" y="139029"/>
                      <a:pt x="102275" y="137696"/>
                    </a:cubicBezTo>
                    <a:lnTo>
                      <a:pt x="89151" y="133435"/>
                    </a:lnTo>
                    <a:cubicBezTo>
                      <a:pt x="88140" y="133079"/>
                      <a:pt x="87263" y="132417"/>
                      <a:pt x="86644" y="131542"/>
                    </a:cubicBezTo>
                    <a:cubicBezTo>
                      <a:pt x="86024" y="130667"/>
                      <a:pt x="85692" y="129622"/>
                      <a:pt x="85692" y="128550"/>
                    </a:cubicBezTo>
                    <a:cubicBezTo>
                      <a:pt x="85692" y="127478"/>
                      <a:pt x="86024" y="126433"/>
                      <a:pt x="86644" y="125558"/>
                    </a:cubicBezTo>
                    <a:cubicBezTo>
                      <a:pt x="87263" y="124683"/>
                      <a:pt x="88140" y="124022"/>
                      <a:pt x="89151" y="123665"/>
                    </a:cubicBezTo>
                    <a:lnTo>
                      <a:pt x="102275" y="119404"/>
                    </a:lnTo>
                    <a:cubicBezTo>
                      <a:pt x="106215" y="118043"/>
                      <a:pt x="109789" y="115792"/>
                      <a:pt x="112714" y="112823"/>
                    </a:cubicBezTo>
                    <a:cubicBezTo>
                      <a:pt x="115559" y="109935"/>
                      <a:pt x="117718" y="106446"/>
                      <a:pt x="119029" y="102615"/>
                    </a:cubicBezTo>
                    <a:lnTo>
                      <a:pt x="119138" y="102290"/>
                    </a:lnTo>
                    <a:lnTo>
                      <a:pt x="123403" y="89177"/>
                    </a:lnTo>
                    <a:cubicBezTo>
                      <a:pt x="123760" y="88166"/>
                      <a:pt x="124422" y="87291"/>
                      <a:pt x="125298" y="86672"/>
                    </a:cubicBezTo>
                    <a:cubicBezTo>
                      <a:pt x="126173" y="86053"/>
                      <a:pt x="127219" y="85720"/>
                      <a:pt x="128291" y="85720"/>
                    </a:cubicBezTo>
                    <a:cubicBezTo>
                      <a:pt x="129365" y="85720"/>
                      <a:pt x="130411" y="86053"/>
                      <a:pt x="131286" y="86672"/>
                    </a:cubicBezTo>
                    <a:cubicBezTo>
                      <a:pt x="132161" y="87291"/>
                      <a:pt x="132823" y="88166"/>
                      <a:pt x="133180" y="89177"/>
                    </a:cubicBezTo>
                    <a:lnTo>
                      <a:pt x="137446" y="102290"/>
                    </a:lnTo>
                    <a:cubicBezTo>
                      <a:pt x="138772" y="106277"/>
                      <a:pt x="141010" y="109899"/>
                      <a:pt x="143983" y="112870"/>
                    </a:cubicBezTo>
                    <a:cubicBezTo>
                      <a:pt x="146956" y="115841"/>
                      <a:pt x="150582" y="118078"/>
                      <a:pt x="154572" y="119404"/>
                    </a:cubicBezTo>
                    <a:lnTo>
                      <a:pt x="167695" y="123665"/>
                    </a:lnTo>
                    <a:lnTo>
                      <a:pt x="167957" y="123731"/>
                    </a:lnTo>
                    <a:cubicBezTo>
                      <a:pt x="168969" y="124087"/>
                      <a:pt x="169845" y="124749"/>
                      <a:pt x="170464" y="125623"/>
                    </a:cubicBezTo>
                    <a:cubicBezTo>
                      <a:pt x="171084" y="126499"/>
                      <a:pt x="171417" y="127544"/>
                      <a:pt x="171417" y="128615"/>
                    </a:cubicBezTo>
                    <a:cubicBezTo>
                      <a:pt x="171417" y="129688"/>
                      <a:pt x="171084" y="130733"/>
                      <a:pt x="170464" y="131608"/>
                    </a:cubicBezTo>
                    <a:cubicBezTo>
                      <a:pt x="169845" y="132482"/>
                      <a:pt x="168969" y="133143"/>
                      <a:pt x="167957" y="133501"/>
                    </a:cubicBezTo>
                    <a:lnTo>
                      <a:pt x="154834" y="137762"/>
                    </a:lnTo>
                    <a:cubicBezTo>
                      <a:pt x="150845" y="139088"/>
                      <a:pt x="147218" y="141324"/>
                      <a:pt x="144246" y="144295"/>
                    </a:cubicBezTo>
                    <a:cubicBezTo>
                      <a:pt x="141273" y="147266"/>
                      <a:pt x="139035" y="150888"/>
                      <a:pt x="137708" y="154876"/>
                    </a:cubicBezTo>
                    <a:lnTo>
                      <a:pt x="133442" y="167989"/>
                    </a:lnTo>
                    <a:cubicBezTo>
                      <a:pt x="133404" y="168098"/>
                      <a:pt x="133362" y="168205"/>
                      <a:pt x="133317" y="168311"/>
                    </a:cubicBezTo>
                    <a:cubicBezTo>
                      <a:pt x="132940" y="169185"/>
                      <a:pt x="132330" y="169941"/>
                      <a:pt x="131549" y="170494"/>
                    </a:cubicBezTo>
                    <a:cubicBezTo>
                      <a:pt x="130673" y="171113"/>
                      <a:pt x="129627" y="171445"/>
                      <a:pt x="128554" y="171445"/>
                    </a:cubicBezTo>
                    <a:cubicBezTo>
                      <a:pt x="127482" y="171445"/>
                      <a:pt x="126436" y="171113"/>
                      <a:pt x="125560" y="170494"/>
                    </a:cubicBezTo>
                    <a:cubicBezTo>
                      <a:pt x="124684" y="169875"/>
                      <a:pt x="124022" y="168999"/>
                      <a:pt x="123666" y="167989"/>
                    </a:cubicBezTo>
                    <a:lnTo>
                      <a:pt x="119401" y="154876"/>
                    </a:lnTo>
                    <a:cubicBezTo>
                      <a:pt x="118437" y="151950"/>
                      <a:pt x="116982" y="149220"/>
                      <a:pt x="115108" y="146797"/>
                    </a:cubicBezTo>
                    <a:close/>
                    <a:moveTo>
                      <a:pt x="188399" y="183001"/>
                    </a:moveTo>
                    <a:lnTo>
                      <a:pt x="181108" y="180633"/>
                    </a:lnTo>
                    <a:cubicBezTo>
                      <a:pt x="178892" y="179897"/>
                      <a:pt x="176877" y="178654"/>
                      <a:pt x="175226" y="177004"/>
                    </a:cubicBezTo>
                    <a:cubicBezTo>
                      <a:pt x="173574" y="175353"/>
                      <a:pt x="172330" y="173341"/>
                      <a:pt x="171594" y="171126"/>
                    </a:cubicBezTo>
                    <a:lnTo>
                      <a:pt x="169224" y="163840"/>
                    </a:lnTo>
                    <a:cubicBezTo>
                      <a:pt x="169026" y="163279"/>
                      <a:pt x="168658" y="162793"/>
                      <a:pt x="168172" y="162449"/>
                    </a:cubicBezTo>
                    <a:cubicBezTo>
                      <a:pt x="167686" y="162105"/>
                      <a:pt x="167105" y="161920"/>
                      <a:pt x="166508" y="161920"/>
                    </a:cubicBezTo>
                    <a:cubicBezTo>
                      <a:pt x="165912" y="161920"/>
                      <a:pt x="165331" y="162105"/>
                      <a:pt x="164844" y="162449"/>
                    </a:cubicBezTo>
                    <a:cubicBezTo>
                      <a:pt x="164359" y="162793"/>
                      <a:pt x="163991" y="163279"/>
                      <a:pt x="163793" y="163840"/>
                    </a:cubicBezTo>
                    <a:lnTo>
                      <a:pt x="161423" y="171126"/>
                    </a:lnTo>
                    <a:cubicBezTo>
                      <a:pt x="160701" y="173325"/>
                      <a:pt x="159479" y="175328"/>
                      <a:pt x="157854" y="176977"/>
                    </a:cubicBezTo>
                    <a:cubicBezTo>
                      <a:pt x="156229" y="178626"/>
                      <a:pt x="154244" y="179878"/>
                      <a:pt x="152054" y="180633"/>
                    </a:cubicBezTo>
                    <a:lnTo>
                      <a:pt x="144764" y="183001"/>
                    </a:lnTo>
                    <a:cubicBezTo>
                      <a:pt x="144202" y="183199"/>
                      <a:pt x="143715" y="183566"/>
                      <a:pt x="143370" y="184053"/>
                    </a:cubicBezTo>
                    <a:cubicBezTo>
                      <a:pt x="143026" y="184538"/>
                      <a:pt x="142842" y="185119"/>
                      <a:pt x="142842" y="185715"/>
                    </a:cubicBezTo>
                    <a:cubicBezTo>
                      <a:pt x="142842" y="186310"/>
                      <a:pt x="143026" y="186891"/>
                      <a:pt x="143370" y="187377"/>
                    </a:cubicBezTo>
                    <a:cubicBezTo>
                      <a:pt x="143715" y="187863"/>
                      <a:pt x="144202" y="188230"/>
                      <a:pt x="144764" y="188428"/>
                    </a:cubicBezTo>
                    <a:lnTo>
                      <a:pt x="152054" y="190796"/>
                    </a:lnTo>
                    <a:cubicBezTo>
                      <a:pt x="154275" y="191536"/>
                      <a:pt x="156291" y="192784"/>
                      <a:pt x="157944" y="194441"/>
                    </a:cubicBezTo>
                    <a:cubicBezTo>
                      <a:pt x="159595" y="196098"/>
                      <a:pt x="160837" y="198118"/>
                      <a:pt x="161569" y="200339"/>
                    </a:cubicBezTo>
                    <a:lnTo>
                      <a:pt x="163939" y="207625"/>
                    </a:lnTo>
                    <a:cubicBezTo>
                      <a:pt x="164137" y="208186"/>
                      <a:pt x="164504" y="208673"/>
                      <a:pt x="164991" y="209017"/>
                    </a:cubicBezTo>
                    <a:cubicBezTo>
                      <a:pt x="165477" y="209360"/>
                      <a:pt x="166058" y="209545"/>
                      <a:pt x="166654" y="209545"/>
                    </a:cubicBezTo>
                    <a:cubicBezTo>
                      <a:pt x="167250" y="209545"/>
                      <a:pt x="167831" y="209360"/>
                      <a:pt x="168317" y="209017"/>
                    </a:cubicBezTo>
                    <a:cubicBezTo>
                      <a:pt x="168804" y="208673"/>
                      <a:pt x="169172" y="208186"/>
                      <a:pt x="169370" y="207625"/>
                    </a:cubicBezTo>
                    <a:lnTo>
                      <a:pt x="171740" y="200339"/>
                    </a:lnTo>
                    <a:cubicBezTo>
                      <a:pt x="172477" y="198125"/>
                      <a:pt x="173720" y="196112"/>
                      <a:pt x="175371" y="194461"/>
                    </a:cubicBezTo>
                    <a:cubicBezTo>
                      <a:pt x="177023" y="192812"/>
                      <a:pt x="179038" y="191569"/>
                      <a:pt x="181254" y="190832"/>
                    </a:cubicBezTo>
                    <a:lnTo>
                      <a:pt x="188545" y="188465"/>
                    </a:lnTo>
                    <a:cubicBezTo>
                      <a:pt x="189107" y="188266"/>
                      <a:pt x="189593" y="187900"/>
                      <a:pt x="189938" y="187413"/>
                    </a:cubicBezTo>
                    <a:cubicBezTo>
                      <a:pt x="190282" y="186927"/>
                      <a:pt x="190467" y="186346"/>
                      <a:pt x="190467" y="185751"/>
                    </a:cubicBezTo>
                    <a:cubicBezTo>
                      <a:pt x="190467" y="185156"/>
                      <a:pt x="190282" y="184574"/>
                      <a:pt x="189938" y="184089"/>
                    </a:cubicBezTo>
                    <a:cubicBezTo>
                      <a:pt x="189593" y="183603"/>
                      <a:pt x="189107" y="183235"/>
                      <a:pt x="188545" y="183037"/>
                    </a:cubicBezTo>
                    <a:lnTo>
                      <a:pt x="188399" y="183001"/>
                    </a:lnTo>
                    <a:close/>
                  </a:path>
                </a:pathLst>
              </a:custGeom>
              <a:solidFill>
                <a:srgbClr val="0078D4"/>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FFFFFF"/>
                  </a:solidFill>
                  <a:effectLst/>
                  <a:uLnTx/>
                  <a:uFillTx/>
                </a:endParaRPr>
              </a:p>
            </p:txBody>
          </p:sp>
        </p:grpSp>
        <p:sp>
          <p:nvSpPr>
            <p:cNvPr id="246" name="TextBox 245">
              <a:hlinkClick r:id="rId104"/>
              <a:extLst>
                <a:ext uri="{FF2B5EF4-FFF2-40B4-BE49-F238E27FC236}">
                  <a16:creationId xmlns:a16="http://schemas.microsoft.com/office/drawing/2014/main" id="{2AE33D03-7A84-BB1B-E7F6-50F2B8C4FEA3}"/>
                </a:ext>
              </a:extLst>
            </p:cNvPr>
            <p:cNvSpPr txBox="1"/>
            <p:nvPr/>
          </p:nvSpPr>
          <p:spPr>
            <a:xfrm>
              <a:off x="405750" y="6857949"/>
              <a:ext cx="546140" cy="171145"/>
            </a:xfrm>
            <a:prstGeom prst="rect">
              <a:avLst/>
            </a:prstGeom>
            <a:noFill/>
          </p:spPr>
          <p:txBody>
            <a:bodyPr wrap="square" lIns="0" tIns="0" rIns="0" bIns="0">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Variable Display Light" pitchFamily="2" charset="0"/>
                </a:rPr>
                <a:t>GPT LLMs</a:t>
              </a:r>
            </a:p>
          </p:txBody>
        </p:sp>
      </p:grpSp>
      <p:grpSp>
        <p:nvGrpSpPr>
          <p:cNvPr id="249" name="Group 248">
            <a:extLst>
              <a:ext uri="{FF2B5EF4-FFF2-40B4-BE49-F238E27FC236}">
                <a16:creationId xmlns:a16="http://schemas.microsoft.com/office/drawing/2014/main" id="{DC328BE7-1E6E-F7CD-C5B6-282BE83CB7B8}"/>
              </a:ext>
            </a:extLst>
          </p:cNvPr>
          <p:cNvGrpSpPr/>
          <p:nvPr/>
        </p:nvGrpSpPr>
        <p:grpSpPr>
          <a:xfrm>
            <a:off x="4214075" y="3820691"/>
            <a:ext cx="546140" cy="366749"/>
            <a:chOff x="1022468" y="6659810"/>
            <a:chExt cx="546140" cy="366749"/>
          </a:xfrm>
        </p:grpSpPr>
        <p:sp>
          <p:nvSpPr>
            <p:cNvPr id="250" name="TextBox 249">
              <a:hlinkClick r:id="rId104"/>
              <a:extLst>
                <a:ext uri="{FF2B5EF4-FFF2-40B4-BE49-F238E27FC236}">
                  <a16:creationId xmlns:a16="http://schemas.microsoft.com/office/drawing/2014/main" id="{0442D7C0-40BE-2D05-4595-FF446DB71327}"/>
                </a:ext>
              </a:extLst>
            </p:cNvPr>
            <p:cNvSpPr txBox="1"/>
            <p:nvPr/>
          </p:nvSpPr>
          <p:spPr>
            <a:xfrm>
              <a:off x="1022468" y="6855414"/>
              <a:ext cx="546140" cy="171145"/>
            </a:xfrm>
            <a:prstGeom prst="rect">
              <a:avLst/>
            </a:prstGeom>
            <a:noFill/>
          </p:spPr>
          <p:txBody>
            <a:bodyPr wrap="square" lIns="0" tIns="0" rIns="0" bIns="0">
              <a:noAutofit/>
            </a:bodyPr>
            <a:lstStyle/>
            <a:p>
              <a:pPr algn="ctr" defTabSz="932742">
                <a:defRPr/>
              </a:pPr>
              <a:r>
                <a:rPr lang="en-US" sz="900" kern="0" dirty="0">
                  <a:solidFill>
                    <a:srgbClr val="000000"/>
                  </a:solidFill>
                  <a:latin typeface="Segoe UI Variable Display Light" pitchFamily="2" charset="0"/>
                </a:rPr>
                <a:t>DALL-E</a:t>
              </a:r>
            </a:p>
          </p:txBody>
        </p:sp>
        <p:grpSp>
          <p:nvGrpSpPr>
            <p:cNvPr id="251" name="Group 250">
              <a:extLst>
                <a:ext uri="{FF2B5EF4-FFF2-40B4-BE49-F238E27FC236}">
                  <a16:creationId xmlns:a16="http://schemas.microsoft.com/office/drawing/2014/main" id="{EA87FB9F-0E2E-778C-61CC-254D1E3EF706}"/>
                </a:ext>
              </a:extLst>
            </p:cNvPr>
            <p:cNvGrpSpPr/>
            <p:nvPr/>
          </p:nvGrpSpPr>
          <p:grpSpPr>
            <a:xfrm>
              <a:off x="1191574" y="6659810"/>
              <a:ext cx="212909" cy="165004"/>
              <a:chOff x="-1068907" y="6321555"/>
              <a:chExt cx="641493" cy="497156"/>
            </a:xfrm>
          </p:grpSpPr>
          <p:sp>
            <p:nvSpPr>
              <p:cNvPr id="252" name="Rectangle 251">
                <a:extLst>
                  <a:ext uri="{FF2B5EF4-FFF2-40B4-BE49-F238E27FC236}">
                    <a16:creationId xmlns:a16="http://schemas.microsoft.com/office/drawing/2014/main" id="{D478D608-A7A2-FAE8-FD07-F5F4F78BF73B}"/>
                  </a:ext>
                </a:extLst>
              </p:cNvPr>
              <p:cNvSpPr/>
              <p:nvPr/>
            </p:nvSpPr>
            <p:spPr bwMode="auto">
              <a:xfrm>
                <a:off x="-1039256" y="6337642"/>
                <a:ext cx="585507" cy="457200"/>
              </a:xfrm>
              <a:prstGeom prst="rect">
                <a:avLst/>
              </a:prstGeom>
              <a:solidFill>
                <a:srgbClr val="1E455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AU" sz="2000" kern="0" dirty="0" err="1">
                  <a:solidFill>
                    <a:srgbClr val="000000"/>
                  </a:solidFill>
                  <a:ea typeface="Segoe UI" pitchFamily="34" charset="0"/>
                  <a:cs typeface="Segoe UI" pitchFamily="34" charset="0"/>
                </a:endParaRPr>
              </a:p>
            </p:txBody>
          </p:sp>
          <p:sp>
            <p:nvSpPr>
              <p:cNvPr id="253" name="Freeform: Shape 252">
                <a:extLst>
                  <a:ext uri="{FF2B5EF4-FFF2-40B4-BE49-F238E27FC236}">
                    <a16:creationId xmlns:a16="http://schemas.microsoft.com/office/drawing/2014/main" id="{36F07DA5-FFAA-5B3F-1C60-9BFA5CF27D52}"/>
                  </a:ext>
                </a:extLst>
              </p:cNvPr>
              <p:cNvSpPr/>
              <p:nvPr/>
            </p:nvSpPr>
            <p:spPr>
              <a:xfrm>
                <a:off x="-667975" y="6523142"/>
                <a:ext cx="162072" cy="197673"/>
              </a:xfrm>
              <a:custGeom>
                <a:avLst/>
                <a:gdLst>
                  <a:gd name="connsiteX0" fmla="*/ 160373 w 162071"/>
                  <a:gd name="connsiteY0" fmla="*/ 180099 h 197674"/>
                  <a:gd name="connsiteX1" fmla="*/ 50598 w 162071"/>
                  <a:gd name="connsiteY1" fmla="*/ 5132 h 197674"/>
                  <a:gd name="connsiteX2" fmla="*/ 41376 w 162071"/>
                  <a:gd name="connsiteY2" fmla="*/ 0 h 197674"/>
                  <a:gd name="connsiteX3" fmla="*/ 32075 w 162071"/>
                  <a:gd name="connsiteY3" fmla="*/ 5132 h 197674"/>
                  <a:gd name="connsiteX4" fmla="*/ 0 w 162071"/>
                  <a:gd name="connsiteY4" fmla="*/ 56612 h 197674"/>
                  <a:gd name="connsiteX5" fmla="*/ 68800 w 162071"/>
                  <a:gd name="connsiteY5" fmla="*/ 167911 h 197674"/>
                  <a:gd name="connsiteX6" fmla="*/ 72168 w 162071"/>
                  <a:gd name="connsiteY6" fmla="*/ 197660 h 197674"/>
                  <a:gd name="connsiteX7" fmla="*/ 149949 w 162071"/>
                  <a:gd name="connsiteY7" fmla="*/ 197660 h 197674"/>
                  <a:gd name="connsiteX8" fmla="*/ 162057 w 162071"/>
                  <a:gd name="connsiteY8" fmla="*/ 186704 h 197674"/>
                  <a:gd name="connsiteX9" fmla="*/ 160373 w 162071"/>
                  <a:gd name="connsiteY9" fmla="*/ 180099 h 197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71" h="197674">
                    <a:moveTo>
                      <a:pt x="160373" y="180099"/>
                    </a:moveTo>
                    <a:lnTo>
                      <a:pt x="50598" y="5132"/>
                    </a:lnTo>
                    <a:cubicBezTo>
                      <a:pt x="48633" y="1925"/>
                      <a:pt x="45136" y="-21"/>
                      <a:pt x="41376" y="0"/>
                    </a:cubicBezTo>
                    <a:cubicBezTo>
                      <a:pt x="37600" y="-1"/>
                      <a:pt x="34087" y="1937"/>
                      <a:pt x="32075" y="5132"/>
                    </a:cubicBezTo>
                    <a:lnTo>
                      <a:pt x="0" y="56612"/>
                    </a:lnTo>
                    <a:lnTo>
                      <a:pt x="68800" y="167911"/>
                    </a:lnTo>
                    <a:cubicBezTo>
                      <a:pt x="74623" y="176716"/>
                      <a:pt x="75874" y="187777"/>
                      <a:pt x="72168" y="197660"/>
                    </a:cubicBezTo>
                    <a:lnTo>
                      <a:pt x="149949" y="197660"/>
                    </a:lnTo>
                    <a:cubicBezTo>
                      <a:pt x="156318" y="197979"/>
                      <a:pt x="161740" y="193073"/>
                      <a:pt x="162057" y="186704"/>
                    </a:cubicBezTo>
                    <a:cubicBezTo>
                      <a:pt x="162174" y="184383"/>
                      <a:pt x="161587" y="182082"/>
                      <a:pt x="160373" y="180099"/>
                    </a:cubicBezTo>
                    <a:close/>
                  </a:path>
                </a:pathLst>
              </a:custGeom>
              <a:solidFill>
                <a:srgbClr val="DCFAFF"/>
              </a:solidFill>
              <a:ln w="2580" cap="flat">
                <a:noFill/>
                <a:prstDash val="solid"/>
                <a:miter/>
              </a:ln>
            </p:spPr>
            <p:txBody>
              <a:bodyPr rtlCol="0" anchor="ctr"/>
              <a:lstStyle/>
              <a:p>
                <a:endParaRPr lang="en-AU">
                  <a:solidFill>
                    <a:prstClr val="black"/>
                  </a:solidFill>
                  <a:latin typeface="Aptos" panose="02110004020202020204"/>
                </a:endParaRPr>
              </a:p>
            </p:txBody>
          </p:sp>
          <p:sp>
            <p:nvSpPr>
              <p:cNvPr id="254" name="Freeform: Shape 253">
                <a:extLst>
                  <a:ext uri="{FF2B5EF4-FFF2-40B4-BE49-F238E27FC236}">
                    <a16:creationId xmlns:a16="http://schemas.microsoft.com/office/drawing/2014/main" id="{8E736EBC-E2E6-54A8-CE52-F8BF284ED0C5}"/>
                  </a:ext>
                </a:extLst>
              </p:cNvPr>
              <p:cNvSpPr/>
              <p:nvPr/>
            </p:nvSpPr>
            <p:spPr>
              <a:xfrm>
                <a:off x="-999663" y="6416088"/>
                <a:ext cx="374708" cy="304818"/>
              </a:xfrm>
              <a:custGeom>
                <a:avLst/>
                <a:gdLst>
                  <a:gd name="connsiteX0" fmla="*/ 372585 w 374707"/>
                  <a:gd name="connsiteY0" fmla="*/ 288197 h 304819"/>
                  <a:gd name="connsiteX1" fmla="*/ 198179 w 374707"/>
                  <a:gd name="connsiteY1" fmla="*/ 4417 h 304819"/>
                  <a:gd name="connsiteX2" fmla="*/ 188797 w 374707"/>
                  <a:gd name="connsiteY2" fmla="*/ 6 h 304819"/>
                  <a:gd name="connsiteX3" fmla="*/ 187354 w 374707"/>
                  <a:gd name="connsiteY3" fmla="*/ 6 h 304819"/>
                  <a:gd name="connsiteX4" fmla="*/ 185910 w 374707"/>
                  <a:gd name="connsiteY4" fmla="*/ 6 h 304819"/>
                  <a:gd name="connsiteX5" fmla="*/ 176528 w 374707"/>
                  <a:gd name="connsiteY5" fmla="*/ 4417 h 304819"/>
                  <a:gd name="connsiteX6" fmla="*/ 2122 w 374707"/>
                  <a:gd name="connsiteY6" fmla="*/ 288197 h 304819"/>
                  <a:gd name="connsiteX7" fmla="*/ 1240 w 374707"/>
                  <a:gd name="connsiteY7" fmla="*/ 299985 h 304819"/>
                  <a:gd name="connsiteX8" fmla="*/ 10943 w 374707"/>
                  <a:gd name="connsiteY8" fmla="*/ 304716 h 304819"/>
                  <a:gd name="connsiteX9" fmla="*/ 363764 w 374707"/>
                  <a:gd name="connsiteY9" fmla="*/ 304716 h 304819"/>
                  <a:gd name="connsiteX10" fmla="*/ 373467 w 374707"/>
                  <a:gd name="connsiteY10" fmla="*/ 299985 h 304819"/>
                  <a:gd name="connsiteX11" fmla="*/ 372585 w 374707"/>
                  <a:gd name="connsiteY11" fmla="*/ 288197 h 304819"/>
                  <a:gd name="connsiteX12" fmla="*/ 216542 w 374707"/>
                  <a:gd name="connsiteY12" fmla="*/ 137366 h 304819"/>
                  <a:gd name="connsiteX13" fmla="*/ 188797 w 374707"/>
                  <a:gd name="connsiteY13" fmla="*/ 162064 h 304819"/>
                  <a:gd name="connsiteX14" fmla="*/ 161052 w 374707"/>
                  <a:gd name="connsiteY14" fmla="*/ 137366 h 304819"/>
                  <a:gd name="connsiteX15" fmla="*/ 115186 w 374707"/>
                  <a:gd name="connsiteY15" fmla="*/ 165111 h 304819"/>
                  <a:gd name="connsiteX16" fmla="*/ 187354 w 374707"/>
                  <a:gd name="connsiteY16" fmla="*/ 48118 h 304819"/>
                  <a:gd name="connsiteX17" fmla="*/ 257597 w 374707"/>
                  <a:gd name="connsiteY17" fmla="*/ 162064 h 304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4707" h="304819">
                    <a:moveTo>
                      <a:pt x="372585" y="288197"/>
                    </a:moveTo>
                    <a:lnTo>
                      <a:pt x="198179" y="4417"/>
                    </a:lnTo>
                    <a:cubicBezTo>
                      <a:pt x="195941" y="1526"/>
                      <a:pt x="192451" y="-115"/>
                      <a:pt x="188797" y="6"/>
                    </a:cubicBezTo>
                    <a:lnTo>
                      <a:pt x="187354" y="6"/>
                    </a:lnTo>
                    <a:lnTo>
                      <a:pt x="185910" y="6"/>
                    </a:lnTo>
                    <a:cubicBezTo>
                      <a:pt x="182256" y="-115"/>
                      <a:pt x="178766" y="1526"/>
                      <a:pt x="176528" y="4417"/>
                    </a:cubicBezTo>
                    <a:lnTo>
                      <a:pt x="2122" y="288197"/>
                    </a:lnTo>
                    <a:cubicBezTo>
                      <a:pt x="-348" y="291654"/>
                      <a:pt x="-688" y="296199"/>
                      <a:pt x="1240" y="299985"/>
                    </a:cubicBezTo>
                    <a:cubicBezTo>
                      <a:pt x="3186" y="303415"/>
                      <a:pt x="7042" y="305295"/>
                      <a:pt x="10943" y="304716"/>
                    </a:cubicBezTo>
                    <a:lnTo>
                      <a:pt x="363764" y="304716"/>
                    </a:lnTo>
                    <a:cubicBezTo>
                      <a:pt x="367665" y="305295"/>
                      <a:pt x="371522" y="303415"/>
                      <a:pt x="373467" y="299985"/>
                    </a:cubicBezTo>
                    <a:cubicBezTo>
                      <a:pt x="375395" y="296199"/>
                      <a:pt x="375055" y="291654"/>
                      <a:pt x="372585" y="288197"/>
                    </a:cubicBezTo>
                    <a:close/>
                    <a:moveTo>
                      <a:pt x="216542" y="137366"/>
                    </a:moveTo>
                    <a:lnTo>
                      <a:pt x="188797" y="162064"/>
                    </a:lnTo>
                    <a:lnTo>
                      <a:pt x="161052" y="137366"/>
                    </a:lnTo>
                    <a:lnTo>
                      <a:pt x="115186" y="165111"/>
                    </a:lnTo>
                    <a:lnTo>
                      <a:pt x="187354" y="48118"/>
                    </a:lnTo>
                    <a:lnTo>
                      <a:pt x="257597" y="162064"/>
                    </a:lnTo>
                    <a:close/>
                  </a:path>
                </a:pathLst>
              </a:custGeom>
              <a:solidFill>
                <a:srgbClr val="DCFAFF"/>
              </a:solidFill>
              <a:ln w="2580" cap="flat">
                <a:noFill/>
                <a:prstDash val="solid"/>
                <a:miter/>
              </a:ln>
            </p:spPr>
            <p:txBody>
              <a:bodyPr rtlCol="0" anchor="ctr"/>
              <a:lstStyle/>
              <a:p>
                <a:endParaRPr lang="en-AU">
                  <a:solidFill>
                    <a:prstClr val="black"/>
                  </a:solidFill>
                  <a:latin typeface="Aptos" panose="02110004020202020204"/>
                </a:endParaRPr>
              </a:p>
            </p:txBody>
          </p:sp>
          <p:sp>
            <p:nvSpPr>
              <p:cNvPr id="255" name="Freeform: Shape 254">
                <a:extLst>
                  <a:ext uri="{FF2B5EF4-FFF2-40B4-BE49-F238E27FC236}">
                    <a16:creationId xmlns:a16="http://schemas.microsoft.com/office/drawing/2014/main" id="{BADE9C3A-520F-C2C4-2177-7603C4F99CE0}"/>
                  </a:ext>
                </a:extLst>
              </p:cNvPr>
              <p:cNvSpPr/>
              <p:nvPr/>
            </p:nvSpPr>
            <p:spPr>
              <a:xfrm>
                <a:off x="-940608" y="6409758"/>
                <a:ext cx="48111" cy="48111"/>
              </a:xfrm>
              <a:custGeom>
                <a:avLst/>
                <a:gdLst>
                  <a:gd name="connsiteX0" fmla="*/ 48112 w 48112"/>
                  <a:gd name="connsiteY0" fmla="*/ 24056 h 48112"/>
                  <a:gd name="connsiteX1" fmla="*/ 24056 w 48112"/>
                  <a:gd name="connsiteY1" fmla="*/ 48112 h 48112"/>
                  <a:gd name="connsiteX2" fmla="*/ 0 w 48112"/>
                  <a:gd name="connsiteY2" fmla="*/ 24056 h 48112"/>
                  <a:gd name="connsiteX3" fmla="*/ 24056 w 48112"/>
                  <a:gd name="connsiteY3" fmla="*/ 0 h 48112"/>
                  <a:gd name="connsiteX4" fmla="*/ 48112 w 48112"/>
                  <a:gd name="connsiteY4" fmla="*/ 24056 h 48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12" h="48112">
                    <a:moveTo>
                      <a:pt x="48112" y="24056"/>
                    </a:moveTo>
                    <a:cubicBezTo>
                      <a:pt x="48112" y="37342"/>
                      <a:pt x="37342" y="48112"/>
                      <a:pt x="24056" y="48112"/>
                    </a:cubicBezTo>
                    <a:cubicBezTo>
                      <a:pt x="10770" y="48112"/>
                      <a:pt x="0" y="37342"/>
                      <a:pt x="0" y="24056"/>
                    </a:cubicBezTo>
                    <a:cubicBezTo>
                      <a:pt x="0" y="10770"/>
                      <a:pt x="10770" y="0"/>
                      <a:pt x="24056" y="0"/>
                    </a:cubicBezTo>
                    <a:cubicBezTo>
                      <a:pt x="37342" y="0"/>
                      <a:pt x="48112" y="10770"/>
                      <a:pt x="48112" y="24056"/>
                    </a:cubicBezTo>
                    <a:close/>
                  </a:path>
                </a:pathLst>
              </a:custGeom>
              <a:solidFill>
                <a:srgbClr val="DCFAFF"/>
              </a:solidFill>
              <a:ln w="2580" cap="flat">
                <a:noFill/>
                <a:prstDash val="solid"/>
                <a:miter/>
              </a:ln>
            </p:spPr>
            <p:txBody>
              <a:bodyPr rtlCol="0" anchor="ctr"/>
              <a:lstStyle/>
              <a:p>
                <a:endParaRPr lang="en-AU">
                  <a:solidFill>
                    <a:prstClr val="black"/>
                  </a:solidFill>
                  <a:latin typeface="Aptos" panose="02110004020202020204"/>
                </a:endParaRPr>
              </a:p>
            </p:txBody>
          </p:sp>
          <p:sp>
            <p:nvSpPr>
              <p:cNvPr id="645" name="Freeform: Shape 644">
                <a:extLst>
                  <a:ext uri="{FF2B5EF4-FFF2-40B4-BE49-F238E27FC236}">
                    <a16:creationId xmlns:a16="http://schemas.microsoft.com/office/drawing/2014/main" id="{9C4D5E0D-2ADC-6BED-4871-9A2B106983A7}"/>
                  </a:ext>
                </a:extLst>
              </p:cNvPr>
              <p:cNvSpPr/>
              <p:nvPr/>
            </p:nvSpPr>
            <p:spPr>
              <a:xfrm>
                <a:off x="-1068907" y="6321555"/>
                <a:ext cx="641493" cy="497156"/>
              </a:xfrm>
              <a:custGeom>
                <a:avLst/>
                <a:gdLst>
                  <a:gd name="connsiteX0" fmla="*/ 48112 w 641493"/>
                  <a:gd name="connsiteY0" fmla="*/ 449045 h 497157"/>
                  <a:gd name="connsiteX1" fmla="*/ 48112 w 641493"/>
                  <a:gd name="connsiteY1" fmla="*/ 48112 h 497157"/>
                  <a:gd name="connsiteX2" fmla="*/ 593381 w 641493"/>
                  <a:gd name="connsiteY2" fmla="*/ 48112 h 497157"/>
                  <a:gd name="connsiteX3" fmla="*/ 593381 w 641493"/>
                  <a:gd name="connsiteY3" fmla="*/ 449045 h 497157"/>
                  <a:gd name="connsiteX4" fmla="*/ 641493 w 641493"/>
                  <a:gd name="connsiteY4" fmla="*/ 497157 h 497157"/>
                  <a:gd name="connsiteX5" fmla="*/ 641493 w 641493"/>
                  <a:gd name="connsiteY5" fmla="*/ 0 h 497157"/>
                  <a:gd name="connsiteX6" fmla="*/ 0 w 641493"/>
                  <a:gd name="connsiteY6" fmla="*/ 0 h 497157"/>
                  <a:gd name="connsiteX7" fmla="*/ 0 w 641493"/>
                  <a:gd name="connsiteY7" fmla="*/ 497157 h 497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493" h="497157">
                    <a:moveTo>
                      <a:pt x="48112" y="449045"/>
                    </a:moveTo>
                    <a:lnTo>
                      <a:pt x="48112" y="48112"/>
                    </a:lnTo>
                    <a:lnTo>
                      <a:pt x="593381" y="48112"/>
                    </a:lnTo>
                    <a:lnTo>
                      <a:pt x="593381" y="449045"/>
                    </a:lnTo>
                    <a:close/>
                    <a:moveTo>
                      <a:pt x="641493" y="497157"/>
                    </a:moveTo>
                    <a:lnTo>
                      <a:pt x="641493" y="0"/>
                    </a:lnTo>
                    <a:lnTo>
                      <a:pt x="0" y="0"/>
                    </a:lnTo>
                    <a:lnTo>
                      <a:pt x="0" y="497157"/>
                    </a:lnTo>
                    <a:close/>
                  </a:path>
                </a:pathLst>
              </a:custGeom>
              <a:solidFill>
                <a:srgbClr val="0078D4"/>
              </a:solidFill>
              <a:ln w="2580" cap="flat">
                <a:noFill/>
                <a:prstDash val="solid"/>
                <a:miter/>
              </a:ln>
            </p:spPr>
            <p:txBody>
              <a:bodyPr rtlCol="0" anchor="ctr"/>
              <a:lstStyle/>
              <a:p>
                <a:endParaRPr lang="en-AU">
                  <a:solidFill>
                    <a:prstClr val="black"/>
                  </a:solidFill>
                  <a:latin typeface="Aptos" panose="02110004020202020204"/>
                </a:endParaRPr>
              </a:p>
            </p:txBody>
          </p:sp>
        </p:grpSp>
      </p:grpSp>
      <p:grpSp>
        <p:nvGrpSpPr>
          <p:cNvPr id="646" name="Group 645">
            <a:extLst>
              <a:ext uri="{FF2B5EF4-FFF2-40B4-BE49-F238E27FC236}">
                <a16:creationId xmlns:a16="http://schemas.microsoft.com/office/drawing/2014/main" id="{DEED68EF-87B3-F571-2E85-493481914782}"/>
              </a:ext>
            </a:extLst>
          </p:cNvPr>
          <p:cNvGrpSpPr/>
          <p:nvPr/>
        </p:nvGrpSpPr>
        <p:grpSpPr>
          <a:xfrm>
            <a:off x="3787062" y="4253843"/>
            <a:ext cx="127316" cy="140041"/>
            <a:chOff x="-1830486" y="4232383"/>
            <a:chExt cx="176605" cy="176660"/>
          </a:xfrm>
        </p:grpSpPr>
        <p:sp>
          <p:nvSpPr>
            <p:cNvPr id="649" name="Freeform: Shape 648">
              <a:extLst>
                <a:ext uri="{FF2B5EF4-FFF2-40B4-BE49-F238E27FC236}">
                  <a16:creationId xmlns:a16="http://schemas.microsoft.com/office/drawing/2014/main" id="{B1A12FE4-46C2-365B-9E4F-27365364C7EF}"/>
                </a:ext>
              </a:extLst>
            </p:cNvPr>
            <p:cNvSpPr/>
            <p:nvPr/>
          </p:nvSpPr>
          <p:spPr>
            <a:xfrm>
              <a:off x="-1830486" y="4232383"/>
              <a:ext cx="176605" cy="176656"/>
            </a:xfrm>
            <a:custGeom>
              <a:avLst/>
              <a:gdLst>
                <a:gd name="connsiteX0" fmla="*/ 5144 w 176605"/>
                <a:gd name="connsiteY0" fmla="*/ 21431 h 176656"/>
                <a:gd name="connsiteX1" fmla="*/ 26575 w 176605"/>
                <a:gd name="connsiteY1" fmla="*/ 0 h 176656"/>
                <a:gd name="connsiteX2" fmla="*/ 50455 w 176605"/>
                <a:gd name="connsiteY2" fmla="*/ 0 h 176656"/>
                <a:gd name="connsiteX3" fmla="*/ 71886 w 176605"/>
                <a:gd name="connsiteY3" fmla="*/ 21431 h 176656"/>
                <a:gd name="connsiteX4" fmla="*/ 71886 w 176605"/>
                <a:gd name="connsiteY4" fmla="*/ 45313 h 176656"/>
                <a:gd name="connsiteX5" fmla="*/ 50455 w 176605"/>
                <a:gd name="connsiteY5" fmla="*/ 66745 h 176656"/>
                <a:gd name="connsiteX6" fmla="*/ 45648 w 176605"/>
                <a:gd name="connsiteY6" fmla="*/ 66745 h 176656"/>
                <a:gd name="connsiteX7" fmla="*/ 45648 w 176605"/>
                <a:gd name="connsiteY7" fmla="*/ 102045 h 176656"/>
                <a:gd name="connsiteX8" fmla="*/ 46922 w 176605"/>
                <a:gd name="connsiteY8" fmla="*/ 103152 h 176656"/>
                <a:gd name="connsiteX9" fmla="*/ 73503 w 176605"/>
                <a:gd name="connsiteY9" fmla="*/ 129739 h 176656"/>
                <a:gd name="connsiteX10" fmla="*/ 74612 w 176605"/>
                <a:gd name="connsiteY10" fmla="*/ 131015 h 176656"/>
                <a:gd name="connsiteX11" fmla="*/ 109989 w 176605"/>
                <a:gd name="connsiteY11" fmla="*/ 131015 h 176656"/>
                <a:gd name="connsiteX12" fmla="*/ 109989 w 176605"/>
                <a:gd name="connsiteY12" fmla="*/ 126248 h 176656"/>
                <a:gd name="connsiteX13" fmla="*/ 131420 w 176605"/>
                <a:gd name="connsiteY13" fmla="*/ 104817 h 176656"/>
                <a:gd name="connsiteX14" fmla="*/ 155174 w 176605"/>
                <a:gd name="connsiteY14" fmla="*/ 104817 h 176656"/>
                <a:gd name="connsiteX15" fmla="*/ 176606 w 176605"/>
                <a:gd name="connsiteY15" fmla="*/ 126248 h 176656"/>
                <a:gd name="connsiteX16" fmla="*/ 176606 w 176605"/>
                <a:gd name="connsiteY16" fmla="*/ 150101 h 176656"/>
                <a:gd name="connsiteX17" fmla="*/ 155174 w 176605"/>
                <a:gd name="connsiteY17" fmla="*/ 171532 h 176656"/>
                <a:gd name="connsiteX18" fmla="*/ 131420 w 176605"/>
                <a:gd name="connsiteY18" fmla="*/ 171532 h 176656"/>
                <a:gd name="connsiteX19" fmla="*/ 109989 w 176605"/>
                <a:gd name="connsiteY19" fmla="*/ 150101 h 176656"/>
                <a:gd name="connsiteX20" fmla="*/ 109989 w 176605"/>
                <a:gd name="connsiteY20" fmla="*/ 145303 h 176656"/>
                <a:gd name="connsiteX21" fmla="*/ 74608 w 176605"/>
                <a:gd name="connsiteY21" fmla="*/ 145303 h 176656"/>
                <a:gd name="connsiteX22" fmla="*/ 73504 w 176605"/>
                <a:gd name="connsiteY22" fmla="*/ 146575 h 176656"/>
                <a:gd name="connsiteX23" fmla="*/ 46923 w 176605"/>
                <a:gd name="connsiteY23" fmla="*/ 173167 h 176656"/>
                <a:gd name="connsiteX24" fmla="*/ 30084 w 176605"/>
                <a:gd name="connsiteY24" fmla="*/ 173169 h 176656"/>
                <a:gd name="connsiteX25" fmla="*/ 3488 w 176605"/>
                <a:gd name="connsiteY25" fmla="*/ 146576 h 176656"/>
                <a:gd name="connsiteX26" fmla="*/ 3489 w 176605"/>
                <a:gd name="connsiteY26" fmla="*/ 129736 h 176656"/>
                <a:gd name="connsiteX27" fmla="*/ 30084 w 176605"/>
                <a:gd name="connsiteY27" fmla="*/ 103150 h 176656"/>
                <a:gd name="connsiteX28" fmla="*/ 31361 w 176605"/>
                <a:gd name="connsiteY28" fmla="*/ 102041 h 176656"/>
                <a:gd name="connsiteX29" fmla="*/ 31361 w 176605"/>
                <a:gd name="connsiteY29" fmla="*/ 66745 h 176656"/>
                <a:gd name="connsiteX30" fmla="*/ 26575 w 176605"/>
                <a:gd name="connsiteY30" fmla="*/ 66745 h 176656"/>
                <a:gd name="connsiteX31" fmla="*/ 5144 w 176605"/>
                <a:gd name="connsiteY31" fmla="*/ 45313 h 176656"/>
                <a:gd name="connsiteX32" fmla="*/ 5144 w 176605"/>
                <a:gd name="connsiteY32" fmla="*/ 21431 h 17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6605" h="176656">
                  <a:moveTo>
                    <a:pt x="5144" y="21431"/>
                  </a:moveTo>
                  <a:cubicBezTo>
                    <a:pt x="5144" y="9595"/>
                    <a:pt x="14739" y="0"/>
                    <a:pt x="26575" y="0"/>
                  </a:cubicBezTo>
                  <a:lnTo>
                    <a:pt x="50455" y="0"/>
                  </a:lnTo>
                  <a:cubicBezTo>
                    <a:pt x="62290" y="0"/>
                    <a:pt x="71886" y="9595"/>
                    <a:pt x="71886" y="21431"/>
                  </a:cubicBezTo>
                  <a:lnTo>
                    <a:pt x="71886" y="45313"/>
                  </a:lnTo>
                  <a:cubicBezTo>
                    <a:pt x="71886" y="57149"/>
                    <a:pt x="62290" y="66745"/>
                    <a:pt x="50455" y="66745"/>
                  </a:cubicBezTo>
                  <a:lnTo>
                    <a:pt x="45648" y="66745"/>
                  </a:lnTo>
                  <a:lnTo>
                    <a:pt x="45648" y="102045"/>
                  </a:lnTo>
                  <a:cubicBezTo>
                    <a:pt x="46092" y="102379"/>
                    <a:pt x="46518" y="102748"/>
                    <a:pt x="46922" y="103152"/>
                  </a:cubicBezTo>
                  <a:lnTo>
                    <a:pt x="73503" y="129739"/>
                  </a:lnTo>
                  <a:cubicBezTo>
                    <a:pt x="73908" y="130144"/>
                    <a:pt x="74278" y="130571"/>
                    <a:pt x="74612" y="131015"/>
                  </a:cubicBezTo>
                  <a:lnTo>
                    <a:pt x="109989" y="131015"/>
                  </a:lnTo>
                  <a:lnTo>
                    <a:pt x="109989" y="126248"/>
                  </a:lnTo>
                  <a:cubicBezTo>
                    <a:pt x="109989" y="114412"/>
                    <a:pt x="119583" y="104817"/>
                    <a:pt x="131420" y="104817"/>
                  </a:cubicBezTo>
                  <a:lnTo>
                    <a:pt x="155174" y="104817"/>
                  </a:lnTo>
                  <a:cubicBezTo>
                    <a:pt x="167010" y="104817"/>
                    <a:pt x="176606" y="114412"/>
                    <a:pt x="176606" y="126248"/>
                  </a:cubicBezTo>
                  <a:lnTo>
                    <a:pt x="176606" y="150101"/>
                  </a:lnTo>
                  <a:cubicBezTo>
                    <a:pt x="176606" y="161936"/>
                    <a:pt x="167010" y="171532"/>
                    <a:pt x="155174" y="171532"/>
                  </a:cubicBezTo>
                  <a:lnTo>
                    <a:pt x="131420" y="171532"/>
                  </a:lnTo>
                  <a:cubicBezTo>
                    <a:pt x="119583" y="171532"/>
                    <a:pt x="109989" y="161936"/>
                    <a:pt x="109989" y="150101"/>
                  </a:cubicBezTo>
                  <a:lnTo>
                    <a:pt x="109989" y="145303"/>
                  </a:lnTo>
                  <a:lnTo>
                    <a:pt x="74608" y="145303"/>
                  </a:lnTo>
                  <a:cubicBezTo>
                    <a:pt x="74276" y="145746"/>
                    <a:pt x="73907" y="146171"/>
                    <a:pt x="73504" y="146575"/>
                  </a:cubicBezTo>
                  <a:lnTo>
                    <a:pt x="46923" y="173167"/>
                  </a:lnTo>
                  <a:cubicBezTo>
                    <a:pt x="42274" y="177818"/>
                    <a:pt x="34734" y="177819"/>
                    <a:pt x="30084" y="173169"/>
                  </a:cubicBezTo>
                  <a:lnTo>
                    <a:pt x="3488" y="146576"/>
                  </a:lnTo>
                  <a:cubicBezTo>
                    <a:pt x="-1163" y="141926"/>
                    <a:pt x="-1162" y="134386"/>
                    <a:pt x="3489" y="129736"/>
                  </a:cubicBezTo>
                  <a:lnTo>
                    <a:pt x="30084" y="103150"/>
                  </a:lnTo>
                  <a:cubicBezTo>
                    <a:pt x="30489" y="102745"/>
                    <a:pt x="30916" y="102376"/>
                    <a:pt x="31361" y="102041"/>
                  </a:cubicBezTo>
                  <a:lnTo>
                    <a:pt x="31361" y="66745"/>
                  </a:lnTo>
                  <a:lnTo>
                    <a:pt x="26575" y="66745"/>
                  </a:lnTo>
                  <a:cubicBezTo>
                    <a:pt x="14739" y="66745"/>
                    <a:pt x="5144" y="57149"/>
                    <a:pt x="5144" y="45313"/>
                  </a:cubicBezTo>
                  <a:lnTo>
                    <a:pt x="5144" y="21431"/>
                  </a:lnTo>
                  <a:close/>
                </a:path>
              </a:pathLst>
            </a:custGeom>
            <a:solidFill>
              <a:srgbClr val="50E6FF">
                <a:alpha val="20000"/>
              </a:srgbClr>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AU" sz="1600" b="0" i="0" u="none" strike="noStrike" kern="0" cap="none" spc="0" normalizeH="0" baseline="0" noProof="0">
                <a:ln>
                  <a:noFill/>
                </a:ln>
                <a:solidFill>
                  <a:srgbClr val="FFFFFF"/>
                </a:solidFill>
                <a:effectLst/>
                <a:uLnTx/>
                <a:uFillTx/>
              </a:endParaRPr>
            </a:p>
          </p:txBody>
        </p:sp>
        <p:sp>
          <p:nvSpPr>
            <p:cNvPr id="651" name="Freeform: Shape 650">
              <a:extLst>
                <a:ext uri="{FF2B5EF4-FFF2-40B4-BE49-F238E27FC236}">
                  <a16:creationId xmlns:a16="http://schemas.microsoft.com/office/drawing/2014/main" id="{599902FB-D254-20AC-6F2E-7533B4B6D07E}"/>
                </a:ext>
              </a:extLst>
            </p:cNvPr>
            <p:cNvSpPr/>
            <p:nvPr/>
          </p:nvSpPr>
          <p:spPr>
            <a:xfrm>
              <a:off x="-1830486" y="4232383"/>
              <a:ext cx="176605" cy="176660"/>
            </a:xfrm>
            <a:custGeom>
              <a:avLst/>
              <a:gdLst>
                <a:gd name="connsiteX0" fmla="*/ 26575 w 176605"/>
                <a:gd name="connsiteY0" fmla="*/ 0 h 176660"/>
                <a:gd name="connsiteX1" fmla="*/ 5144 w 176605"/>
                <a:gd name="connsiteY1" fmla="*/ 21431 h 176660"/>
                <a:gd name="connsiteX2" fmla="*/ 5144 w 176605"/>
                <a:gd name="connsiteY2" fmla="*/ 45313 h 176660"/>
                <a:gd name="connsiteX3" fmla="*/ 26575 w 176605"/>
                <a:gd name="connsiteY3" fmla="*/ 66745 h 176660"/>
                <a:gd name="connsiteX4" fmla="*/ 31361 w 176605"/>
                <a:gd name="connsiteY4" fmla="*/ 66745 h 176660"/>
                <a:gd name="connsiteX5" fmla="*/ 31361 w 176605"/>
                <a:gd name="connsiteY5" fmla="*/ 102046 h 176660"/>
                <a:gd name="connsiteX6" fmla="*/ 30084 w 176605"/>
                <a:gd name="connsiteY6" fmla="*/ 103155 h 176660"/>
                <a:gd name="connsiteX7" fmla="*/ 3489 w 176605"/>
                <a:gd name="connsiteY7" fmla="*/ 129741 h 176660"/>
                <a:gd name="connsiteX8" fmla="*/ 3488 w 176605"/>
                <a:gd name="connsiteY8" fmla="*/ 146581 h 176660"/>
                <a:gd name="connsiteX9" fmla="*/ 30084 w 176605"/>
                <a:gd name="connsiteY9" fmla="*/ 173174 h 176660"/>
                <a:gd name="connsiteX10" fmla="*/ 46923 w 176605"/>
                <a:gd name="connsiteY10" fmla="*/ 173171 h 176660"/>
                <a:gd name="connsiteX11" fmla="*/ 73504 w 176605"/>
                <a:gd name="connsiteY11" fmla="*/ 146578 h 176660"/>
                <a:gd name="connsiteX12" fmla="*/ 74612 w 176605"/>
                <a:gd name="connsiteY12" fmla="*/ 145303 h 176660"/>
                <a:gd name="connsiteX13" fmla="*/ 109989 w 176605"/>
                <a:gd name="connsiteY13" fmla="*/ 145303 h 176660"/>
                <a:gd name="connsiteX14" fmla="*/ 109989 w 176605"/>
                <a:gd name="connsiteY14" fmla="*/ 150101 h 176660"/>
                <a:gd name="connsiteX15" fmla="*/ 131420 w 176605"/>
                <a:gd name="connsiteY15" fmla="*/ 171532 h 176660"/>
                <a:gd name="connsiteX16" fmla="*/ 155174 w 176605"/>
                <a:gd name="connsiteY16" fmla="*/ 171532 h 176660"/>
                <a:gd name="connsiteX17" fmla="*/ 176606 w 176605"/>
                <a:gd name="connsiteY17" fmla="*/ 150101 h 176660"/>
                <a:gd name="connsiteX18" fmla="*/ 176606 w 176605"/>
                <a:gd name="connsiteY18" fmla="*/ 126248 h 176660"/>
                <a:gd name="connsiteX19" fmla="*/ 155174 w 176605"/>
                <a:gd name="connsiteY19" fmla="*/ 104817 h 176660"/>
                <a:gd name="connsiteX20" fmla="*/ 131420 w 176605"/>
                <a:gd name="connsiteY20" fmla="*/ 104817 h 176660"/>
                <a:gd name="connsiteX21" fmla="*/ 109989 w 176605"/>
                <a:gd name="connsiteY21" fmla="*/ 126248 h 176660"/>
                <a:gd name="connsiteX22" fmla="*/ 109989 w 176605"/>
                <a:gd name="connsiteY22" fmla="*/ 131015 h 176660"/>
                <a:gd name="connsiteX23" fmla="*/ 74608 w 176605"/>
                <a:gd name="connsiteY23" fmla="*/ 131015 h 176660"/>
                <a:gd name="connsiteX24" fmla="*/ 73503 w 176605"/>
                <a:gd name="connsiteY24" fmla="*/ 129744 h 176660"/>
                <a:gd name="connsiteX25" fmla="*/ 46922 w 176605"/>
                <a:gd name="connsiteY25" fmla="*/ 103157 h 176660"/>
                <a:gd name="connsiteX26" fmla="*/ 45648 w 176605"/>
                <a:gd name="connsiteY26" fmla="*/ 102050 h 176660"/>
                <a:gd name="connsiteX27" fmla="*/ 45648 w 176605"/>
                <a:gd name="connsiteY27" fmla="*/ 66745 h 176660"/>
                <a:gd name="connsiteX28" fmla="*/ 50455 w 176605"/>
                <a:gd name="connsiteY28" fmla="*/ 66745 h 176660"/>
                <a:gd name="connsiteX29" fmla="*/ 71886 w 176605"/>
                <a:gd name="connsiteY29" fmla="*/ 45313 h 176660"/>
                <a:gd name="connsiteX30" fmla="*/ 71886 w 176605"/>
                <a:gd name="connsiteY30" fmla="*/ 21431 h 176660"/>
                <a:gd name="connsiteX31" fmla="*/ 50455 w 176605"/>
                <a:gd name="connsiteY31" fmla="*/ 0 h 176660"/>
                <a:gd name="connsiteX32" fmla="*/ 26575 w 176605"/>
                <a:gd name="connsiteY32" fmla="*/ 0 h 176660"/>
                <a:gd name="connsiteX33" fmla="*/ 19432 w 176605"/>
                <a:gd name="connsiteY33" fmla="*/ 21431 h 176660"/>
                <a:gd name="connsiteX34" fmla="*/ 26575 w 176605"/>
                <a:gd name="connsiteY34" fmla="*/ 14288 h 176660"/>
                <a:gd name="connsiteX35" fmla="*/ 50455 w 176605"/>
                <a:gd name="connsiteY35" fmla="*/ 14288 h 176660"/>
                <a:gd name="connsiteX36" fmla="*/ 57598 w 176605"/>
                <a:gd name="connsiteY36" fmla="*/ 21431 h 176660"/>
                <a:gd name="connsiteX37" fmla="*/ 57598 w 176605"/>
                <a:gd name="connsiteY37" fmla="*/ 45313 h 176660"/>
                <a:gd name="connsiteX38" fmla="*/ 50455 w 176605"/>
                <a:gd name="connsiteY38" fmla="*/ 52457 h 176660"/>
                <a:gd name="connsiteX39" fmla="*/ 26575 w 176605"/>
                <a:gd name="connsiteY39" fmla="*/ 52457 h 176660"/>
                <a:gd name="connsiteX40" fmla="*/ 19432 w 176605"/>
                <a:gd name="connsiteY40" fmla="*/ 45313 h 176660"/>
                <a:gd name="connsiteX41" fmla="*/ 19432 w 176605"/>
                <a:gd name="connsiteY41" fmla="*/ 21431 h 176660"/>
                <a:gd name="connsiteX42" fmla="*/ 15274 w 176605"/>
                <a:gd name="connsiteY42" fmla="*/ 138162 h 176660"/>
                <a:gd name="connsiteX43" fmla="*/ 38502 w 176605"/>
                <a:gd name="connsiteY43" fmla="*/ 114942 h 176660"/>
                <a:gd name="connsiteX44" fmla="*/ 61716 w 176605"/>
                <a:gd name="connsiteY44" fmla="*/ 138162 h 176660"/>
                <a:gd name="connsiteX45" fmla="*/ 38502 w 176605"/>
                <a:gd name="connsiteY45" fmla="*/ 161387 h 176660"/>
                <a:gd name="connsiteX46" fmla="*/ 15274 w 176605"/>
                <a:gd name="connsiteY46" fmla="*/ 138162 h 176660"/>
                <a:gd name="connsiteX47" fmla="*/ 131420 w 176605"/>
                <a:gd name="connsiteY47" fmla="*/ 119104 h 176660"/>
                <a:gd name="connsiteX48" fmla="*/ 155174 w 176605"/>
                <a:gd name="connsiteY48" fmla="*/ 119104 h 176660"/>
                <a:gd name="connsiteX49" fmla="*/ 162318 w 176605"/>
                <a:gd name="connsiteY49" fmla="*/ 126248 h 176660"/>
                <a:gd name="connsiteX50" fmla="*/ 162318 w 176605"/>
                <a:gd name="connsiteY50" fmla="*/ 150101 h 176660"/>
                <a:gd name="connsiteX51" fmla="*/ 155174 w 176605"/>
                <a:gd name="connsiteY51" fmla="*/ 157244 h 176660"/>
                <a:gd name="connsiteX52" fmla="*/ 131420 w 176605"/>
                <a:gd name="connsiteY52" fmla="*/ 157244 h 176660"/>
                <a:gd name="connsiteX53" fmla="*/ 124276 w 176605"/>
                <a:gd name="connsiteY53" fmla="*/ 150101 h 176660"/>
                <a:gd name="connsiteX54" fmla="*/ 124276 w 176605"/>
                <a:gd name="connsiteY54" fmla="*/ 126248 h 176660"/>
                <a:gd name="connsiteX55" fmla="*/ 131420 w 176605"/>
                <a:gd name="connsiteY55" fmla="*/ 119104 h 176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76605" h="176660">
                  <a:moveTo>
                    <a:pt x="26575" y="0"/>
                  </a:moveTo>
                  <a:cubicBezTo>
                    <a:pt x="14739" y="0"/>
                    <a:pt x="5144" y="9595"/>
                    <a:pt x="5144" y="21431"/>
                  </a:cubicBezTo>
                  <a:lnTo>
                    <a:pt x="5144" y="45313"/>
                  </a:lnTo>
                  <a:cubicBezTo>
                    <a:pt x="5144" y="57149"/>
                    <a:pt x="14739" y="66745"/>
                    <a:pt x="26575" y="66745"/>
                  </a:cubicBezTo>
                  <a:lnTo>
                    <a:pt x="31361" y="66745"/>
                  </a:lnTo>
                  <a:lnTo>
                    <a:pt x="31361" y="102046"/>
                  </a:lnTo>
                  <a:cubicBezTo>
                    <a:pt x="30916" y="102380"/>
                    <a:pt x="30489" y="102750"/>
                    <a:pt x="30084" y="103155"/>
                  </a:cubicBezTo>
                  <a:lnTo>
                    <a:pt x="3489" y="129741"/>
                  </a:lnTo>
                  <a:cubicBezTo>
                    <a:pt x="-1162" y="134391"/>
                    <a:pt x="-1163" y="141931"/>
                    <a:pt x="3488" y="146581"/>
                  </a:cubicBezTo>
                  <a:lnTo>
                    <a:pt x="30084" y="173174"/>
                  </a:lnTo>
                  <a:cubicBezTo>
                    <a:pt x="34734" y="177824"/>
                    <a:pt x="42274" y="177823"/>
                    <a:pt x="46923" y="173171"/>
                  </a:cubicBezTo>
                  <a:lnTo>
                    <a:pt x="73504" y="146578"/>
                  </a:lnTo>
                  <a:cubicBezTo>
                    <a:pt x="73909" y="146174"/>
                    <a:pt x="74278" y="145748"/>
                    <a:pt x="74612" y="145303"/>
                  </a:cubicBezTo>
                  <a:lnTo>
                    <a:pt x="109989" y="145303"/>
                  </a:lnTo>
                  <a:lnTo>
                    <a:pt x="109989" y="150101"/>
                  </a:lnTo>
                  <a:cubicBezTo>
                    <a:pt x="109989" y="161936"/>
                    <a:pt x="119583" y="171532"/>
                    <a:pt x="131420" y="171532"/>
                  </a:cubicBezTo>
                  <a:lnTo>
                    <a:pt x="155174" y="171532"/>
                  </a:lnTo>
                  <a:cubicBezTo>
                    <a:pt x="167010" y="171532"/>
                    <a:pt x="176606" y="161936"/>
                    <a:pt x="176606" y="150101"/>
                  </a:cubicBezTo>
                  <a:lnTo>
                    <a:pt x="176606" y="126248"/>
                  </a:lnTo>
                  <a:cubicBezTo>
                    <a:pt x="176606" y="114412"/>
                    <a:pt x="167010" y="104817"/>
                    <a:pt x="155174" y="104817"/>
                  </a:cubicBezTo>
                  <a:lnTo>
                    <a:pt x="131420" y="104817"/>
                  </a:lnTo>
                  <a:cubicBezTo>
                    <a:pt x="119583" y="104817"/>
                    <a:pt x="109989" y="114412"/>
                    <a:pt x="109989" y="126248"/>
                  </a:cubicBezTo>
                  <a:lnTo>
                    <a:pt x="109989" y="131015"/>
                  </a:lnTo>
                  <a:lnTo>
                    <a:pt x="74608" y="131015"/>
                  </a:lnTo>
                  <a:cubicBezTo>
                    <a:pt x="74275" y="130573"/>
                    <a:pt x="73907" y="130147"/>
                    <a:pt x="73503" y="129744"/>
                  </a:cubicBezTo>
                  <a:lnTo>
                    <a:pt x="46922" y="103157"/>
                  </a:lnTo>
                  <a:cubicBezTo>
                    <a:pt x="46518" y="102753"/>
                    <a:pt x="46092" y="102383"/>
                    <a:pt x="45648" y="102050"/>
                  </a:cubicBezTo>
                  <a:lnTo>
                    <a:pt x="45648" y="66745"/>
                  </a:lnTo>
                  <a:lnTo>
                    <a:pt x="50455" y="66745"/>
                  </a:lnTo>
                  <a:cubicBezTo>
                    <a:pt x="62290" y="66745"/>
                    <a:pt x="71886" y="57149"/>
                    <a:pt x="71886" y="45313"/>
                  </a:cubicBezTo>
                  <a:lnTo>
                    <a:pt x="71886" y="21431"/>
                  </a:lnTo>
                  <a:cubicBezTo>
                    <a:pt x="71886" y="9595"/>
                    <a:pt x="62290" y="0"/>
                    <a:pt x="50455" y="0"/>
                  </a:cubicBezTo>
                  <a:lnTo>
                    <a:pt x="26575" y="0"/>
                  </a:lnTo>
                  <a:close/>
                  <a:moveTo>
                    <a:pt x="19432" y="21431"/>
                  </a:moveTo>
                  <a:cubicBezTo>
                    <a:pt x="19432" y="17486"/>
                    <a:pt x="22629" y="14288"/>
                    <a:pt x="26575" y="14288"/>
                  </a:cubicBezTo>
                  <a:lnTo>
                    <a:pt x="50455" y="14288"/>
                  </a:lnTo>
                  <a:cubicBezTo>
                    <a:pt x="54400" y="14288"/>
                    <a:pt x="57598" y="17486"/>
                    <a:pt x="57598" y="21431"/>
                  </a:cubicBezTo>
                  <a:lnTo>
                    <a:pt x="57598" y="45313"/>
                  </a:lnTo>
                  <a:cubicBezTo>
                    <a:pt x="57598" y="49259"/>
                    <a:pt x="54400" y="52457"/>
                    <a:pt x="50455" y="52457"/>
                  </a:cubicBezTo>
                  <a:lnTo>
                    <a:pt x="26575" y="52457"/>
                  </a:lnTo>
                  <a:cubicBezTo>
                    <a:pt x="22629" y="52457"/>
                    <a:pt x="19432" y="49259"/>
                    <a:pt x="19432" y="45313"/>
                  </a:cubicBezTo>
                  <a:lnTo>
                    <a:pt x="19432" y="21431"/>
                  </a:lnTo>
                  <a:close/>
                  <a:moveTo>
                    <a:pt x="15274" y="138162"/>
                  </a:moveTo>
                  <a:lnTo>
                    <a:pt x="38502" y="114942"/>
                  </a:lnTo>
                  <a:lnTo>
                    <a:pt x="61716" y="138162"/>
                  </a:lnTo>
                  <a:lnTo>
                    <a:pt x="38502" y="161387"/>
                  </a:lnTo>
                  <a:lnTo>
                    <a:pt x="15274" y="138162"/>
                  </a:lnTo>
                  <a:close/>
                  <a:moveTo>
                    <a:pt x="131420" y="119104"/>
                  </a:moveTo>
                  <a:lnTo>
                    <a:pt x="155174" y="119104"/>
                  </a:lnTo>
                  <a:cubicBezTo>
                    <a:pt x="159120" y="119104"/>
                    <a:pt x="162318" y="122303"/>
                    <a:pt x="162318" y="126248"/>
                  </a:cubicBezTo>
                  <a:lnTo>
                    <a:pt x="162318" y="150101"/>
                  </a:lnTo>
                  <a:cubicBezTo>
                    <a:pt x="162318" y="154046"/>
                    <a:pt x="159120" y="157244"/>
                    <a:pt x="155174" y="157244"/>
                  </a:cubicBezTo>
                  <a:lnTo>
                    <a:pt x="131420" y="157244"/>
                  </a:lnTo>
                  <a:cubicBezTo>
                    <a:pt x="127475" y="157244"/>
                    <a:pt x="124276" y="154046"/>
                    <a:pt x="124276" y="150101"/>
                  </a:cubicBezTo>
                  <a:lnTo>
                    <a:pt x="124276" y="126248"/>
                  </a:lnTo>
                  <a:cubicBezTo>
                    <a:pt x="124276" y="122303"/>
                    <a:pt x="127475" y="119104"/>
                    <a:pt x="131420" y="119104"/>
                  </a:cubicBezTo>
                  <a:close/>
                </a:path>
              </a:pathLst>
            </a:custGeom>
            <a:solidFill>
              <a:srgbClr val="0078D4"/>
            </a:solidFill>
            <a:ln w="9525"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AU" sz="1600" b="0" i="0" u="none" strike="noStrike" kern="0" cap="none" spc="0" normalizeH="0" baseline="0" noProof="0">
                <a:ln>
                  <a:noFill/>
                </a:ln>
                <a:solidFill>
                  <a:srgbClr val="FFFFFF"/>
                </a:solidFill>
                <a:effectLst/>
                <a:uLnTx/>
                <a:uFillTx/>
              </a:endParaRPr>
            </a:p>
          </p:txBody>
        </p:sp>
      </p:grpSp>
      <p:sp>
        <p:nvSpPr>
          <p:cNvPr id="652" name="TextBox 651">
            <a:hlinkClick r:id="rId105"/>
            <a:extLst>
              <a:ext uri="{FF2B5EF4-FFF2-40B4-BE49-F238E27FC236}">
                <a16:creationId xmlns:a16="http://schemas.microsoft.com/office/drawing/2014/main" id="{5D6CF841-BF43-A3C8-7E24-22436A011138}"/>
              </a:ext>
            </a:extLst>
          </p:cNvPr>
          <p:cNvSpPr txBox="1"/>
          <p:nvPr/>
        </p:nvSpPr>
        <p:spPr>
          <a:xfrm>
            <a:off x="3887849" y="4231161"/>
            <a:ext cx="466628" cy="202613"/>
          </a:xfrm>
          <a:prstGeom prst="rect">
            <a:avLst/>
          </a:prstGeom>
          <a:noFill/>
        </p:spPr>
        <p:txBody>
          <a:bodyPr wrap="square" lIns="0" tIns="0" rIns="0" bIns="0">
            <a:noAutofit/>
          </a:bodyPr>
          <a:lstStyle/>
          <a:p>
            <a:pPr algn="ctr" defTabSz="932742">
              <a:defRPr/>
            </a:pPr>
            <a:r>
              <a:rPr lang="en-US" sz="600" dirty="0">
                <a:solidFill>
                  <a:srgbClr val="000000"/>
                </a:solidFill>
                <a:latin typeface="Segoe UI Variable Display Light" pitchFamily="2" charset="0"/>
              </a:rPr>
              <a:t>Grounding and Tuning</a:t>
            </a:r>
          </a:p>
        </p:txBody>
      </p:sp>
      <p:sp>
        <p:nvSpPr>
          <p:cNvPr id="653" name="Text Placeholder 272">
            <a:hlinkClick r:id="rId106"/>
            <a:extLst>
              <a:ext uri="{FF2B5EF4-FFF2-40B4-BE49-F238E27FC236}">
                <a16:creationId xmlns:a16="http://schemas.microsoft.com/office/drawing/2014/main" id="{6D49DBC8-F51C-C5F4-AF12-16CDA6338532}"/>
              </a:ext>
            </a:extLst>
          </p:cNvPr>
          <p:cNvSpPr txBox="1">
            <a:spLocks/>
          </p:cNvSpPr>
          <p:nvPr/>
        </p:nvSpPr>
        <p:spPr>
          <a:xfrm>
            <a:off x="3440322" y="5337078"/>
            <a:ext cx="538923" cy="144000"/>
          </a:xfrm>
          <a:prstGeom prst="roundRect">
            <a:avLst/>
          </a:prstGeom>
          <a:ln w="3175">
            <a:noFill/>
          </a:ln>
        </p:spPr>
        <p:txBody>
          <a:bodyPr vert="horz" wrap="square" lIns="0" tIns="0" rIns="0" bIns="0" rtlCol="0"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AU" sz="800">
                <a:latin typeface="Segoe UI Variable Display Light" pitchFamily="2" charset="0"/>
              </a:rPr>
              <a:t>Speech</a:t>
            </a:r>
          </a:p>
        </p:txBody>
      </p:sp>
      <p:sp>
        <p:nvSpPr>
          <p:cNvPr id="660" name="Text Placeholder 273">
            <a:hlinkClick r:id="rId107"/>
            <a:extLst>
              <a:ext uri="{FF2B5EF4-FFF2-40B4-BE49-F238E27FC236}">
                <a16:creationId xmlns:a16="http://schemas.microsoft.com/office/drawing/2014/main" id="{4E84E68F-A013-07FC-8796-E49C91FB2A97}"/>
              </a:ext>
            </a:extLst>
          </p:cNvPr>
          <p:cNvSpPr txBox="1">
            <a:spLocks/>
          </p:cNvSpPr>
          <p:nvPr/>
        </p:nvSpPr>
        <p:spPr>
          <a:xfrm>
            <a:off x="3440322" y="5877940"/>
            <a:ext cx="730753" cy="144000"/>
          </a:xfrm>
          <a:prstGeom prst="roundRect">
            <a:avLst/>
          </a:prstGeom>
          <a:ln w="3175">
            <a:noFill/>
          </a:ln>
        </p:spPr>
        <p:txBody>
          <a:bodyPr vert="horz" wrap="square" lIns="0" tIns="0" rIns="0" bIns="0" rtlCol="0"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AU" sz="800">
                <a:latin typeface="Segoe UI Variable Display Light" pitchFamily="2" charset="0"/>
              </a:rPr>
              <a:t>Language and Translation</a:t>
            </a:r>
          </a:p>
        </p:txBody>
      </p:sp>
      <p:sp>
        <p:nvSpPr>
          <p:cNvPr id="666" name="Text Placeholder 271">
            <a:hlinkClick r:id="rId108"/>
            <a:extLst>
              <a:ext uri="{FF2B5EF4-FFF2-40B4-BE49-F238E27FC236}">
                <a16:creationId xmlns:a16="http://schemas.microsoft.com/office/drawing/2014/main" id="{76C31371-754D-2C06-2C5C-24561331A1FC}"/>
              </a:ext>
            </a:extLst>
          </p:cNvPr>
          <p:cNvSpPr txBox="1">
            <a:spLocks/>
          </p:cNvSpPr>
          <p:nvPr/>
        </p:nvSpPr>
        <p:spPr>
          <a:xfrm>
            <a:off x="3440322" y="5096268"/>
            <a:ext cx="492966" cy="144000"/>
          </a:xfrm>
          <a:prstGeom prst="roundRect">
            <a:avLst/>
          </a:prstGeom>
          <a:ln w="3175">
            <a:noFill/>
          </a:ln>
        </p:spPr>
        <p:txBody>
          <a:bodyPr vert="horz" wrap="square" lIns="0" tIns="0" rIns="0" bIns="0" rtlCol="0"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AU" sz="800">
                <a:latin typeface="Segoe UI Variable Display Light" pitchFamily="2" charset="0"/>
              </a:rPr>
              <a:t>Vision</a:t>
            </a:r>
          </a:p>
        </p:txBody>
      </p:sp>
      <p:grpSp>
        <p:nvGrpSpPr>
          <p:cNvPr id="668" name="Group 667">
            <a:extLst>
              <a:ext uri="{FF2B5EF4-FFF2-40B4-BE49-F238E27FC236}">
                <a16:creationId xmlns:a16="http://schemas.microsoft.com/office/drawing/2014/main" id="{D5DCD955-4D88-B77C-0540-04510D1025B3}"/>
              </a:ext>
            </a:extLst>
          </p:cNvPr>
          <p:cNvGrpSpPr/>
          <p:nvPr/>
        </p:nvGrpSpPr>
        <p:grpSpPr>
          <a:xfrm>
            <a:off x="3082859" y="4488812"/>
            <a:ext cx="804139" cy="476692"/>
            <a:chOff x="2475047" y="7681817"/>
            <a:chExt cx="804139" cy="476692"/>
          </a:xfrm>
        </p:grpSpPr>
        <p:sp>
          <p:nvSpPr>
            <p:cNvPr id="682" name="Text Placeholder 301">
              <a:hlinkClick r:id="rId109"/>
              <a:extLst>
                <a:ext uri="{FF2B5EF4-FFF2-40B4-BE49-F238E27FC236}">
                  <a16:creationId xmlns:a16="http://schemas.microsoft.com/office/drawing/2014/main" id="{D973DC41-DDB3-17B3-BDB8-37BA68D60B93}"/>
                </a:ext>
              </a:extLst>
            </p:cNvPr>
            <p:cNvSpPr txBox="1">
              <a:spLocks/>
            </p:cNvSpPr>
            <p:nvPr/>
          </p:nvSpPr>
          <p:spPr>
            <a:xfrm>
              <a:off x="2475047" y="8014509"/>
              <a:ext cx="804139" cy="144000"/>
            </a:xfrm>
            <a:prstGeom prst="roundRect">
              <a:avLst/>
            </a:prstGeom>
            <a:ln w="3175">
              <a:noFill/>
            </a:ln>
          </p:spPr>
          <p:txBody>
            <a:bodyPr vert="horz" wrap="square" lIns="0" tIns="0" rIns="0" bIns="0" rtlCol="0"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AU" sz="800" b="0" i="0" u="none" strike="noStrike" kern="1200" cap="none" spc="0" normalizeH="0" baseline="0" noProof="0">
                  <a:ln>
                    <a:noFill/>
                  </a:ln>
                  <a:solidFill>
                    <a:prstClr val="white"/>
                  </a:solidFill>
                  <a:effectLst/>
                  <a:uLnTx/>
                  <a:uFillTx/>
                  <a:latin typeface="Segoe UI Semibold"/>
                  <a:ea typeface="+mn-ea"/>
                  <a:cs typeface="+mn-cs"/>
                </a:rPr>
                <a:t>Azure AI Search</a:t>
              </a:r>
            </a:p>
          </p:txBody>
        </p:sp>
        <p:pic>
          <p:nvPicPr>
            <p:cNvPr id="684" name="Graphic 683">
              <a:extLst>
                <a:ext uri="{FF2B5EF4-FFF2-40B4-BE49-F238E27FC236}">
                  <a16:creationId xmlns:a16="http://schemas.microsoft.com/office/drawing/2014/main" id="{5F6BECAF-EA82-8F72-C02D-F15C1F3F5492}"/>
                </a:ext>
                <a:ext uri="{C183D7F6-B498-43B3-948B-1728B52AA6E4}">
                  <adec:decorative xmlns:adec="http://schemas.microsoft.com/office/drawing/2017/decorative" val="1"/>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2711910" y="7681817"/>
              <a:ext cx="356752" cy="356752"/>
            </a:xfrm>
            <a:prstGeom prst="rect">
              <a:avLst/>
            </a:prstGeom>
          </p:spPr>
        </p:pic>
      </p:grpSp>
      <p:sp>
        <p:nvSpPr>
          <p:cNvPr id="685" name="Text Placeholder 302">
            <a:hlinkClick r:id="rId112"/>
            <a:extLst>
              <a:ext uri="{FF2B5EF4-FFF2-40B4-BE49-F238E27FC236}">
                <a16:creationId xmlns:a16="http://schemas.microsoft.com/office/drawing/2014/main" id="{2EF5837D-178C-808F-94F5-A67198219459}"/>
              </a:ext>
            </a:extLst>
          </p:cNvPr>
          <p:cNvSpPr txBox="1">
            <a:spLocks/>
          </p:cNvSpPr>
          <p:nvPr/>
        </p:nvSpPr>
        <p:spPr>
          <a:xfrm>
            <a:off x="4579465" y="5345152"/>
            <a:ext cx="959710" cy="144000"/>
          </a:xfrm>
          <a:prstGeom prst="roundRect">
            <a:avLst/>
          </a:prstGeom>
          <a:ln w="3175">
            <a:noFill/>
          </a:ln>
        </p:spPr>
        <p:txBody>
          <a:bodyPr vert="horz" wrap="square" lIns="0" tIns="0" rIns="0" bIns="0" rtlCol="0"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AU" sz="800">
                <a:latin typeface="Segoe UI Variable Display Light" pitchFamily="2" charset="0"/>
              </a:rPr>
              <a:t>Document Intelligence</a:t>
            </a:r>
          </a:p>
        </p:txBody>
      </p:sp>
      <p:pic>
        <p:nvPicPr>
          <p:cNvPr id="686" name="Graphic 685">
            <a:extLst>
              <a:ext uri="{FF2B5EF4-FFF2-40B4-BE49-F238E27FC236}">
                <a16:creationId xmlns:a16="http://schemas.microsoft.com/office/drawing/2014/main" id="{2E138790-2904-5274-67EF-3F8D69285B90}"/>
              </a:ext>
              <a:ext uri="{C183D7F6-B498-43B3-948B-1728B52AA6E4}">
                <adec:decorative xmlns:adec="http://schemas.microsoft.com/office/drawing/2017/decorative" val="1"/>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4236285" y="5330551"/>
            <a:ext cx="177508" cy="177508"/>
          </a:xfrm>
          <a:prstGeom prst="rect">
            <a:avLst/>
          </a:prstGeom>
        </p:spPr>
      </p:pic>
      <p:sp>
        <p:nvSpPr>
          <p:cNvPr id="687" name="Text Placeholder 303">
            <a:hlinkClick r:id="rId115"/>
            <a:extLst>
              <a:ext uri="{FF2B5EF4-FFF2-40B4-BE49-F238E27FC236}">
                <a16:creationId xmlns:a16="http://schemas.microsoft.com/office/drawing/2014/main" id="{7B899B6B-DF53-B729-FC01-922B599F1F1B}"/>
              </a:ext>
            </a:extLst>
          </p:cNvPr>
          <p:cNvSpPr txBox="1">
            <a:spLocks/>
          </p:cNvSpPr>
          <p:nvPr/>
        </p:nvSpPr>
        <p:spPr>
          <a:xfrm>
            <a:off x="4579465" y="5594596"/>
            <a:ext cx="828000" cy="144000"/>
          </a:xfrm>
          <a:prstGeom prst="roundRect">
            <a:avLst/>
          </a:prstGeom>
          <a:ln w="3175">
            <a:noFill/>
          </a:ln>
        </p:spPr>
        <p:txBody>
          <a:bodyPr vert="horz" wrap="square" lIns="0" tIns="0" rIns="0" bIns="0" rtlCol="0"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AU" sz="800">
                <a:latin typeface="Segoe UI Variable Display Light" pitchFamily="2" charset="0"/>
              </a:rPr>
              <a:t>Immersive Reader</a:t>
            </a:r>
          </a:p>
        </p:txBody>
      </p:sp>
      <p:pic>
        <p:nvPicPr>
          <p:cNvPr id="688" name="Picture 687">
            <a:extLst>
              <a:ext uri="{FF2B5EF4-FFF2-40B4-BE49-F238E27FC236}">
                <a16:creationId xmlns:a16="http://schemas.microsoft.com/office/drawing/2014/main" id="{3A8E897F-5494-E57A-2C18-F6B5678FC130}"/>
              </a:ext>
              <a:ext uri="{C183D7F6-B498-43B3-948B-1728B52AA6E4}">
                <adec:decorative xmlns:adec="http://schemas.microsoft.com/office/drawing/2017/decorative" val="1"/>
              </a:ext>
            </a:extLst>
          </p:cNvPr>
          <p:cNvPicPr>
            <a:picLocks noChangeAspect="1"/>
          </p:cNvPicPr>
          <p:nvPr/>
        </p:nvPicPr>
        <p:blipFill>
          <a:blip r:embed="rId116" cstate="screen">
            <a:extLst>
              <a:ext uri="{28A0092B-C50C-407E-A947-70E740481C1C}">
                <a14:useLocalDpi xmlns:a14="http://schemas.microsoft.com/office/drawing/2010/main"/>
              </a:ext>
            </a:extLst>
          </a:blip>
          <a:stretch>
            <a:fillRect/>
          </a:stretch>
        </p:blipFill>
        <p:spPr>
          <a:xfrm>
            <a:off x="4184881" y="5533904"/>
            <a:ext cx="280317" cy="280317"/>
          </a:xfrm>
          <a:prstGeom prst="rect">
            <a:avLst/>
          </a:prstGeom>
        </p:spPr>
      </p:pic>
      <p:sp>
        <p:nvSpPr>
          <p:cNvPr id="689" name="Text Placeholder 304">
            <a:hlinkClick r:id="rId117"/>
            <a:extLst>
              <a:ext uri="{FF2B5EF4-FFF2-40B4-BE49-F238E27FC236}">
                <a16:creationId xmlns:a16="http://schemas.microsoft.com/office/drawing/2014/main" id="{B0482539-FB64-3D75-B964-3A3B36D22014}"/>
              </a:ext>
            </a:extLst>
          </p:cNvPr>
          <p:cNvSpPr txBox="1">
            <a:spLocks/>
          </p:cNvSpPr>
          <p:nvPr/>
        </p:nvSpPr>
        <p:spPr>
          <a:xfrm>
            <a:off x="3440322" y="5599352"/>
            <a:ext cx="625826" cy="144000"/>
          </a:xfrm>
          <a:prstGeom prst="roundRect">
            <a:avLst/>
          </a:prstGeom>
          <a:ln w="3175">
            <a:noFill/>
          </a:ln>
        </p:spPr>
        <p:txBody>
          <a:bodyPr vert="horz" wrap="square" lIns="0" tIns="0" rIns="0" bIns="0" rtlCol="0"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AU" sz="800">
                <a:latin typeface="Segoe UI Variable Display Light" pitchFamily="2" charset="0"/>
              </a:rPr>
              <a:t>Bot Service</a:t>
            </a:r>
          </a:p>
        </p:txBody>
      </p:sp>
      <p:pic>
        <p:nvPicPr>
          <p:cNvPr id="690" name="Graphic 689">
            <a:extLst>
              <a:ext uri="{FF2B5EF4-FFF2-40B4-BE49-F238E27FC236}">
                <a16:creationId xmlns:a16="http://schemas.microsoft.com/office/drawing/2014/main" id="{0EF2ABF4-301A-D2BD-665E-9ABCC4AC65AE}"/>
              </a:ext>
              <a:ext uri="{C183D7F6-B498-43B3-948B-1728B52AA6E4}">
                <adec:decorative xmlns:adec="http://schemas.microsoft.com/office/drawing/2017/decorative" val="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139026" y="5559437"/>
            <a:ext cx="221830" cy="221830"/>
          </a:xfrm>
          <a:prstGeom prst="rect">
            <a:avLst/>
          </a:prstGeom>
        </p:spPr>
      </p:pic>
      <p:sp>
        <p:nvSpPr>
          <p:cNvPr id="691" name="Text Placeholder 305">
            <a:hlinkClick r:id="rId118"/>
            <a:extLst>
              <a:ext uri="{FF2B5EF4-FFF2-40B4-BE49-F238E27FC236}">
                <a16:creationId xmlns:a16="http://schemas.microsoft.com/office/drawing/2014/main" id="{476184C1-457B-BB6F-63D9-F93D2255590A}"/>
              </a:ext>
            </a:extLst>
          </p:cNvPr>
          <p:cNvSpPr txBox="1">
            <a:spLocks/>
          </p:cNvSpPr>
          <p:nvPr/>
        </p:nvSpPr>
        <p:spPr>
          <a:xfrm>
            <a:off x="4579465" y="5869988"/>
            <a:ext cx="828000" cy="144000"/>
          </a:xfrm>
          <a:prstGeom prst="roundRect">
            <a:avLst/>
          </a:prstGeom>
          <a:ln w="3175">
            <a:noFill/>
          </a:ln>
        </p:spPr>
        <p:txBody>
          <a:bodyPr vert="horz" wrap="square" lIns="0" tIns="0" rIns="0" bIns="0" rtlCol="0"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AU" sz="800">
                <a:latin typeface="Segoe UI Variable Display Light" pitchFamily="2" charset="0"/>
              </a:rPr>
              <a:t>Video Indexer</a:t>
            </a:r>
          </a:p>
        </p:txBody>
      </p:sp>
      <p:pic>
        <p:nvPicPr>
          <p:cNvPr id="692" name="Graphic 691">
            <a:extLst>
              <a:ext uri="{FF2B5EF4-FFF2-40B4-BE49-F238E27FC236}">
                <a16:creationId xmlns:a16="http://schemas.microsoft.com/office/drawing/2014/main" id="{AD3B343D-F82D-E385-ADB2-19A0440D6171}"/>
              </a:ext>
              <a:ext uri="{C183D7F6-B498-43B3-948B-1728B52AA6E4}">
                <adec:decorative xmlns:adec="http://schemas.microsoft.com/office/drawing/2017/decorative" val="1"/>
              </a:ext>
            </a:extLst>
          </p:cNvPr>
          <p:cNvPicPr>
            <a:picLocks noChangeAspect="1"/>
          </p:cNvPicPr>
          <p:nvPr/>
        </p:nvPicPr>
        <p:blipFill>
          <a:blip r:embed="rId119">
            <a:extLst>
              <a:ext uri="{96DAC541-7B7A-43D3-8B79-37D633B846F1}">
                <asvg:svgBlip xmlns:asvg="http://schemas.microsoft.com/office/drawing/2016/SVG/main" r:embed="rId120"/>
              </a:ext>
            </a:extLst>
          </a:blip>
          <a:stretch>
            <a:fillRect/>
          </a:stretch>
        </p:blipFill>
        <p:spPr>
          <a:xfrm>
            <a:off x="4231600" y="5826317"/>
            <a:ext cx="186879" cy="186879"/>
          </a:xfrm>
          <a:prstGeom prst="rect">
            <a:avLst/>
          </a:prstGeom>
        </p:spPr>
      </p:pic>
      <p:sp>
        <p:nvSpPr>
          <p:cNvPr id="698" name="Text Placeholder 301">
            <a:hlinkClick r:id="rId121"/>
            <a:extLst>
              <a:ext uri="{FF2B5EF4-FFF2-40B4-BE49-F238E27FC236}">
                <a16:creationId xmlns:a16="http://schemas.microsoft.com/office/drawing/2014/main" id="{BF2B9740-0CCB-A39B-DCF4-D0D0F4018777}"/>
              </a:ext>
            </a:extLst>
          </p:cNvPr>
          <p:cNvSpPr txBox="1">
            <a:spLocks/>
          </p:cNvSpPr>
          <p:nvPr/>
        </p:nvSpPr>
        <p:spPr>
          <a:xfrm>
            <a:off x="3440322" y="6153331"/>
            <a:ext cx="678749" cy="144000"/>
          </a:xfrm>
          <a:prstGeom prst="roundRect">
            <a:avLst/>
          </a:prstGeom>
          <a:ln w="3175">
            <a:noFill/>
          </a:ln>
        </p:spPr>
        <p:txBody>
          <a:bodyPr vert="horz" wrap="square" lIns="0" tIns="0" rIns="0" bIns="0" rtlCol="0"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AU" sz="800">
                <a:latin typeface="Segoe UI Variable Display Light" pitchFamily="2" charset="0"/>
              </a:rPr>
              <a:t>Azure Spatial</a:t>
            </a:r>
          </a:p>
        </p:txBody>
      </p:sp>
      <p:pic>
        <p:nvPicPr>
          <p:cNvPr id="699" name="Graphic 698">
            <a:extLst>
              <a:ext uri="{FF2B5EF4-FFF2-40B4-BE49-F238E27FC236}">
                <a16:creationId xmlns:a16="http://schemas.microsoft.com/office/drawing/2014/main" id="{E5043D2B-8625-F55D-0409-CC28CA160951}"/>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4214456" y="5081237"/>
            <a:ext cx="221166" cy="208156"/>
          </a:xfrm>
          <a:prstGeom prst="rect">
            <a:avLst/>
          </a:prstGeom>
        </p:spPr>
      </p:pic>
      <p:sp>
        <p:nvSpPr>
          <p:cNvPr id="256" name="Text Placeholder 301">
            <a:hlinkClick r:id="rId124"/>
            <a:extLst>
              <a:ext uri="{FF2B5EF4-FFF2-40B4-BE49-F238E27FC236}">
                <a16:creationId xmlns:a16="http://schemas.microsoft.com/office/drawing/2014/main" id="{A36C49D6-777D-20BD-6956-EB6C2CD885C4}"/>
              </a:ext>
            </a:extLst>
          </p:cNvPr>
          <p:cNvSpPr txBox="1">
            <a:spLocks/>
          </p:cNvSpPr>
          <p:nvPr/>
        </p:nvSpPr>
        <p:spPr>
          <a:xfrm>
            <a:off x="4579465" y="5101883"/>
            <a:ext cx="828000" cy="144000"/>
          </a:xfrm>
          <a:prstGeom prst="roundRect">
            <a:avLst/>
          </a:prstGeom>
          <a:ln w="3175">
            <a:noFill/>
          </a:ln>
        </p:spPr>
        <p:txBody>
          <a:bodyPr vert="horz" wrap="square" lIns="0" tIns="0" rIns="0" bIns="0" rtlCol="0"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AU" sz="800">
                <a:latin typeface="Segoe UI Variable Display Light" pitchFamily="2" charset="0"/>
              </a:rPr>
              <a:t>Content Safety</a:t>
            </a:r>
          </a:p>
        </p:txBody>
      </p:sp>
      <p:sp>
        <p:nvSpPr>
          <p:cNvPr id="257" name="TextBox 256">
            <a:extLst>
              <a:ext uri="{FF2B5EF4-FFF2-40B4-BE49-F238E27FC236}">
                <a16:creationId xmlns:a16="http://schemas.microsoft.com/office/drawing/2014/main" id="{337370A8-F347-6F29-6EF4-5C2DE01779C8}"/>
              </a:ext>
            </a:extLst>
          </p:cNvPr>
          <p:cNvSpPr txBox="1"/>
          <p:nvPr/>
        </p:nvSpPr>
        <p:spPr>
          <a:xfrm>
            <a:off x="7116561" y="5848604"/>
            <a:ext cx="479687" cy="149540"/>
          </a:xfrm>
          <a:prstGeom prst="rect">
            <a:avLst/>
          </a:prstGeom>
          <a:noFill/>
        </p:spPr>
        <p:txBody>
          <a:bodyPr wrap="square" lIns="0" tIns="0" rIns="0" bIns="0">
            <a:noAutofit/>
          </a:bodyPr>
          <a:lstStyle/>
          <a:p>
            <a:pPr algn="ctr" defTabSz="932742">
              <a:defRPr/>
            </a:pPr>
            <a:r>
              <a:rPr lang="en-US" sz="700" kern="0" dirty="0">
                <a:solidFill>
                  <a:srgbClr val="FFFFFF"/>
                </a:solidFill>
                <a:latin typeface="Segoe UI Variable Display Light" pitchFamily="2" charset="0"/>
              </a:rPr>
              <a:t>Vendor Pty</a:t>
            </a:r>
          </a:p>
        </p:txBody>
      </p:sp>
      <p:sp>
        <p:nvSpPr>
          <p:cNvPr id="258" name="TextBox 257">
            <a:extLst>
              <a:ext uri="{FF2B5EF4-FFF2-40B4-BE49-F238E27FC236}">
                <a16:creationId xmlns:a16="http://schemas.microsoft.com/office/drawing/2014/main" id="{1635CD6E-013A-8A6F-E2D8-8568138F8F5D}"/>
              </a:ext>
            </a:extLst>
          </p:cNvPr>
          <p:cNvSpPr txBox="1"/>
          <p:nvPr/>
        </p:nvSpPr>
        <p:spPr>
          <a:xfrm>
            <a:off x="7526740" y="5844753"/>
            <a:ext cx="695614" cy="163226"/>
          </a:xfrm>
          <a:prstGeom prst="rect">
            <a:avLst/>
          </a:prstGeom>
          <a:noFill/>
        </p:spPr>
        <p:txBody>
          <a:bodyPr wrap="square" lIns="0" tIns="0" rIns="0" bIns="0">
            <a:noAutofit/>
          </a:bodyPr>
          <a:lstStyle/>
          <a:p>
            <a:pPr algn="ctr" defTabSz="932742">
              <a:defRPr/>
            </a:pPr>
            <a:r>
              <a:rPr lang="en-US" sz="700" kern="0" dirty="0">
                <a:solidFill>
                  <a:srgbClr val="FFFFFF"/>
                </a:solidFill>
                <a:latin typeface="Segoe UI Variable Display Light" pitchFamily="2" charset="0"/>
              </a:rPr>
              <a:t>Opensource</a:t>
            </a:r>
          </a:p>
        </p:txBody>
      </p:sp>
      <p:sp>
        <p:nvSpPr>
          <p:cNvPr id="259" name="TextBox 258">
            <a:hlinkClick r:id="rId76"/>
            <a:extLst>
              <a:ext uri="{FF2B5EF4-FFF2-40B4-BE49-F238E27FC236}">
                <a16:creationId xmlns:a16="http://schemas.microsoft.com/office/drawing/2014/main" id="{26735CF2-1C9E-2B7A-6B54-E3408EEE0640}"/>
              </a:ext>
            </a:extLst>
          </p:cNvPr>
          <p:cNvSpPr txBox="1"/>
          <p:nvPr/>
        </p:nvSpPr>
        <p:spPr>
          <a:xfrm>
            <a:off x="5767971" y="5833632"/>
            <a:ext cx="702217" cy="171145"/>
          </a:xfrm>
          <a:prstGeom prst="rect">
            <a:avLst/>
          </a:prstGeom>
          <a:noFill/>
        </p:spPr>
        <p:txBody>
          <a:bodyPr wrap="square" lIns="0" tIns="0" rIns="0" bIns="0">
            <a:noAutofit/>
          </a:bodyPr>
          <a:lstStyle/>
          <a:p>
            <a:pPr algn="ctr" defTabSz="932742">
              <a:defRPr/>
            </a:pPr>
            <a:r>
              <a:rPr lang="en-US" sz="800" b="1" kern="0" dirty="0">
                <a:solidFill>
                  <a:srgbClr val="FFFFFF"/>
                </a:solidFill>
                <a:latin typeface="Segoe UI Variable Display Light" pitchFamily="2" charset="0"/>
              </a:rPr>
              <a:t>Model Catalog</a:t>
            </a:r>
          </a:p>
        </p:txBody>
      </p:sp>
      <p:sp>
        <p:nvSpPr>
          <p:cNvPr id="260" name="TextBox 259">
            <a:hlinkClick r:id="rId125"/>
            <a:extLst>
              <a:ext uri="{FF2B5EF4-FFF2-40B4-BE49-F238E27FC236}">
                <a16:creationId xmlns:a16="http://schemas.microsoft.com/office/drawing/2014/main" id="{A6D6D2EA-F864-74DB-84BA-464895F01768}"/>
              </a:ext>
            </a:extLst>
          </p:cNvPr>
          <p:cNvSpPr txBox="1"/>
          <p:nvPr/>
        </p:nvSpPr>
        <p:spPr>
          <a:xfrm>
            <a:off x="5748080" y="5373651"/>
            <a:ext cx="858370" cy="157796"/>
          </a:xfrm>
          <a:prstGeom prst="rect">
            <a:avLst/>
          </a:prstGeom>
          <a:noFill/>
        </p:spPr>
        <p:txBody>
          <a:bodyPr wrap="square" lIns="0" tIns="0" rIns="0" bIns="0">
            <a:noAutofit/>
          </a:bodyPr>
          <a:lstStyle/>
          <a:p>
            <a:pPr algn="ctr" defTabSz="932742">
              <a:defRPr/>
            </a:pPr>
            <a:r>
              <a:rPr lang="en-US" sz="800" b="1" kern="0" dirty="0">
                <a:solidFill>
                  <a:srgbClr val="FFFFFF"/>
                </a:solidFill>
                <a:latin typeface="Segoe UI Variable Display Light" pitchFamily="2" charset="0"/>
              </a:rPr>
              <a:t>Model as a Service</a:t>
            </a:r>
          </a:p>
        </p:txBody>
      </p:sp>
      <p:sp>
        <p:nvSpPr>
          <p:cNvPr id="262" name="Rectangle: Rounded Corners 261">
            <a:hlinkClick r:id="rId109"/>
            <a:extLst>
              <a:ext uri="{FF2B5EF4-FFF2-40B4-BE49-F238E27FC236}">
                <a16:creationId xmlns:a16="http://schemas.microsoft.com/office/drawing/2014/main" id="{31642786-EF76-1CFE-7055-E4731BAAC763}"/>
              </a:ext>
            </a:extLst>
          </p:cNvPr>
          <p:cNvSpPr/>
          <p:nvPr/>
        </p:nvSpPr>
        <p:spPr bwMode="auto">
          <a:xfrm>
            <a:off x="3911030" y="4526919"/>
            <a:ext cx="1618409" cy="445053"/>
          </a:xfrm>
          <a:prstGeom prst="roundRect">
            <a:avLst>
              <a:gd name="adj" fmla="val 10776"/>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spcAft>
                <a:spcPct val="0"/>
              </a:spcAft>
              <a:defRPr/>
            </a:pPr>
            <a:r>
              <a:rPr lang="en-GB" sz="700" kern="0" dirty="0">
                <a:solidFill>
                  <a:srgbClr val="FFFFFF"/>
                </a:solidFill>
                <a:cs typeface="Segoe UI" pitchFamily="34" charset="0"/>
              </a:rPr>
              <a:t>AI-powered information retrieval. Combine LLMs with heterogenous data for diverse application experiences.</a:t>
            </a:r>
          </a:p>
        </p:txBody>
      </p:sp>
      <p:grpSp>
        <p:nvGrpSpPr>
          <p:cNvPr id="263" name="Group 262">
            <a:extLst>
              <a:ext uri="{FF2B5EF4-FFF2-40B4-BE49-F238E27FC236}">
                <a16:creationId xmlns:a16="http://schemas.microsoft.com/office/drawing/2014/main" id="{93504E71-EDF2-764B-4DDD-960F7B41A89E}"/>
              </a:ext>
            </a:extLst>
          </p:cNvPr>
          <p:cNvGrpSpPr/>
          <p:nvPr/>
        </p:nvGrpSpPr>
        <p:grpSpPr>
          <a:xfrm>
            <a:off x="4611198" y="3667731"/>
            <a:ext cx="546140" cy="371154"/>
            <a:chOff x="1022468" y="6650541"/>
            <a:chExt cx="546140" cy="371154"/>
          </a:xfrm>
        </p:grpSpPr>
        <p:sp>
          <p:nvSpPr>
            <p:cNvPr id="264" name="TextBox 263">
              <a:hlinkClick r:id="rId126"/>
              <a:extLst>
                <a:ext uri="{FF2B5EF4-FFF2-40B4-BE49-F238E27FC236}">
                  <a16:creationId xmlns:a16="http://schemas.microsoft.com/office/drawing/2014/main" id="{E23F459F-D32B-56DA-E6BC-CE41CC8BF271}"/>
                </a:ext>
              </a:extLst>
            </p:cNvPr>
            <p:cNvSpPr txBox="1"/>
            <p:nvPr/>
          </p:nvSpPr>
          <p:spPr>
            <a:xfrm>
              <a:off x="1022468" y="6850550"/>
              <a:ext cx="546140" cy="171145"/>
            </a:xfrm>
            <a:prstGeom prst="rect">
              <a:avLst/>
            </a:prstGeom>
            <a:noFill/>
          </p:spPr>
          <p:txBody>
            <a:bodyPr wrap="square" lIns="0" tIns="0" rIns="0" bIns="0">
              <a:noAutofit/>
            </a:bodyPr>
            <a:lstStyle/>
            <a:p>
              <a:pPr algn="ctr" defTabSz="932742">
                <a:defRPr/>
              </a:pPr>
              <a:r>
                <a:rPr lang="en-US" sz="900" kern="0" dirty="0">
                  <a:solidFill>
                    <a:srgbClr val="000000"/>
                  </a:solidFill>
                  <a:latin typeface="Segoe UI Variable Display Light" pitchFamily="2" charset="0"/>
                </a:rPr>
                <a:t>Whisper</a:t>
              </a:r>
            </a:p>
          </p:txBody>
        </p:sp>
        <p:grpSp>
          <p:nvGrpSpPr>
            <p:cNvPr id="265" name="Group 264">
              <a:extLst>
                <a:ext uri="{FF2B5EF4-FFF2-40B4-BE49-F238E27FC236}">
                  <a16:creationId xmlns:a16="http://schemas.microsoft.com/office/drawing/2014/main" id="{F3598BD1-010C-C4B1-F408-CEDBEDA21C96}"/>
                </a:ext>
              </a:extLst>
            </p:cNvPr>
            <p:cNvGrpSpPr/>
            <p:nvPr/>
          </p:nvGrpSpPr>
          <p:grpSpPr>
            <a:xfrm>
              <a:off x="1174903" y="6650541"/>
              <a:ext cx="223912" cy="180057"/>
              <a:chOff x="-1119140" y="6293607"/>
              <a:chExt cx="674644" cy="542509"/>
            </a:xfrm>
          </p:grpSpPr>
          <p:sp>
            <p:nvSpPr>
              <p:cNvPr id="266" name="Rectangle 265">
                <a:extLst>
                  <a:ext uri="{FF2B5EF4-FFF2-40B4-BE49-F238E27FC236}">
                    <a16:creationId xmlns:a16="http://schemas.microsoft.com/office/drawing/2014/main" id="{9951C0DB-E2DE-A145-9258-05721CD9ADFC}"/>
                  </a:ext>
                </a:extLst>
              </p:cNvPr>
              <p:cNvSpPr/>
              <p:nvPr/>
            </p:nvSpPr>
            <p:spPr bwMode="auto">
              <a:xfrm>
                <a:off x="-1119140" y="6293607"/>
                <a:ext cx="674644" cy="53614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AU" sz="2000" kern="0" dirty="0" err="1">
                  <a:solidFill>
                    <a:srgbClr val="000000"/>
                  </a:solidFill>
                  <a:ea typeface="Segoe UI" pitchFamily="34" charset="0"/>
                  <a:cs typeface="Segoe UI" pitchFamily="34" charset="0"/>
                </a:endParaRPr>
              </a:p>
            </p:txBody>
          </p:sp>
          <p:pic>
            <p:nvPicPr>
              <p:cNvPr id="267" name="Graphic 266">
                <a:extLst>
                  <a:ext uri="{FF2B5EF4-FFF2-40B4-BE49-F238E27FC236}">
                    <a16:creationId xmlns:a16="http://schemas.microsoft.com/office/drawing/2014/main" id="{CA2078E0-D76C-8D80-9346-8DD73F47AB61}"/>
                  </a:ext>
                </a:extLst>
              </p:cNvPr>
              <p:cNvPicPr>
                <a:picLocks noChangeAspect="1"/>
              </p:cNvPicPr>
              <p:nvPr/>
            </p:nvPicPr>
            <p:blipFill>
              <a:blip r:embed="rId127">
                <a:extLst>
                  <a:ext uri="{28A0092B-C50C-407E-A947-70E740481C1C}">
                    <a14:useLocalDpi xmlns:a14="http://schemas.microsoft.com/office/drawing/2010/main" val="0"/>
                  </a:ext>
                  <a:ext uri="{96DAC541-7B7A-43D3-8B79-37D633B846F1}">
                    <asvg:svgBlip xmlns:asvg="http://schemas.microsoft.com/office/drawing/2016/SVG/main" r:embed="rId128"/>
                  </a:ext>
                </a:extLst>
              </a:blip>
              <a:srcRect/>
              <a:stretch/>
            </p:blipFill>
            <p:spPr>
              <a:xfrm>
                <a:off x="-1026509" y="6302188"/>
                <a:ext cx="533928" cy="533928"/>
              </a:xfrm>
              <a:prstGeom prst="rect">
                <a:avLst/>
              </a:prstGeom>
            </p:spPr>
          </p:pic>
        </p:grpSp>
      </p:grpSp>
      <p:sp>
        <p:nvSpPr>
          <p:cNvPr id="268" name="TextBox 267">
            <a:hlinkClick r:id="rId129"/>
            <a:extLst>
              <a:ext uri="{FF2B5EF4-FFF2-40B4-BE49-F238E27FC236}">
                <a16:creationId xmlns:a16="http://schemas.microsoft.com/office/drawing/2014/main" id="{4934A5C8-A8D2-1574-77B0-1C550A35E8B3}"/>
              </a:ext>
            </a:extLst>
          </p:cNvPr>
          <p:cNvSpPr txBox="1"/>
          <p:nvPr/>
        </p:nvSpPr>
        <p:spPr>
          <a:xfrm>
            <a:off x="4557367" y="4234152"/>
            <a:ext cx="466628" cy="206236"/>
          </a:xfrm>
          <a:prstGeom prst="rect">
            <a:avLst/>
          </a:prstGeom>
          <a:noFill/>
        </p:spPr>
        <p:txBody>
          <a:bodyPr wrap="square" lIns="0" tIns="0" rIns="0" bIns="0">
            <a:noAutofit/>
          </a:bodyPr>
          <a:lstStyle/>
          <a:p>
            <a:pPr algn="ctr" defTabSz="932742">
              <a:defRPr/>
            </a:pPr>
            <a:r>
              <a:rPr lang="en-US" sz="600" dirty="0">
                <a:solidFill>
                  <a:srgbClr val="000000"/>
                </a:solidFill>
                <a:latin typeface="Segoe UI Variable Display Light" pitchFamily="2" charset="0"/>
              </a:rPr>
              <a:t>Provisioned Throughput</a:t>
            </a:r>
          </a:p>
        </p:txBody>
      </p:sp>
      <p:grpSp>
        <p:nvGrpSpPr>
          <p:cNvPr id="269" name="Group 268">
            <a:extLst>
              <a:ext uri="{FF2B5EF4-FFF2-40B4-BE49-F238E27FC236}">
                <a16:creationId xmlns:a16="http://schemas.microsoft.com/office/drawing/2014/main" id="{6419DBF9-93AB-167F-EEAF-060D23F02DDF}"/>
              </a:ext>
            </a:extLst>
          </p:cNvPr>
          <p:cNvGrpSpPr/>
          <p:nvPr/>
        </p:nvGrpSpPr>
        <p:grpSpPr>
          <a:xfrm>
            <a:off x="4410931" y="4252586"/>
            <a:ext cx="159767" cy="159767"/>
            <a:chOff x="6537695" y="2850303"/>
            <a:chExt cx="914399" cy="914399"/>
          </a:xfrm>
        </p:grpSpPr>
        <p:grpSp>
          <p:nvGrpSpPr>
            <p:cNvPr id="271" name="Group 270">
              <a:extLst>
                <a:ext uri="{FF2B5EF4-FFF2-40B4-BE49-F238E27FC236}">
                  <a16:creationId xmlns:a16="http://schemas.microsoft.com/office/drawing/2014/main" id="{5E7B66D5-6716-14F8-8367-DA31670185B4}"/>
                </a:ext>
              </a:extLst>
            </p:cNvPr>
            <p:cNvGrpSpPr/>
            <p:nvPr/>
          </p:nvGrpSpPr>
          <p:grpSpPr>
            <a:xfrm>
              <a:off x="6596134" y="2908742"/>
              <a:ext cx="797522" cy="797522"/>
              <a:chOff x="6277963" y="2910464"/>
              <a:chExt cx="797522" cy="797522"/>
            </a:xfrm>
          </p:grpSpPr>
          <p:sp>
            <p:nvSpPr>
              <p:cNvPr id="273" name="Rectangle 272">
                <a:extLst>
                  <a:ext uri="{FF2B5EF4-FFF2-40B4-BE49-F238E27FC236}">
                    <a16:creationId xmlns:a16="http://schemas.microsoft.com/office/drawing/2014/main" id="{5D371AF2-FB4B-DD05-864C-78BAD479203A}"/>
                  </a:ext>
                </a:extLst>
              </p:cNvPr>
              <p:cNvSpPr/>
              <p:nvPr/>
            </p:nvSpPr>
            <p:spPr>
              <a:xfrm>
                <a:off x="6277963" y="3025793"/>
                <a:ext cx="797522" cy="566864"/>
              </a:xfrm>
              <a:prstGeom prst="rect">
                <a:avLst/>
              </a:prstGeom>
              <a:solidFill>
                <a:srgbClr val="0078D4"/>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274" name="Rectangle 273">
                <a:extLst>
                  <a:ext uri="{FF2B5EF4-FFF2-40B4-BE49-F238E27FC236}">
                    <a16:creationId xmlns:a16="http://schemas.microsoft.com/office/drawing/2014/main" id="{8380988D-07C7-9500-360C-6CF8B98021D7}"/>
                  </a:ext>
                </a:extLst>
              </p:cNvPr>
              <p:cNvSpPr/>
              <p:nvPr/>
            </p:nvSpPr>
            <p:spPr>
              <a:xfrm rot="5400000">
                <a:off x="6277963" y="3025793"/>
                <a:ext cx="797522" cy="566864"/>
              </a:xfrm>
              <a:prstGeom prst="rect">
                <a:avLst/>
              </a:prstGeom>
              <a:solidFill>
                <a:srgbClr val="0078D4"/>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pic>
          <p:nvPicPr>
            <p:cNvPr id="272" name="Graphic 271" descr="Processor with solid fill">
              <a:extLst>
                <a:ext uri="{FF2B5EF4-FFF2-40B4-BE49-F238E27FC236}">
                  <a16:creationId xmlns:a16="http://schemas.microsoft.com/office/drawing/2014/main" id="{C7CD5312-1583-E6A3-2316-836806FE2284}"/>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6537695" y="2850303"/>
              <a:ext cx="914399" cy="914399"/>
            </a:xfrm>
            <a:prstGeom prst="rect">
              <a:avLst/>
            </a:prstGeom>
          </p:spPr>
        </p:pic>
      </p:grpSp>
      <p:grpSp>
        <p:nvGrpSpPr>
          <p:cNvPr id="275" name="Group 274">
            <a:extLst>
              <a:ext uri="{FF2B5EF4-FFF2-40B4-BE49-F238E27FC236}">
                <a16:creationId xmlns:a16="http://schemas.microsoft.com/office/drawing/2014/main" id="{CCE1DD2A-73C8-5328-5A5C-84363A61B895}"/>
              </a:ext>
            </a:extLst>
          </p:cNvPr>
          <p:cNvGrpSpPr/>
          <p:nvPr/>
        </p:nvGrpSpPr>
        <p:grpSpPr>
          <a:xfrm>
            <a:off x="6280715" y="3668254"/>
            <a:ext cx="571885" cy="463598"/>
            <a:chOff x="6774136" y="3949854"/>
            <a:chExt cx="571885" cy="463598"/>
          </a:xfrm>
        </p:grpSpPr>
        <p:pic>
          <p:nvPicPr>
            <p:cNvPr id="276" name="Picture 275">
              <a:extLst>
                <a:ext uri="{FF2B5EF4-FFF2-40B4-BE49-F238E27FC236}">
                  <a16:creationId xmlns:a16="http://schemas.microsoft.com/office/drawing/2014/main" id="{9B65378F-B550-2879-AC9B-72C42739EC8E}"/>
                </a:ext>
              </a:extLst>
            </p:cNvPr>
            <p:cNvPicPr>
              <a:picLocks noChangeAspect="1"/>
            </p:cNvPicPr>
            <p:nvPr/>
          </p:nvPicPr>
          <p:blipFill>
            <a:blip r:embed="rId132"/>
            <a:stretch>
              <a:fillRect/>
            </a:stretch>
          </p:blipFill>
          <p:spPr>
            <a:xfrm>
              <a:off x="6925613" y="3949854"/>
              <a:ext cx="268932" cy="268932"/>
            </a:xfrm>
            <a:prstGeom prst="rect">
              <a:avLst/>
            </a:prstGeom>
          </p:spPr>
        </p:pic>
        <p:sp>
          <p:nvSpPr>
            <p:cNvPr id="277" name="TextBox 276">
              <a:hlinkClick r:id="rId133"/>
              <a:extLst>
                <a:ext uri="{FF2B5EF4-FFF2-40B4-BE49-F238E27FC236}">
                  <a16:creationId xmlns:a16="http://schemas.microsoft.com/office/drawing/2014/main" id="{BF817CA2-359D-4322-9168-C3DF4DCDE9CD}"/>
                </a:ext>
              </a:extLst>
            </p:cNvPr>
            <p:cNvSpPr txBox="1"/>
            <p:nvPr/>
          </p:nvSpPr>
          <p:spPr>
            <a:xfrm>
              <a:off x="6774136" y="4242307"/>
              <a:ext cx="571885" cy="171145"/>
            </a:xfrm>
            <a:prstGeom prst="rect">
              <a:avLst/>
            </a:prstGeom>
            <a:noFill/>
          </p:spPr>
          <p:txBody>
            <a:bodyPr wrap="square" lIns="0" tIns="0" rIns="0" bIns="0">
              <a:noAutofit/>
            </a:bodyPr>
            <a:lstStyle/>
            <a:p>
              <a:pPr algn="ctr" defTabSz="932742">
                <a:defRPr/>
              </a:pPr>
              <a:r>
                <a:rPr lang="en-US" sz="800" kern="0" dirty="0">
                  <a:solidFill>
                    <a:srgbClr val="FFFFFF"/>
                  </a:solidFill>
                  <a:latin typeface="Segoe UI Variable Display Light" pitchFamily="2" charset="0"/>
                </a:rPr>
                <a:t>MLOps</a:t>
              </a:r>
            </a:p>
          </p:txBody>
        </p:sp>
      </p:grpSp>
      <p:grpSp>
        <p:nvGrpSpPr>
          <p:cNvPr id="278" name="Group 277">
            <a:extLst>
              <a:ext uri="{FF2B5EF4-FFF2-40B4-BE49-F238E27FC236}">
                <a16:creationId xmlns:a16="http://schemas.microsoft.com/office/drawing/2014/main" id="{2404768F-A6EE-376A-5B8C-C4BF6ACC840C}"/>
              </a:ext>
            </a:extLst>
          </p:cNvPr>
          <p:cNvGrpSpPr/>
          <p:nvPr/>
        </p:nvGrpSpPr>
        <p:grpSpPr>
          <a:xfrm>
            <a:off x="6288382" y="4312732"/>
            <a:ext cx="571885" cy="351222"/>
            <a:chOff x="6760980" y="4029340"/>
            <a:chExt cx="571885" cy="351222"/>
          </a:xfrm>
        </p:grpSpPr>
        <p:pic>
          <p:nvPicPr>
            <p:cNvPr id="279" name="Picture 278">
              <a:extLst>
                <a:ext uri="{FF2B5EF4-FFF2-40B4-BE49-F238E27FC236}">
                  <a16:creationId xmlns:a16="http://schemas.microsoft.com/office/drawing/2014/main" id="{8B914551-637E-F313-A555-7F5FD35C155C}"/>
                </a:ext>
              </a:extLst>
            </p:cNvPr>
            <p:cNvPicPr>
              <a:picLocks noChangeAspect="1"/>
            </p:cNvPicPr>
            <p:nvPr/>
          </p:nvPicPr>
          <p:blipFill>
            <a:blip r:embed="rId134">
              <a:extLst>
                <a:ext uri="{28A0092B-C50C-407E-A947-70E740481C1C}">
                  <a14:useLocalDpi xmlns:a14="http://schemas.microsoft.com/office/drawing/2010/main" val="0"/>
                </a:ext>
              </a:extLst>
            </a:blip>
            <a:srcRect/>
            <a:stretch/>
          </p:blipFill>
          <p:spPr>
            <a:xfrm>
              <a:off x="6910259" y="4029340"/>
              <a:ext cx="299640" cy="109959"/>
            </a:xfrm>
            <a:prstGeom prst="rect">
              <a:avLst/>
            </a:prstGeom>
          </p:spPr>
        </p:pic>
        <p:sp>
          <p:nvSpPr>
            <p:cNvPr id="280" name="TextBox 279">
              <a:hlinkClick r:id="rId135"/>
              <a:extLst>
                <a:ext uri="{FF2B5EF4-FFF2-40B4-BE49-F238E27FC236}">
                  <a16:creationId xmlns:a16="http://schemas.microsoft.com/office/drawing/2014/main" id="{92773AB9-E80A-87EB-A21E-0BDEB412F698}"/>
                </a:ext>
              </a:extLst>
            </p:cNvPr>
            <p:cNvSpPr txBox="1"/>
            <p:nvPr/>
          </p:nvSpPr>
          <p:spPr>
            <a:xfrm>
              <a:off x="6760980" y="4209417"/>
              <a:ext cx="571885" cy="171145"/>
            </a:xfrm>
            <a:prstGeom prst="rect">
              <a:avLst/>
            </a:prstGeom>
            <a:noFill/>
          </p:spPr>
          <p:txBody>
            <a:bodyPr wrap="square" lIns="0" tIns="0" rIns="0" bIns="0">
              <a:noAutofit/>
            </a:bodyPr>
            <a:lstStyle/>
            <a:p>
              <a:pPr algn="ctr" defTabSz="932742">
                <a:defRPr/>
              </a:pPr>
              <a:r>
                <a:rPr lang="en-US" sz="800" kern="0" dirty="0">
                  <a:solidFill>
                    <a:srgbClr val="FFFFFF"/>
                  </a:solidFill>
                  <a:latin typeface="Segoe UI Variable Display Light" pitchFamily="2" charset="0"/>
                </a:rPr>
                <a:t>ML Flow</a:t>
              </a:r>
            </a:p>
          </p:txBody>
        </p:sp>
      </p:grpSp>
      <p:pic>
        <p:nvPicPr>
          <p:cNvPr id="281" name="Graphic 280" descr="Shield Tick with solid fill">
            <a:hlinkClick r:id="rId136"/>
            <a:extLst>
              <a:ext uri="{FF2B5EF4-FFF2-40B4-BE49-F238E27FC236}">
                <a16:creationId xmlns:a16="http://schemas.microsoft.com/office/drawing/2014/main" id="{C861FB9B-4A0B-BE83-1EF9-FCC0241FE816}"/>
              </a:ext>
            </a:extLst>
          </p:cNvPr>
          <p:cNvPicPr>
            <a:picLocks noChangeAspect="1"/>
          </p:cNvPicPr>
          <p:nvPr/>
        </p:nvPicPr>
        <p:blipFill>
          <a:blip r:embed="rId137">
            <a:extLst>
              <a:ext uri="{28A0092B-C50C-407E-A947-70E740481C1C}">
                <a14:useLocalDpi xmlns:a14="http://schemas.microsoft.com/office/drawing/2010/main" val="0"/>
              </a:ext>
              <a:ext uri="{96DAC541-7B7A-43D3-8B79-37D633B846F1}">
                <asvg:svgBlip xmlns:asvg="http://schemas.microsoft.com/office/drawing/2016/SVG/main" r:embed="rId138"/>
              </a:ext>
            </a:extLst>
          </a:blip>
          <a:stretch>
            <a:fillRect/>
          </a:stretch>
        </p:blipFill>
        <p:spPr>
          <a:xfrm>
            <a:off x="5042594" y="4231700"/>
            <a:ext cx="190856" cy="190856"/>
          </a:xfrm>
          <a:prstGeom prst="rect">
            <a:avLst/>
          </a:prstGeom>
        </p:spPr>
      </p:pic>
      <p:sp>
        <p:nvSpPr>
          <p:cNvPr id="288" name="Rectangle: Rounded Corners 287">
            <a:extLst>
              <a:ext uri="{FF2B5EF4-FFF2-40B4-BE49-F238E27FC236}">
                <a16:creationId xmlns:a16="http://schemas.microsoft.com/office/drawing/2014/main" id="{8BB3DE0B-97A5-4709-5C12-62C373A702C8}"/>
              </a:ext>
            </a:extLst>
          </p:cNvPr>
          <p:cNvSpPr/>
          <p:nvPr/>
        </p:nvSpPr>
        <p:spPr bwMode="auto">
          <a:xfrm>
            <a:off x="3013582" y="4489436"/>
            <a:ext cx="2531509" cy="506102"/>
          </a:xfrm>
          <a:prstGeom prst="roundRect">
            <a:avLst>
              <a:gd name="adj" fmla="val 10304"/>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AU" sz="2000" kern="0" dirty="0" err="1">
              <a:solidFill>
                <a:srgbClr val="000000"/>
              </a:solidFill>
              <a:ea typeface="Segoe UI" pitchFamily="34" charset="0"/>
              <a:cs typeface="Segoe UI" pitchFamily="34" charset="0"/>
            </a:endParaRPr>
          </a:p>
        </p:txBody>
      </p:sp>
      <p:sp>
        <p:nvSpPr>
          <p:cNvPr id="290" name="Rectangle: Rounded Corners 289">
            <a:extLst>
              <a:ext uri="{FF2B5EF4-FFF2-40B4-BE49-F238E27FC236}">
                <a16:creationId xmlns:a16="http://schemas.microsoft.com/office/drawing/2014/main" id="{01ACA5C2-5449-BE51-598F-AC4228E6CC78}"/>
              </a:ext>
            </a:extLst>
          </p:cNvPr>
          <p:cNvSpPr/>
          <p:nvPr/>
        </p:nvSpPr>
        <p:spPr bwMode="auto">
          <a:xfrm>
            <a:off x="3017823" y="3276937"/>
            <a:ext cx="2519299" cy="286524"/>
          </a:xfrm>
          <a:prstGeom prst="roundRect">
            <a:avLst>
              <a:gd name="adj" fmla="val 13206"/>
            </a:avLst>
          </a:prstGeom>
          <a:solidFill>
            <a:srgbClr val="243A5E">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700" kern="0" dirty="0">
                <a:solidFill>
                  <a:srgbClr val="FFFFFF"/>
                </a:solidFill>
                <a:cs typeface="Segoe UI" pitchFamily="34" charset="0"/>
              </a:rPr>
              <a:t>Leverage AI in your organization without the need for data science skills using pre-created AI models</a:t>
            </a:r>
          </a:p>
        </p:txBody>
      </p:sp>
      <p:sp>
        <p:nvSpPr>
          <p:cNvPr id="294" name="Rectangle: Rounded Corners 293">
            <a:extLst>
              <a:ext uri="{FF2B5EF4-FFF2-40B4-BE49-F238E27FC236}">
                <a16:creationId xmlns:a16="http://schemas.microsoft.com/office/drawing/2014/main" id="{97B8D9E9-07D0-2A35-F1CA-5788CE3E4252}"/>
              </a:ext>
            </a:extLst>
          </p:cNvPr>
          <p:cNvSpPr/>
          <p:nvPr/>
        </p:nvSpPr>
        <p:spPr bwMode="auto">
          <a:xfrm>
            <a:off x="5756950" y="3278955"/>
            <a:ext cx="2395308" cy="286524"/>
          </a:xfrm>
          <a:prstGeom prst="roundRect">
            <a:avLst>
              <a:gd name="adj" fmla="val 13206"/>
            </a:avLst>
          </a:prstGeom>
          <a:solidFill>
            <a:srgbClr val="243A5E">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GB" sz="700" kern="0" dirty="0">
                <a:solidFill>
                  <a:srgbClr val="FFFFFF"/>
                </a:solidFill>
                <a:cs typeface="Segoe UI" pitchFamily="34" charset="0"/>
              </a:rPr>
              <a:t>Build, fine-tune, and train custom AI and ML models grounded on your own data</a:t>
            </a:r>
            <a:endParaRPr lang="en-US" sz="700" kern="0" dirty="0">
              <a:solidFill>
                <a:srgbClr val="FFFFFF"/>
              </a:solidFill>
              <a:cs typeface="Segoe UI" pitchFamily="34" charset="0"/>
            </a:endParaRPr>
          </a:p>
        </p:txBody>
      </p:sp>
      <p:pic>
        <p:nvPicPr>
          <p:cNvPr id="295" name="Picture 294">
            <a:extLst>
              <a:ext uri="{FF2B5EF4-FFF2-40B4-BE49-F238E27FC236}">
                <a16:creationId xmlns:a16="http://schemas.microsoft.com/office/drawing/2014/main" id="{35560A4D-7DE1-D5FB-E8B9-B2305C1874A3}"/>
              </a:ext>
            </a:extLst>
          </p:cNvPr>
          <p:cNvPicPr>
            <a:picLocks noChangeAspect="1"/>
          </p:cNvPicPr>
          <p:nvPr/>
        </p:nvPicPr>
        <p:blipFill>
          <a:blip r:embed="rId139"/>
          <a:stretch>
            <a:fillRect/>
          </a:stretch>
        </p:blipFill>
        <p:spPr>
          <a:xfrm>
            <a:off x="6017105" y="5147170"/>
            <a:ext cx="316728" cy="190563"/>
          </a:xfrm>
          <a:prstGeom prst="rect">
            <a:avLst/>
          </a:prstGeom>
        </p:spPr>
      </p:pic>
      <p:pic>
        <p:nvPicPr>
          <p:cNvPr id="298" name="Picture 297">
            <a:extLst>
              <a:ext uri="{FF2B5EF4-FFF2-40B4-BE49-F238E27FC236}">
                <a16:creationId xmlns:a16="http://schemas.microsoft.com/office/drawing/2014/main" id="{3E605F09-55A1-C746-F62B-7E38D8B02772}"/>
              </a:ext>
            </a:extLst>
          </p:cNvPr>
          <p:cNvPicPr>
            <a:picLocks noChangeAspect="1"/>
          </p:cNvPicPr>
          <p:nvPr/>
        </p:nvPicPr>
        <p:blipFill>
          <a:blip r:embed="rId140"/>
          <a:stretch>
            <a:fillRect/>
          </a:stretch>
        </p:blipFill>
        <p:spPr>
          <a:xfrm>
            <a:off x="7753468" y="5601720"/>
            <a:ext cx="237327" cy="233371"/>
          </a:xfrm>
          <a:prstGeom prst="rect">
            <a:avLst/>
          </a:prstGeom>
        </p:spPr>
      </p:pic>
      <p:pic>
        <p:nvPicPr>
          <p:cNvPr id="312" name="Picture 311">
            <a:extLst>
              <a:ext uri="{FF2B5EF4-FFF2-40B4-BE49-F238E27FC236}">
                <a16:creationId xmlns:a16="http://schemas.microsoft.com/office/drawing/2014/main" id="{70CBCF63-9546-88FD-CDF9-45DA14F98CD0}"/>
              </a:ext>
            </a:extLst>
          </p:cNvPr>
          <p:cNvPicPr>
            <a:picLocks noChangeAspect="1"/>
          </p:cNvPicPr>
          <p:nvPr/>
        </p:nvPicPr>
        <p:blipFill>
          <a:blip r:embed="rId141"/>
          <a:stretch>
            <a:fillRect/>
          </a:stretch>
        </p:blipFill>
        <p:spPr>
          <a:xfrm>
            <a:off x="6695393" y="5596061"/>
            <a:ext cx="208649" cy="238316"/>
          </a:xfrm>
          <a:prstGeom prst="rect">
            <a:avLst/>
          </a:prstGeom>
        </p:spPr>
      </p:pic>
      <p:pic>
        <p:nvPicPr>
          <p:cNvPr id="314" name="Picture 313">
            <a:extLst>
              <a:ext uri="{FF2B5EF4-FFF2-40B4-BE49-F238E27FC236}">
                <a16:creationId xmlns:a16="http://schemas.microsoft.com/office/drawing/2014/main" id="{C8A1988F-FB23-9DD1-B989-420C194B8DA4}"/>
              </a:ext>
            </a:extLst>
          </p:cNvPr>
          <p:cNvPicPr>
            <a:picLocks noChangeAspect="1"/>
          </p:cNvPicPr>
          <p:nvPr/>
        </p:nvPicPr>
        <p:blipFill>
          <a:blip r:embed="rId142"/>
          <a:stretch>
            <a:fillRect/>
          </a:stretch>
        </p:blipFill>
        <p:spPr>
          <a:xfrm>
            <a:off x="5940952" y="5589307"/>
            <a:ext cx="353527" cy="239189"/>
          </a:xfrm>
          <a:prstGeom prst="rect">
            <a:avLst/>
          </a:prstGeom>
        </p:spPr>
      </p:pic>
      <p:pic>
        <p:nvPicPr>
          <p:cNvPr id="316" name="Picture 315">
            <a:extLst>
              <a:ext uri="{FF2B5EF4-FFF2-40B4-BE49-F238E27FC236}">
                <a16:creationId xmlns:a16="http://schemas.microsoft.com/office/drawing/2014/main" id="{5D4FFA98-2626-F76F-2995-8C62FC3C565E}"/>
              </a:ext>
            </a:extLst>
          </p:cNvPr>
          <p:cNvPicPr>
            <a:picLocks noChangeAspect="1"/>
          </p:cNvPicPr>
          <p:nvPr/>
        </p:nvPicPr>
        <p:blipFill>
          <a:blip r:embed="rId143"/>
          <a:stretch>
            <a:fillRect/>
          </a:stretch>
        </p:blipFill>
        <p:spPr>
          <a:xfrm>
            <a:off x="7267006" y="5587144"/>
            <a:ext cx="208649" cy="238315"/>
          </a:xfrm>
          <a:prstGeom prst="rect">
            <a:avLst/>
          </a:prstGeom>
        </p:spPr>
      </p:pic>
      <p:pic>
        <p:nvPicPr>
          <p:cNvPr id="317" name="Picture 316">
            <a:extLst>
              <a:ext uri="{FF2B5EF4-FFF2-40B4-BE49-F238E27FC236}">
                <a16:creationId xmlns:a16="http://schemas.microsoft.com/office/drawing/2014/main" id="{DA0B1DE0-2A5F-9ADD-B2A0-E7440D07E1B9}"/>
              </a:ext>
            </a:extLst>
          </p:cNvPr>
          <p:cNvPicPr>
            <a:picLocks noChangeAspect="1"/>
          </p:cNvPicPr>
          <p:nvPr/>
        </p:nvPicPr>
        <p:blipFill>
          <a:blip r:embed="rId144"/>
          <a:stretch>
            <a:fillRect/>
          </a:stretch>
        </p:blipFill>
        <p:spPr>
          <a:xfrm>
            <a:off x="7046413" y="4179024"/>
            <a:ext cx="288630" cy="309038"/>
          </a:xfrm>
          <a:prstGeom prst="rect">
            <a:avLst/>
          </a:prstGeom>
        </p:spPr>
      </p:pic>
      <p:pic>
        <p:nvPicPr>
          <p:cNvPr id="318" name="Picture 317">
            <a:extLst>
              <a:ext uri="{FF2B5EF4-FFF2-40B4-BE49-F238E27FC236}">
                <a16:creationId xmlns:a16="http://schemas.microsoft.com/office/drawing/2014/main" id="{48C7DF90-E88B-2A28-93EE-253CF211709B}"/>
              </a:ext>
            </a:extLst>
          </p:cNvPr>
          <p:cNvPicPr>
            <a:picLocks noChangeAspect="1"/>
          </p:cNvPicPr>
          <p:nvPr/>
        </p:nvPicPr>
        <p:blipFill>
          <a:blip r:embed="rId145"/>
          <a:stretch>
            <a:fillRect/>
          </a:stretch>
        </p:blipFill>
        <p:spPr>
          <a:xfrm>
            <a:off x="5918025" y="4265472"/>
            <a:ext cx="188631" cy="188631"/>
          </a:xfrm>
          <a:prstGeom prst="rect">
            <a:avLst/>
          </a:prstGeom>
        </p:spPr>
      </p:pic>
      <p:pic>
        <p:nvPicPr>
          <p:cNvPr id="319" name="Picture 318">
            <a:extLst>
              <a:ext uri="{FF2B5EF4-FFF2-40B4-BE49-F238E27FC236}">
                <a16:creationId xmlns:a16="http://schemas.microsoft.com/office/drawing/2014/main" id="{3793CBA3-8066-0F78-9234-7F6DD6786B0D}"/>
              </a:ext>
            </a:extLst>
          </p:cNvPr>
          <p:cNvPicPr>
            <a:picLocks noChangeAspect="1"/>
          </p:cNvPicPr>
          <p:nvPr/>
        </p:nvPicPr>
        <p:blipFill>
          <a:blip r:embed="rId146"/>
          <a:stretch>
            <a:fillRect/>
          </a:stretch>
        </p:blipFill>
        <p:spPr>
          <a:xfrm>
            <a:off x="3167164" y="5080790"/>
            <a:ext cx="185422" cy="182331"/>
          </a:xfrm>
          <a:prstGeom prst="rect">
            <a:avLst/>
          </a:prstGeom>
        </p:spPr>
      </p:pic>
      <p:pic>
        <p:nvPicPr>
          <p:cNvPr id="734" name="Picture 733">
            <a:extLst>
              <a:ext uri="{FF2B5EF4-FFF2-40B4-BE49-F238E27FC236}">
                <a16:creationId xmlns:a16="http://schemas.microsoft.com/office/drawing/2014/main" id="{8592711E-6A9C-108B-7EC5-17805593F0B0}"/>
              </a:ext>
            </a:extLst>
          </p:cNvPr>
          <p:cNvPicPr>
            <a:picLocks noChangeAspect="1"/>
          </p:cNvPicPr>
          <p:nvPr/>
        </p:nvPicPr>
        <p:blipFill>
          <a:blip r:embed="rId147"/>
          <a:stretch>
            <a:fillRect/>
          </a:stretch>
        </p:blipFill>
        <p:spPr>
          <a:xfrm>
            <a:off x="3139018" y="5317290"/>
            <a:ext cx="235302" cy="196589"/>
          </a:xfrm>
          <a:prstGeom prst="rect">
            <a:avLst/>
          </a:prstGeom>
        </p:spPr>
      </p:pic>
      <p:pic>
        <p:nvPicPr>
          <p:cNvPr id="735" name="Picture 734">
            <a:extLst>
              <a:ext uri="{FF2B5EF4-FFF2-40B4-BE49-F238E27FC236}">
                <a16:creationId xmlns:a16="http://schemas.microsoft.com/office/drawing/2014/main" id="{1CEBA197-0695-F726-546E-39003D14708F}"/>
              </a:ext>
            </a:extLst>
          </p:cNvPr>
          <p:cNvPicPr>
            <a:picLocks noChangeAspect="1"/>
          </p:cNvPicPr>
          <p:nvPr/>
        </p:nvPicPr>
        <p:blipFill>
          <a:blip r:embed="rId148"/>
          <a:stretch>
            <a:fillRect/>
          </a:stretch>
        </p:blipFill>
        <p:spPr>
          <a:xfrm>
            <a:off x="3144522" y="5860408"/>
            <a:ext cx="213923" cy="202723"/>
          </a:xfrm>
          <a:prstGeom prst="rect">
            <a:avLst/>
          </a:prstGeom>
        </p:spPr>
      </p:pic>
      <p:pic>
        <p:nvPicPr>
          <p:cNvPr id="736" name="Picture 735">
            <a:extLst>
              <a:ext uri="{FF2B5EF4-FFF2-40B4-BE49-F238E27FC236}">
                <a16:creationId xmlns:a16="http://schemas.microsoft.com/office/drawing/2014/main" id="{44DF8A9A-75A1-9329-9CD4-E27DF491B418}"/>
              </a:ext>
            </a:extLst>
          </p:cNvPr>
          <p:cNvPicPr>
            <a:picLocks noChangeAspect="1"/>
          </p:cNvPicPr>
          <p:nvPr/>
        </p:nvPicPr>
        <p:blipFill>
          <a:blip r:embed="rId149"/>
          <a:stretch>
            <a:fillRect/>
          </a:stretch>
        </p:blipFill>
        <p:spPr>
          <a:xfrm>
            <a:off x="7730598" y="4220338"/>
            <a:ext cx="236924" cy="241174"/>
          </a:xfrm>
          <a:prstGeom prst="rect">
            <a:avLst/>
          </a:prstGeom>
        </p:spPr>
      </p:pic>
      <p:pic>
        <p:nvPicPr>
          <p:cNvPr id="737" name="Picture 736">
            <a:extLst>
              <a:ext uri="{FF2B5EF4-FFF2-40B4-BE49-F238E27FC236}">
                <a16:creationId xmlns:a16="http://schemas.microsoft.com/office/drawing/2014/main" id="{3DFFEC73-A857-DB48-C045-4CAD48B665F8}"/>
              </a:ext>
            </a:extLst>
          </p:cNvPr>
          <p:cNvPicPr>
            <a:picLocks noChangeAspect="1"/>
          </p:cNvPicPr>
          <p:nvPr/>
        </p:nvPicPr>
        <p:blipFill>
          <a:blip r:embed="rId150"/>
          <a:stretch>
            <a:fillRect/>
          </a:stretch>
        </p:blipFill>
        <p:spPr>
          <a:xfrm>
            <a:off x="7743799" y="3676147"/>
            <a:ext cx="235374" cy="244012"/>
          </a:xfrm>
          <a:prstGeom prst="rect">
            <a:avLst/>
          </a:prstGeom>
        </p:spPr>
      </p:pic>
      <p:pic>
        <p:nvPicPr>
          <p:cNvPr id="738" name="Picture 737">
            <a:extLst>
              <a:ext uri="{FF2B5EF4-FFF2-40B4-BE49-F238E27FC236}">
                <a16:creationId xmlns:a16="http://schemas.microsoft.com/office/drawing/2014/main" id="{ED50BF3B-F0EA-48F1-8D7E-DAA9C3B25A8B}"/>
              </a:ext>
            </a:extLst>
          </p:cNvPr>
          <p:cNvPicPr>
            <a:picLocks noChangeAspect="1"/>
          </p:cNvPicPr>
          <p:nvPr/>
        </p:nvPicPr>
        <p:blipFill>
          <a:blip r:embed="rId151"/>
          <a:stretch>
            <a:fillRect/>
          </a:stretch>
        </p:blipFill>
        <p:spPr>
          <a:xfrm>
            <a:off x="5893438" y="3678636"/>
            <a:ext cx="229981" cy="244636"/>
          </a:xfrm>
          <a:prstGeom prst="rect">
            <a:avLst/>
          </a:prstGeom>
        </p:spPr>
      </p:pic>
      <p:pic>
        <p:nvPicPr>
          <p:cNvPr id="739" name="Picture 738">
            <a:extLst>
              <a:ext uri="{FF2B5EF4-FFF2-40B4-BE49-F238E27FC236}">
                <a16:creationId xmlns:a16="http://schemas.microsoft.com/office/drawing/2014/main" id="{79DC044F-C574-1E3E-B750-CC4EA2E8379C}"/>
              </a:ext>
            </a:extLst>
          </p:cNvPr>
          <p:cNvPicPr>
            <a:picLocks noChangeAspect="1"/>
          </p:cNvPicPr>
          <p:nvPr/>
        </p:nvPicPr>
        <p:blipFill>
          <a:blip r:embed="rId152"/>
          <a:stretch>
            <a:fillRect/>
          </a:stretch>
        </p:blipFill>
        <p:spPr>
          <a:xfrm>
            <a:off x="3131745" y="6096047"/>
            <a:ext cx="234342" cy="231060"/>
          </a:xfrm>
          <a:prstGeom prst="rect">
            <a:avLst/>
          </a:prstGeom>
        </p:spPr>
      </p:pic>
      <p:pic>
        <p:nvPicPr>
          <p:cNvPr id="740" name="Picture 739">
            <a:extLst>
              <a:ext uri="{FF2B5EF4-FFF2-40B4-BE49-F238E27FC236}">
                <a16:creationId xmlns:a16="http://schemas.microsoft.com/office/drawing/2014/main" id="{1507FBB8-E99E-CD55-BDFA-9DC1EDA945BC}"/>
              </a:ext>
            </a:extLst>
          </p:cNvPr>
          <p:cNvPicPr>
            <a:picLocks noChangeAspect="1"/>
          </p:cNvPicPr>
          <p:nvPr/>
        </p:nvPicPr>
        <p:blipFill>
          <a:blip r:embed="rId153"/>
          <a:stretch>
            <a:fillRect/>
          </a:stretch>
        </p:blipFill>
        <p:spPr>
          <a:xfrm>
            <a:off x="4164541" y="6095895"/>
            <a:ext cx="369587" cy="244474"/>
          </a:xfrm>
          <a:prstGeom prst="rect">
            <a:avLst/>
          </a:prstGeom>
        </p:spPr>
      </p:pic>
      <p:sp>
        <p:nvSpPr>
          <p:cNvPr id="741" name="Text Placeholder 305">
            <a:hlinkClick r:id="rId154"/>
            <a:extLst>
              <a:ext uri="{FF2B5EF4-FFF2-40B4-BE49-F238E27FC236}">
                <a16:creationId xmlns:a16="http://schemas.microsoft.com/office/drawing/2014/main" id="{4C92E13A-981D-99E8-FF08-861A156DF968}"/>
              </a:ext>
            </a:extLst>
          </p:cNvPr>
          <p:cNvSpPr txBox="1">
            <a:spLocks/>
          </p:cNvSpPr>
          <p:nvPr/>
        </p:nvSpPr>
        <p:spPr>
          <a:xfrm>
            <a:off x="4579465" y="6149857"/>
            <a:ext cx="886648" cy="144000"/>
          </a:xfrm>
          <a:prstGeom prst="roundRect">
            <a:avLst/>
          </a:prstGeom>
          <a:ln w="3175">
            <a:noFill/>
          </a:ln>
        </p:spPr>
        <p:txBody>
          <a:bodyPr vert="horz" wrap="square" lIns="0" tIns="0" rIns="0" bIns="0" rtlCol="0"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AU" sz="800">
                <a:latin typeface="Segoe UI Variable Display Light" pitchFamily="2" charset="0"/>
              </a:rPr>
              <a:t>Azure AI Containers on-premises</a:t>
            </a:r>
          </a:p>
        </p:txBody>
      </p:sp>
      <p:pic>
        <p:nvPicPr>
          <p:cNvPr id="742" name="Picture 741">
            <a:extLst>
              <a:ext uri="{FF2B5EF4-FFF2-40B4-BE49-F238E27FC236}">
                <a16:creationId xmlns:a16="http://schemas.microsoft.com/office/drawing/2014/main" id="{043A8546-6218-9CA5-E646-370E85EDDD8C}"/>
              </a:ext>
            </a:extLst>
          </p:cNvPr>
          <p:cNvPicPr>
            <a:picLocks noChangeAspect="1"/>
          </p:cNvPicPr>
          <p:nvPr/>
        </p:nvPicPr>
        <p:blipFill>
          <a:blip r:embed="rId155"/>
          <a:stretch>
            <a:fillRect/>
          </a:stretch>
        </p:blipFill>
        <p:spPr>
          <a:xfrm>
            <a:off x="7041874" y="3704132"/>
            <a:ext cx="311134" cy="212062"/>
          </a:xfrm>
          <a:prstGeom prst="rect">
            <a:avLst/>
          </a:prstGeom>
        </p:spPr>
      </p:pic>
      <p:sp>
        <p:nvSpPr>
          <p:cNvPr id="743" name="TextBox 742">
            <a:extLst>
              <a:ext uri="{FF2B5EF4-FFF2-40B4-BE49-F238E27FC236}">
                <a16:creationId xmlns:a16="http://schemas.microsoft.com/office/drawing/2014/main" id="{890A499D-8140-EA78-5B3D-EB2621DB05FE}"/>
              </a:ext>
            </a:extLst>
          </p:cNvPr>
          <p:cNvSpPr txBox="1"/>
          <p:nvPr/>
        </p:nvSpPr>
        <p:spPr>
          <a:xfrm>
            <a:off x="7399590" y="5049253"/>
            <a:ext cx="753566" cy="48031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700" b="0" i="0" u="none" strike="noStrike" kern="0" cap="none" spc="0" normalizeH="0" baseline="0">
                <a:ln>
                  <a:noFill/>
                </a:ln>
                <a:solidFill>
                  <a:srgbClr val="FFFFFF"/>
                </a:solidFill>
                <a:effectLst/>
                <a:uLnTx/>
                <a:uFillTx/>
                <a:latin typeface="Segoe UI"/>
                <a:cs typeface="Segoe UI" pitchFamily="34" charset="0"/>
              </a:defRPr>
            </a:lvl1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400" b="0" i="0" u="none" strike="noStrike" kern="0" cap="none" spc="0" normalizeH="0" baseline="0" noProof="0" dirty="0">
                <a:ln>
                  <a:noFill/>
                </a:ln>
                <a:solidFill>
                  <a:srgbClr val="FFFFFF"/>
                </a:solidFill>
                <a:effectLst/>
                <a:uLnTx/>
                <a:uFillTx/>
                <a:latin typeface="Segoe UI"/>
                <a:cs typeface="Segoe UI" pitchFamily="34" charset="0"/>
              </a:rPr>
              <a:t>Access and develop and train classic AI and Machine Learning models. Small, Medium and Large models. Generative AI, Language, Vision, Audio and Industrial models.</a:t>
            </a:r>
            <a:endParaRPr kumimoji="0" lang="en-AU" sz="400" b="0" i="0" u="none" strike="noStrike" kern="0" cap="none" spc="0" normalizeH="0" baseline="0" noProof="0" dirty="0">
              <a:ln>
                <a:noFill/>
              </a:ln>
              <a:solidFill>
                <a:srgbClr val="FFFFFF"/>
              </a:solidFill>
              <a:effectLst/>
              <a:uLnTx/>
              <a:uFillTx/>
              <a:latin typeface="Segoe UI"/>
              <a:cs typeface="Segoe UI" pitchFamily="34" charset="0"/>
            </a:endParaRPr>
          </a:p>
        </p:txBody>
      </p:sp>
      <p:grpSp>
        <p:nvGrpSpPr>
          <p:cNvPr id="744" name="Group 743">
            <a:extLst>
              <a:ext uri="{FF2B5EF4-FFF2-40B4-BE49-F238E27FC236}">
                <a16:creationId xmlns:a16="http://schemas.microsoft.com/office/drawing/2014/main" id="{5E74F305-D395-2C9D-5108-8F2AE74930D1}"/>
              </a:ext>
            </a:extLst>
          </p:cNvPr>
          <p:cNvGrpSpPr/>
          <p:nvPr/>
        </p:nvGrpSpPr>
        <p:grpSpPr>
          <a:xfrm>
            <a:off x="5774858" y="6020043"/>
            <a:ext cx="2377400" cy="282094"/>
            <a:chOff x="6237064" y="5970502"/>
            <a:chExt cx="2377400" cy="282094"/>
          </a:xfrm>
        </p:grpSpPr>
        <p:sp>
          <p:nvSpPr>
            <p:cNvPr id="745" name="Rectangle: Rounded Corners 744">
              <a:hlinkClick r:id="rId76"/>
              <a:extLst>
                <a:ext uri="{FF2B5EF4-FFF2-40B4-BE49-F238E27FC236}">
                  <a16:creationId xmlns:a16="http://schemas.microsoft.com/office/drawing/2014/main" id="{744C3FD4-D585-FD38-59DC-597657407C16}"/>
                </a:ext>
              </a:extLst>
            </p:cNvPr>
            <p:cNvSpPr/>
            <p:nvPr/>
          </p:nvSpPr>
          <p:spPr bwMode="auto">
            <a:xfrm>
              <a:off x="6237064" y="5970502"/>
              <a:ext cx="2377400" cy="278029"/>
            </a:xfrm>
            <a:prstGeom prst="roundRect">
              <a:avLst>
                <a:gd name="adj" fmla="val 8855"/>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AU" sz="20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46" name="Picture 2" descr="Hugging Face - AI Infrastructure Alliance">
              <a:extLst>
                <a:ext uri="{FF2B5EF4-FFF2-40B4-BE49-F238E27FC236}">
                  <a16:creationId xmlns:a16="http://schemas.microsoft.com/office/drawing/2014/main" id="{D1AD904C-5392-42E2-B89A-050572986101}"/>
                </a:ext>
              </a:extLst>
            </p:cNvPr>
            <p:cNvPicPr>
              <a:picLocks noChangeAspect="1" noChangeArrowheads="1"/>
            </p:cNvPicPr>
            <p:nvPr/>
          </p:nvPicPr>
          <p:blipFill rotWithShape="1">
            <a:blip r:embed="rId156">
              <a:extLst>
                <a:ext uri="{28A0092B-C50C-407E-A947-70E740481C1C}">
                  <a14:useLocalDpi xmlns:a14="http://schemas.microsoft.com/office/drawing/2010/main" val="0"/>
                </a:ext>
              </a:extLst>
            </a:blip>
            <a:srcRect l="9119" r="9291"/>
            <a:stretch/>
          </p:blipFill>
          <p:spPr bwMode="auto">
            <a:xfrm>
              <a:off x="6769155" y="5973359"/>
              <a:ext cx="645519" cy="279237"/>
            </a:xfrm>
            <a:prstGeom prst="rect">
              <a:avLst/>
            </a:prstGeom>
            <a:noFill/>
            <a:extLst>
              <a:ext uri="{909E8E84-426E-40DD-AFC4-6F175D3DCCD1}">
                <a14:hiddenFill xmlns:a14="http://schemas.microsoft.com/office/drawing/2010/main">
                  <a:solidFill>
                    <a:srgbClr val="FFFFFF"/>
                  </a:solidFill>
                </a14:hiddenFill>
              </a:ext>
            </a:extLst>
          </p:spPr>
        </p:pic>
        <p:pic>
          <p:nvPicPr>
            <p:cNvPr id="747" name="Picture 6" descr="Nvidia Logo – PNG e Vetor – Download de Logo">
              <a:extLst>
                <a:ext uri="{FF2B5EF4-FFF2-40B4-BE49-F238E27FC236}">
                  <a16:creationId xmlns:a16="http://schemas.microsoft.com/office/drawing/2014/main" id="{B88155AE-B1E8-B0F6-C0EE-EBEFDCF93185}"/>
                </a:ext>
              </a:extLst>
            </p:cNvPr>
            <p:cNvPicPr>
              <a:picLocks noChangeAspect="1" noChangeArrowheads="1"/>
            </p:cNvPicPr>
            <p:nvPr/>
          </p:nvPicPr>
          <p:blipFill>
            <a:blip r:embed="rId157">
              <a:extLst>
                <a:ext uri="{28A0092B-C50C-407E-A947-70E740481C1C}">
                  <a14:useLocalDpi xmlns:a14="http://schemas.microsoft.com/office/drawing/2010/main" val="0"/>
                </a:ext>
              </a:extLst>
            </a:blip>
            <a:srcRect/>
            <a:stretch>
              <a:fillRect/>
            </a:stretch>
          </p:blipFill>
          <p:spPr bwMode="auto">
            <a:xfrm>
              <a:off x="7473113" y="6065682"/>
              <a:ext cx="533159" cy="97909"/>
            </a:xfrm>
            <a:prstGeom prst="rect">
              <a:avLst/>
            </a:prstGeom>
            <a:noFill/>
            <a:extLst>
              <a:ext uri="{909E8E84-426E-40DD-AFC4-6F175D3DCCD1}">
                <a14:hiddenFill xmlns:a14="http://schemas.microsoft.com/office/drawing/2010/main">
                  <a:solidFill>
                    <a:srgbClr val="FFFFFF"/>
                  </a:solidFill>
                </a14:hiddenFill>
              </a:ext>
            </a:extLst>
          </p:spPr>
        </p:pic>
        <p:pic>
          <p:nvPicPr>
            <p:cNvPr id="748" name="Picture 2" descr="undefined">
              <a:extLst>
                <a:ext uri="{FF2B5EF4-FFF2-40B4-BE49-F238E27FC236}">
                  <a16:creationId xmlns:a16="http://schemas.microsoft.com/office/drawing/2014/main" id="{2BEC7EF5-ECCB-B966-C358-FBA280EB5851}"/>
                </a:ext>
              </a:extLst>
            </p:cNvPr>
            <p:cNvPicPr>
              <a:picLocks noChangeAspect="1" noChangeArrowheads="1"/>
            </p:cNvPicPr>
            <p:nvPr/>
          </p:nvPicPr>
          <p:blipFill>
            <a:blip r:embed="rId158">
              <a:extLst>
                <a:ext uri="{28A0092B-C50C-407E-A947-70E740481C1C}">
                  <a14:useLocalDpi xmlns:a14="http://schemas.microsoft.com/office/drawing/2010/main" val="0"/>
                </a:ext>
              </a:extLst>
            </a:blip>
            <a:srcRect/>
            <a:stretch>
              <a:fillRect/>
            </a:stretch>
          </p:blipFill>
          <p:spPr bwMode="auto">
            <a:xfrm>
              <a:off x="8123428" y="6052013"/>
              <a:ext cx="388264" cy="124366"/>
            </a:xfrm>
            <a:prstGeom prst="rect">
              <a:avLst/>
            </a:prstGeom>
            <a:noFill/>
            <a:extLst>
              <a:ext uri="{909E8E84-426E-40DD-AFC4-6F175D3DCCD1}">
                <a14:hiddenFill xmlns:a14="http://schemas.microsoft.com/office/drawing/2010/main">
                  <a:solidFill>
                    <a:srgbClr val="FFFFFF"/>
                  </a:solidFill>
                </a14:hiddenFill>
              </a:ext>
            </a:extLst>
          </p:spPr>
        </p:pic>
        <p:pic>
          <p:nvPicPr>
            <p:cNvPr id="749" name="Graphic 748">
              <a:extLst>
                <a:ext uri="{FF2B5EF4-FFF2-40B4-BE49-F238E27FC236}">
                  <a16:creationId xmlns:a16="http://schemas.microsoft.com/office/drawing/2014/main" id="{3A52B46E-960E-9D13-24E9-3F4EC5A73115}"/>
                </a:ext>
              </a:extLst>
            </p:cNvPr>
            <p:cNvPicPr>
              <a:picLocks noChangeAspect="1"/>
            </p:cNvPicPr>
            <p:nvPr/>
          </p:nvPicPr>
          <p:blipFill>
            <a:blip r:embed="rId159">
              <a:extLst>
                <a:ext uri="{28A0092B-C50C-407E-A947-70E740481C1C}">
                  <a14:useLocalDpi xmlns:a14="http://schemas.microsoft.com/office/drawing/2010/main" val="0"/>
                </a:ext>
                <a:ext uri="{96DAC541-7B7A-43D3-8B79-37D633B846F1}">
                  <asvg:svgBlip xmlns:asvg="http://schemas.microsoft.com/office/drawing/2016/SVG/main" r:embed="rId160"/>
                </a:ext>
              </a:extLst>
            </a:blip>
            <a:stretch>
              <a:fillRect/>
            </a:stretch>
          </p:blipFill>
          <p:spPr>
            <a:xfrm>
              <a:off x="6304899" y="6073613"/>
              <a:ext cx="382153" cy="77625"/>
            </a:xfrm>
            <a:prstGeom prst="rect">
              <a:avLst/>
            </a:prstGeom>
          </p:spPr>
        </p:pic>
      </p:grpSp>
      <p:pic>
        <p:nvPicPr>
          <p:cNvPr id="750" name="Picture 749">
            <a:extLst>
              <a:ext uri="{FF2B5EF4-FFF2-40B4-BE49-F238E27FC236}">
                <a16:creationId xmlns:a16="http://schemas.microsoft.com/office/drawing/2014/main" id="{0A047344-C4C5-FD29-2D7B-7EAAB482094C}"/>
              </a:ext>
            </a:extLst>
          </p:cNvPr>
          <p:cNvPicPr>
            <a:picLocks noChangeAspect="1"/>
          </p:cNvPicPr>
          <p:nvPr/>
        </p:nvPicPr>
        <p:blipFill>
          <a:blip r:embed="rId161"/>
          <a:stretch>
            <a:fillRect/>
          </a:stretch>
        </p:blipFill>
        <p:spPr>
          <a:xfrm>
            <a:off x="6878270" y="5095568"/>
            <a:ext cx="292900" cy="292900"/>
          </a:xfrm>
          <a:prstGeom prst="rect">
            <a:avLst/>
          </a:prstGeom>
        </p:spPr>
      </p:pic>
      <p:sp>
        <p:nvSpPr>
          <p:cNvPr id="751" name="TextBox 750">
            <a:hlinkClick r:id="rId162"/>
            <a:extLst>
              <a:ext uri="{FF2B5EF4-FFF2-40B4-BE49-F238E27FC236}">
                <a16:creationId xmlns:a16="http://schemas.microsoft.com/office/drawing/2014/main" id="{BD25A3FB-D47A-5B92-9FD4-206297E814B4}"/>
              </a:ext>
            </a:extLst>
          </p:cNvPr>
          <p:cNvSpPr txBox="1"/>
          <p:nvPr/>
        </p:nvSpPr>
        <p:spPr>
          <a:xfrm>
            <a:off x="6647248" y="5378191"/>
            <a:ext cx="738491" cy="157796"/>
          </a:xfrm>
          <a:prstGeom prst="rect">
            <a:avLst/>
          </a:prstGeom>
          <a:noFill/>
        </p:spPr>
        <p:txBody>
          <a:bodyPr wrap="square" lIns="0" tIns="0" rIns="0" bIns="0">
            <a:noAutofit/>
          </a:bodyPr>
          <a:lstStyle/>
          <a:p>
            <a:pPr algn="ctr" defTabSz="932742">
              <a:defRPr/>
            </a:pPr>
            <a:r>
              <a:rPr lang="en-US" sz="800" b="1" kern="0" dirty="0">
                <a:solidFill>
                  <a:srgbClr val="FFFFFF"/>
                </a:solidFill>
                <a:latin typeface="Segoe UI Variable Display Light" pitchFamily="2" charset="0"/>
              </a:rPr>
              <a:t>ONNX Runtime</a:t>
            </a:r>
          </a:p>
        </p:txBody>
      </p:sp>
      <p:sp>
        <p:nvSpPr>
          <p:cNvPr id="752" name="Rectangle: Top Corners Rounded 751">
            <a:extLst>
              <a:ext uri="{FF2B5EF4-FFF2-40B4-BE49-F238E27FC236}">
                <a16:creationId xmlns:a16="http://schemas.microsoft.com/office/drawing/2014/main" id="{583F4567-5161-9A8F-5CA5-FAFD955FCFAF}"/>
              </a:ext>
            </a:extLst>
          </p:cNvPr>
          <p:cNvSpPr/>
          <p:nvPr/>
        </p:nvSpPr>
        <p:spPr>
          <a:xfrm>
            <a:off x="2960314" y="2956240"/>
            <a:ext cx="2635312" cy="304682"/>
          </a:xfrm>
          <a:prstGeom prst="round2SameRect">
            <a:avLst>
              <a:gd name="adj1" fmla="val 19534"/>
              <a:gd name="adj2" fmla="val 0"/>
            </a:avLst>
          </a:prstGeom>
          <a:solidFill>
            <a:sysClr val="windowText" lastClr="000000">
              <a:alpha val="50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nvGrpSpPr>
          <p:cNvPr id="753" name="Group 752">
            <a:extLst>
              <a:ext uri="{FF2B5EF4-FFF2-40B4-BE49-F238E27FC236}">
                <a16:creationId xmlns:a16="http://schemas.microsoft.com/office/drawing/2014/main" id="{340A3C43-BCD5-6937-841E-4B525371D3FA}"/>
              </a:ext>
            </a:extLst>
          </p:cNvPr>
          <p:cNvGrpSpPr/>
          <p:nvPr/>
        </p:nvGrpSpPr>
        <p:grpSpPr>
          <a:xfrm>
            <a:off x="3570550" y="2972092"/>
            <a:ext cx="1505408" cy="309116"/>
            <a:chOff x="828989" y="5443234"/>
            <a:chExt cx="1505408" cy="309116"/>
          </a:xfrm>
        </p:grpSpPr>
        <p:pic>
          <p:nvPicPr>
            <p:cNvPr id="754" name="Picture 753">
              <a:extLst>
                <a:ext uri="{FF2B5EF4-FFF2-40B4-BE49-F238E27FC236}">
                  <a16:creationId xmlns:a16="http://schemas.microsoft.com/office/drawing/2014/main" id="{A9CB657A-D9D5-00D9-F15D-A0954A4D8851}"/>
                </a:ext>
              </a:extLst>
            </p:cNvPr>
            <p:cNvPicPr>
              <a:picLocks noChangeAspect="1"/>
            </p:cNvPicPr>
            <p:nvPr/>
          </p:nvPicPr>
          <p:blipFill>
            <a:blip r:embed="rId79"/>
            <a:stretch>
              <a:fillRect/>
            </a:stretch>
          </p:blipFill>
          <p:spPr>
            <a:xfrm>
              <a:off x="828989" y="5443234"/>
              <a:ext cx="263112" cy="263112"/>
            </a:xfrm>
            <a:prstGeom prst="rect">
              <a:avLst/>
            </a:prstGeom>
          </p:spPr>
        </p:pic>
        <p:sp>
          <p:nvSpPr>
            <p:cNvPr id="755" name="TextBox 754">
              <a:hlinkClick r:id="rId163"/>
              <a:extLst>
                <a:ext uri="{FF2B5EF4-FFF2-40B4-BE49-F238E27FC236}">
                  <a16:creationId xmlns:a16="http://schemas.microsoft.com/office/drawing/2014/main" id="{3866FA0E-4233-0853-D41A-9426E86A11BA}"/>
                </a:ext>
              </a:extLst>
            </p:cNvPr>
            <p:cNvSpPr txBox="1"/>
            <p:nvPr/>
          </p:nvSpPr>
          <p:spPr>
            <a:xfrm>
              <a:off x="1012056" y="5489238"/>
              <a:ext cx="1322341" cy="263112"/>
            </a:xfrm>
            <a:prstGeom prst="rect">
              <a:avLst/>
            </a:prstGeom>
            <a:noFill/>
          </p:spPr>
          <p:txBody>
            <a:bodyPr wrap="square" lIns="0" tIns="0" rIns="0" bIns="0">
              <a:noAutofit/>
            </a:bodyPr>
            <a:lstStyle/>
            <a:p>
              <a:pPr algn="ctr" defTabSz="932742">
                <a:defRPr/>
              </a:pPr>
              <a:r>
                <a:rPr lang="en-US" sz="1000" dirty="0">
                  <a:solidFill>
                    <a:srgbClr val="FFFFFF"/>
                  </a:solidFill>
                  <a:latin typeface="Segoe UI Variable Display Semib"/>
                </a:rPr>
                <a:t>Azure AI Services</a:t>
              </a:r>
            </a:p>
          </p:txBody>
        </p:sp>
      </p:grpSp>
      <p:sp>
        <p:nvSpPr>
          <p:cNvPr id="756" name="Rectangle: Top Corners Rounded 755">
            <a:extLst>
              <a:ext uri="{FF2B5EF4-FFF2-40B4-BE49-F238E27FC236}">
                <a16:creationId xmlns:a16="http://schemas.microsoft.com/office/drawing/2014/main" id="{EC964544-3661-0A22-EC33-DF3C2AF5929D}"/>
              </a:ext>
            </a:extLst>
          </p:cNvPr>
          <p:cNvSpPr/>
          <p:nvPr/>
        </p:nvSpPr>
        <p:spPr>
          <a:xfrm>
            <a:off x="5702636" y="2952268"/>
            <a:ext cx="2521229" cy="304682"/>
          </a:xfrm>
          <a:prstGeom prst="round2SameRect">
            <a:avLst>
              <a:gd name="adj1" fmla="val 19534"/>
              <a:gd name="adj2" fmla="val 0"/>
            </a:avLst>
          </a:prstGeom>
          <a:solidFill>
            <a:sysClr val="windowText" lastClr="000000">
              <a:alpha val="50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nvGrpSpPr>
          <p:cNvPr id="757" name="Group 756">
            <a:extLst>
              <a:ext uri="{FF2B5EF4-FFF2-40B4-BE49-F238E27FC236}">
                <a16:creationId xmlns:a16="http://schemas.microsoft.com/office/drawing/2014/main" id="{7736EEFE-7ED2-286B-2CB6-5972F6AB91E4}"/>
              </a:ext>
            </a:extLst>
          </p:cNvPr>
          <p:cNvGrpSpPr/>
          <p:nvPr/>
        </p:nvGrpSpPr>
        <p:grpSpPr>
          <a:xfrm>
            <a:off x="6170419" y="2984131"/>
            <a:ext cx="1696969" cy="231949"/>
            <a:chOff x="2957481" y="8932100"/>
            <a:chExt cx="1696969" cy="231949"/>
          </a:xfrm>
        </p:grpSpPr>
        <p:sp>
          <p:nvSpPr>
            <p:cNvPr id="758" name="TextBox 757">
              <a:hlinkClick r:id="rId164"/>
              <a:extLst>
                <a:ext uri="{FF2B5EF4-FFF2-40B4-BE49-F238E27FC236}">
                  <a16:creationId xmlns:a16="http://schemas.microsoft.com/office/drawing/2014/main" id="{BD0F16BA-252D-582E-E2D0-3F748D2DF311}"/>
                </a:ext>
              </a:extLst>
            </p:cNvPr>
            <p:cNvSpPr txBox="1"/>
            <p:nvPr/>
          </p:nvSpPr>
          <p:spPr>
            <a:xfrm>
              <a:off x="3210377" y="8975284"/>
              <a:ext cx="1444073" cy="148691"/>
            </a:xfrm>
            <a:prstGeom prst="rect">
              <a:avLst/>
            </a:prstGeom>
            <a:noFill/>
          </p:spPr>
          <p:txBody>
            <a:bodyPr wrap="square" lIns="0" tIns="0" rIns="0" bIns="0">
              <a:noAutofit/>
            </a:bodyPr>
            <a:lstStyle/>
            <a:p>
              <a:pPr algn="ctr" defTabSz="932742">
                <a:defRPr/>
              </a:pPr>
              <a:r>
                <a:rPr lang="en-US" sz="1000" dirty="0">
                  <a:solidFill>
                    <a:srgbClr val="FFFFFF"/>
                  </a:solidFill>
                  <a:latin typeface="Segoe UI Variable Display Semib"/>
                </a:rPr>
                <a:t>Azure Machine Learning</a:t>
              </a:r>
            </a:p>
          </p:txBody>
        </p:sp>
        <p:pic>
          <p:nvPicPr>
            <p:cNvPr id="759" name="Machine Learning ICON" descr="Azure Machine Learning logo">
              <a:extLst>
                <a:ext uri="{FF2B5EF4-FFF2-40B4-BE49-F238E27FC236}">
                  <a16:creationId xmlns:a16="http://schemas.microsoft.com/office/drawing/2014/main" id="{A46570C3-A81B-FB7D-9895-60085D981FBB}"/>
                </a:ext>
              </a:extLst>
            </p:cNvPr>
            <p:cNvPicPr>
              <a:picLocks noChangeAspect="1" noChangeArrowheads="1"/>
            </p:cNvPicPr>
            <p:nvPr/>
          </p:nvPicPr>
          <p:blipFill>
            <a:blip r:embed="rId165">
              <a:extLst>
                <a:ext uri="{28A0092B-C50C-407E-A947-70E740481C1C}">
                  <a14:useLocalDpi xmlns:a14="http://schemas.microsoft.com/office/drawing/2010/main" val="0"/>
                </a:ext>
              </a:extLst>
            </a:blip>
            <a:stretch>
              <a:fillRect/>
            </a:stretch>
          </p:blipFill>
          <p:spPr bwMode="auto">
            <a:xfrm>
              <a:off x="2957481" y="8932100"/>
              <a:ext cx="258243" cy="231949"/>
            </a:xfrm>
            <a:prstGeom prst="rect">
              <a:avLst/>
            </a:prstGeom>
            <a:noFill/>
          </p:spPr>
        </p:pic>
      </p:grpSp>
      <p:sp>
        <p:nvSpPr>
          <p:cNvPr id="760" name="Arrow: Up-Down 759">
            <a:extLst>
              <a:ext uri="{FF2B5EF4-FFF2-40B4-BE49-F238E27FC236}">
                <a16:creationId xmlns:a16="http://schemas.microsoft.com/office/drawing/2014/main" id="{1CD4FDF8-2F0E-C62C-2519-B043E4AC5836}"/>
              </a:ext>
            </a:extLst>
          </p:cNvPr>
          <p:cNvSpPr/>
          <p:nvPr/>
        </p:nvSpPr>
        <p:spPr>
          <a:xfrm>
            <a:off x="7053756" y="1788440"/>
            <a:ext cx="116638" cy="1092678"/>
          </a:xfrm>
          <a:prstGeom prst="upDownArrow">
            <a:avLst>
              <a:gd name="adj1" fmla="val 39442"/>
              <a:gd name="adj2" fmla="val 92234"/>
            </a:avLst>
          </a:prstGeom>
          <a:solidFill>
            <a:srgbClr val="E8E8E8">
              <a:lumMod val="75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nvGrpSpPr>
          <p:cNvPr id="761" name="Group 760">
            <a:extLst>
              <a:ext uri="{FF2B5EF4-FFF2-40B4-BE49-F238E27FC236}">
                <a16:creationId xmlns:a16="http://schemas.microsoft.com/office/drawing/2014/main" id="{7C9B1B1C-0844-5072-C104-10D89EBA2A93}"/>
              </a:ext>
            </a:extLst>
          </p:cNvPr>
          <p:cNvGrpSpPr/>
          <p:nvPr/>
        </p:nvGrpSpPr>
        <p:grpSpPr>
          <a:xfrm>
            <a:off x="6740144" y="1926951"/>
            <a:ext cx="938337" cy="534241"/>
            <a:chOff x="6918585" y="2100454"/>
            <a:chExt cx="938337" cy="534241"/>
          </a:xfrm>
        </p:grpSpPr>
        <p:sp>
          <p:nvSpPr>
            <p:cNvPr id="762" name="Graphic 645" descr="Cloud with solid fill">
              <a:extLst>
                <a:ext uri="{FF2B5EF4-FFF2-40B4-BE49-F238E27FC236}">
                  <a16:creationId xmlns:a16="http://schemas.microsoft.com/office/drawing/2014/main" id="{F5726E43-953B-CA20-4763-60E14E5904DA}"/>
                </a:ext>
              </a:extLst>
            </p:cNvPr>
            <p:cNvSpPr/>
            <p:nvPr/>
          </p:nvSpPr>
          <p:spPr>
            <a:xfrm>
              <a:off x="6918585" y="2100454"/>
              <a:ext cx="938337" cy="534241"/>
            </a:xfrm>
            <a:custGeom>
              <a:avLst/>
              <a:gdLst>
                <a:gd name="connsiteX0" fmla="*/ 805849 w 938337"/>
                <a:gd name="connsiteY0" fmla="*/ 265925 h 534241"/>
                <a:gd name="connsiteX1" fmla="*/ 794716 w 938337"/>
                <a:gd name="connsiteY1" fmla="*/ 265925 h 534241"/>
                <a:gd name="connsiteX2" fmla="*/ 794716 w 938337"/>
                <a:gd name="connsiteY2" fmla="*/ 265925 h 534241"/>
                <a:gd name="connsiteX3" fmla="*/ 724575 w 938337"/>
                <a:gd name="connsiteY3" fmla="*/ 130097 h 534241"/>
                <a:gd name="connsiteX4" fmla="*/ 572046 w 938337"/>
                <a:gd name="connsiteY4" fmla="*/ 108943 h 534241"/>
                <a:gd name="connsiteX5" fmla="*/ 347151 w 938337"/>
                <a:gd name="connsiteY5" fmla="*/ 5402 h 534241"/>
                <a:gd name="connsiteX6" fmla="*/ 193509 w 938337"/>
                <a:gd name="connsiteY6" fmla="*/ 199124 h 534241"/>
                <a:gd name="connsiteX7" fmla="*/ 193509 w 938337"/>
                <a:gd name="connsiteY7" fmla="*/ 201351 h 534241"/>
                <a:gd name="connsiteX8" fmla="*/ 33187 w 938337"/>
                <a:gd name="connsiteY8" fmla="*/ 265925 h 534241"/>
                <a:gd name="connsiteX9" fmla="*/ 15374 w 938337"/>
                <a:gd name="connsiteY9" fmla="*/ 437380 h 534241"/>
                <a:gd name="connsiteX10" fmla="*/ 158995 w 938337"/>
                <a:gd name="connsiteY10" fmla="*/ 533128 h 534241"/>
                <a:gd name="connsiteX11" fmla="*/ 158995 w 938337"/>
                <a:gd name="connsiteY11" fmla="*/ 534241 h 534241"/>
                <a:gd name="connsiteX12" fmla="*/ 804736 w 938337"/>
                <a:gd name="connsiteY12" fmla="*/ 534241 h 534241"/>
                <a:gd name="connsiteX13" fmla="*/ 938337 w 938337"/>
                <a:gd name="connsiteY13" fmla="*/ 400640 h 534241"/>
                <a:gd name="connsiteX14" fmla="*/ 805849 w 938337"/>
                <a:gd name="connsiteY14" fmla="*/ 265925 h 534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8337" h="534241">
                  <a:moveTo>
                    <a:pt x="805849" y="265925"/>
                  </a:moveTo>
                  <a:cubicBezTo>
                    <a:pt x="802509" y="265925"/>
                    <a:pt x="798056" y="265925"/>
                    <a:pt x="794716" y="265925"/>
                  </a:cubicBezTo>
                  <a:cubicBezTo>
                    <a:pt x="794716" y="265925"/>
                    <a:pt x="794716" y="265925"/>
                    <a:pt x="794716" y="265925"/>
                  </a:cubicBezTo>
                  <a:cubicBezTo>
                    <a:pt x="794716" y="211371"/>
                    <a:pt x="767995" y="161270"/>
                    <a:pt x="724575" y="130097"/>
                  </a:cubicBezTo>
                  <a:cubicBezTo>
                    <a:pt x="680041" y="98923"/>
                    <a:pt x="623260" y="91130"/>
                    <a:pt x="572046" y="108943"/>
                  </a:cubicBezTo>
                  <a:cubicBezTo>
                    <a:pt x="529739" y="26556"/>
                    <a:pt x="436218" y="-15752"/>
                    <a:pt x="347151" y="5402"/>
                  </a:cubicBezTo>
                  <a:cubicBezTo>
                    <a:pt x="258083" y="26556"/>
                    <a:pt x="193509" y="106716"/>
                    <a:pt x="193509" y="199124"/>
                  </a:cubicBezTo>
                  <a:cubicBezTo>
                    <a:pt x="193509" y="199124"/>
                    <a:pt x="193509" y="200237"/>
                    <a:pt x="193509" y="201351"/>
                  </a:cubicBezTo>
                  <a:cubicBezTo>
                    <a:pt x="132275" y="191331"/>
                    <a:pt x="71041" y="216938"/>
                    <a:pt x="33187" y="265925"/>
                  </a:cubicBezTo>
                  <a:cubicBezTo>
                    <a:pt x="-3553" y="316025"/>
                    <a:pt x="-10233" y="381713"/>
                    <a:pt x="15374" y="437380"/>
                  </a:cubicBezTo>
                  <a:cubicBezTo>
                    <a:pt x="42094" y="493047"/>
                    <a:pt x="97761" y="529788"/>
                    <a:pt x="158995" y="533128"/>
                  </a:cubicBezTo>
                  <a:lnTo>
                    <a:pt x="158995" y="534241"/>
                  </a:lnTo>
                  <a:lnTo>
                    <a:pt x="804736" y="534241"/>
                  </a:lnTo>
                  <a:cubicBezTo>
                    <a:pt x="878217" y="534241"/>
                    <a:pt x="938337" y="474121"/>
                    <a:pt x="938337" y="400640"/>
                  </a:cubicBezTo>
                  <a:cubicBezTo>
                    <a:pt x="938337" y="327159"/>
                    <a:pt x="879330" y="265925"/>
                    <a:pt x="805849" y="265925"/>
                  </a:cubicBezTo>
                  <a:close/>
                </a:path>
              </a:pathLst>
            </a:custGeom>
            <a:gradFill flip="none" rotWithShape="1">
              <a:gsLst>
                <a:gs pos="0">
                  <a:srgbClr val="0070C0"/>
                </a:gs>
                <a:gs pos="24000">
                  <a:srgbClr val="199CFF"/>
                </a:gs>
                <a:gs pos="100000">
                  <a:srgbClr val="0070C0"/>
                </a:gs>
              </a:gsLst>
              <a:lin ang="5400000" scaled="1"/>
              <a:tileRect/>
            </a:gradFill>
            <a:ln w="11113" cap="flat">
              <a:noFill/>
              <a:prstDash val="solid"/>
              <a:miter/>
            </a:ln>
          </p:spPr>
          <p:txBody>
            <a:bodyPr rtlCol="0" anchor="ctr"/>
            <a:lstStyle/>
            <a:p>
              <a:pPr algn="ctr"/>
              <a:endParaRPr lang="en-AU" sz="1000" dirty="0">
                <a:solidFill>
                  <a:prstClr val="white"/>
                </a:solidFill>
                <a:latin typeface="Segoe UI Semibold" panose="020B0702040204020203" pitchFamily="34" charset="0"/>
                <a:cs typeface="Segoe UI Semibold" panose="020B0702040204020203" pitchFamily="34" charset="0"/>
              </a:endParaRPr>
            </a:p>
          </p:txBody>
        </p:sp>
        <p:grpSp>
          <p:nvGrpSpPr>
            <p:cNvPr id="763" name="Group 762">
              <a:extLst>
                <a:ext uri="{FF2B5EF4-FFF2-40B4-BE49-F238E27FC236}">
                  <a16:creationId xmlns:a16="http://schemas.microsoft.com/office/drawing/2014/main" id="{DA0812E4-15EF-13BD-8F36-40E7DF2FDB16}"/>
                </a:ext>
              </a:extLst>
            </p:cNvPr>
            <p:cNvGrpSpPr/>
            <p:nvPr/>
          </p:nvGrpSpPr>
          <p:grpSpPr>
            <a:xfrm>
              <a:off x="6975829" y="2220756"/>
              <a:ext cx="239605" cy="239605"/>
              <a:chOff x="6975829" y="2152569"/>
              <a:chExt cx="239605" cy="239605"/>
            </a:xfrm>
          </p:grpSpPr>
          <p:sp>
            <p:nvSpPr>
              <p:cNvPr id="764" name="Flowchart: Connector 763">
                <a:extLst>
                  <a:ext uri="{FF2B5EF4-FFF2-40B4-BE49-F238E27FC236}">
                    <a16:creationId xmlns:a16="http://schemas.microsoft.com/office/drawing/2014/main" id="{66D4C1BE-F450-FB65-9449-9A28B1C97B41}"/>
                  </a:ext>
                </a:extLst>
              </p:cNvPr>
              <p:cNvSpPr/>
              <p:nvPr/>
            </p:nvSpPr>
            <p:spPr>
              <a:xfrm>
                <a:off x="6975829" y="2152569"/>
                <a:ext cx="239605" cy="239605"/>
              </a:xfrm>
              <a:prstGeom prst="flowChartConnector">
                <a:avLst/>
              </a:prstGeom>
              <a:gradFill flip="none" rotWithShape="1">
                <a:gsLst>
                  <a:gs pos="0">
                    <a:srgbClr val="189BFD"/>
                  </a:gs>
                  <a:gs pos="24000">
                    <a:srgbClr val="199BFE"/>
                  </a:gs>
                  <a:gs pos="100000">
                    <a:srgbClr val="128FED"/>
                  </a:gs>
                </a:gsLst>
                <a:lin ang="5400000" scaled="1"/>
                <a:tileRect/>
              </a:gradFill>
              <a:ln w="11113" cap="flat">
                <a:noFill/>
                <a:prstDash val="solid"/>
                <a:miter/>
              </a:ln>
            </p:spPr>
            <p:txBody>
              <a:bodyPr rtlCol="0" anchor="ctr"/>
              <a:lstStyle/>
              <a:p>
                <a:pPr algn="ctr"/>
                <a:endParaRPr lang="en-AU" sz="1000">
                  <a:solidFill>
                    <a:prstClr val="white"/>
                  </a:solidFill>
                  <a:latin typeface="Segoe UI Semibold" panose="020B0702040204020203" pitchFamily="34" charset="0"/>
                  <a:cs typeface="Segoe UI Semibold" panose="020B0702040204020203" pitchFamily="34" charset="0"/>
                </a:endParaRPr>
              </a:p>
            </p:txBody>
          </p:sp>
          <p:pic>
            <p:nvPicPr>
              <p:cNvPr id="765" name="Picture 764">
                <a:extLst>
                  <a:ext uri="{FF2B5EF4-FFF2-40B4-BE49-F238E27FC236}">
                    <a16:creationId xmlns:a16="http://schemas.microsoft.com/office/drawing/2014/main" id="{5E3FAE9B-0DC6-22C3-E8D0-6415266E240C}"/>
                  </a:ext>
                </a:extLst>
              </p:cNvPr>
              <p:cNvPicPr>
                <a:picLocks noChangeAspect="1"/>
              </p:cNvPicPr>
              <p:nvPr/>
            </p:nvPicPr>
            <p:blipFill>
              <a:blip r:embed="rId79"/>
              <a:stretch>
                <a:fillRect/>
              </a:stretch>
            </p:blipFill>
            <p:spPr>
              <a:xfrm>
                <a:off x="7020122" y="2187306"/>
                <a:ext cx="146257" cy="146257"/>
              </a:xfrm>
              <a:prstGeom prst="rect">
                <a:avLst/>
              </a:prstGeom>
            </p:spPr>
          </p:pic>
        </p:grpSp>
      </p:grpSp>
      <p:sp>
        <p:nvSpPr>
          <p:cNvPr id="766" name="TextBox 765">
            <a:hlinkClick r:id="rId166"/>
            <a:extLst>
              <a:ext uri="{FF2B5EF4-FFF2-40B4-BE49-F238E27FC236}">
                <a16:creationId xmlns:a16="http://schemas.microsoft.com/office/drawing/2014/main" id="{0D0C210D-640B-DBF4-F4B2-0CE93205BAF1}"/>
              </a:ext>
            </a:extLst>
          </p:cNvPr>
          <p:cNvSpPr txBox="1"/>
          <p:nvPr/>
        </p:nvSpPr>
        <p:spPr>
          <a:xfrm>
            <a:off x="6773165" y="2091447"/>
            <a:ext cx="885385" cy="307777"/>
          </a:xfrm>
          <a:prstGeom prst="rect">
            <a:avLst/>
          </a:prstGeom>
          <a:noFill/>
        </p:spPr>
        <p:txBody>
          <a:bodyPr wrap="square" lIns="0" tIns="0" rIns="0" bIns="0">
            <a:spAutoFit/>
          </a:bodyPr>
          <a:lstStyle/>
          <a:p>
            <a:pPr algn="ctr"/>
            <a:r>
              <a:rPr lang="en-AU" sz="1000" dirty="0">
                <a:solidFill>
                  <a:prstClr val="white"/>
                </a:solidFill>
                <a:latin typeface="Segoe UI Semibold" panose="020B0702040204020203" pitchFamily="34" charset="0"/>
                <a:cs typeface="Segoe UI Semibold" panose="020B0702040204020203" pitchFamily="34" charset="0"/>
              </a:rPr>
              <a:t>Azure</a:t>
            </a:r>
            <a:br>
              <a:rPr lang="en-AU" sz="1000" dirty="0">
                <a:solidFill>
                  <a:prstClr val="white"/>
                </a:solidFill>
                <a:latin typeface="Segoe UI Semibold" panose="020B0702040204020203" pitchFamily="34" charset="0"/>
                <a:cs typeface="Segoe UI Semibold" panose="020B0702040204020203" pitchFamily="34" charset="0"/>
              </a:rPr>
            </a:br>
            <a:r>
              <a:rPr lang="en-AU" sz="1000" dirty="0">
                <a:solidFill>
                  <a:prstClr val="white"/>
                </a:solidFill>
                <a:latin typeface="Segoe UI Semibold" panose="020B0702040204020203" pitchFamily="34" charset="0"/>
                <a:cs typeface="Segoe UI Semibold" panose="020B0702040204020203" pitchFamily="34" charset="0"/>
              </a:rPr>
              <a:t>Cloud Services</a:t>
            </a:r>
          </a:p>
        </p:txBody>
      </p:sp>
      <p:grpSp>
        <p:nvGrpSpPr>
          <p:cNvPr id="767" name="Group 766">
            <a:extLst>
              <a:ext uri="{FF2B5EF4-FFF2-40B4-BE49-F238E27FC236}">
                <a16:creationId xmlns:a16="http://schemas.microsoft.com/office/drawing/2014/main" id="{996BC2F9-4EF8-CE63-BDD6-81719E0C3AEC}"/>
              </a:ext>
            </a:extLst>
          </p:cNvPr>
          <p:cNvGrpSpPr/>
          <p:nvPr/>
        </p:nvGrpSpPr>
        <p:grpSpPr>
          <a:xfrm>
            <a:off x="8373013" y="2188466"/>
            <a:ext cx="765053" cy="1516387"/>
            <a:chOff x="9626946" y="1636207"/>
            <a:chExt cx="765053" cy="1516387"/>
          </a:xfrm>
        </p:grpSpPr>
        <p:sp>
          <p:nvSpPr>
            <p:cNvPr id="320" name="Rectangle: Rounded Corners 319">
              <a:hlinkClick r:id="rId167"/>
              <a:extLst>
                <a:ext uri="{FF2B5EF4-FFF2-40B4-BE49-F238E27FC236}">
                  <a16:creationId xmlns:a16="http://schemas.microsoft.com/office/drawing/2014/main" id="{657CB1F9-7776-ECB8-5D23-343DBC4AE8D3}"/>
                </a:ext>
              </a:extLst>
            </p:cNvPr>
            <p:cNvSpPr/>
            <p:nvPr/>
          </p:nvSpPr>
          <p:spPr>
            <a:xfrm>
              <a:off x="9626946" y="1636207"/>
              <a:ext cx="744713" cy="1516387"/>
            </a:xfrm>
            <a:prstGeom prst="roundRect">
              <a:avLst>
                <a:gd name="adj" fmla="val 4627"/>
              </a:avLst>
            </a:prstGeom>
            <a:solidFill>
              <a:srgbClr val="0E2841">
                <a:lumMod val="90000"/>
                <a:lumOff val="1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21" name="Rectangle: Rounded Corners 320">
              <a:extLst>
                <a:ext uri="{FF2B5EF4-FFF2-40B4-BE49-F238E27FC236}">
                  <a16:creationId xmlns:a16="http://schemas.microsoft.com/office/drawing/2014/main" id="{9A39A97C-0BFC-B957-85DB-2A0B0465D2CE}"/>
                </a:ext>
              </a:extLst>
            </p:cNvPr>
            <p:cNvSpPr/>
            <p:nvPr/>
          </p:nvSpPr>
          <p:spPr>
            <a:xfrm>
              <a:off x="9673305" y="2633280"/>
              <a:ext cx="652494" cy="500843"/>
            </a:xfrm>
            <a:prstGeom prst="roundRect">
              <a:avLst>
                <a:gd name="adj" fmla="val 8050"/>
              </a:avLst>
            </a:prstGeom>
            <a:solidFill>
              <a:srgbClr val="E8E8E8">
                <a:lumMod val="25000"/>
                <a:alpha val="5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322" name="Graphic 321">
              <a:extLst>
                <a:ext uri="{FF2B5EF4-FFF2-40B4-BE49-F238E27FC236}">
                  <a16:creationId xmlns:a16="http://schemas.microsoft.com/office/drawing/2014/main" id="{B1CFE58F-3F2F-4718-0BC5-18C68DAB3402}"/>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9747426" y="2665405"/>
              <a:ext cx="173902" cy="173902"/>
            </a:xfrm>
            <a:prstGeom prst="rect">
              <a:avLst/>
            </a:prstGeom>
          </p:spPr>
        </p:pic>
        <p:pic>
          <p:nvPicPr>
            <p:cNvPr id="338" name="Graphic 337">
              <a:extLst>
                <a:ext uri="{FF2B5EF4-FFF2-40B4-BE49-F238E27FC236}">
                  <a16:creationId xmlns:a16="http://schemas.microsoft.com/office/drawing/2014/main" id="{1BF2D004-15A2-F4FE-1334-306F1084786C}"/>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9912808" y="1919661"/>
              <a:ext cx="171450" cy="171450"/>
            </a:xfrm>
            <a:prstGeom prst="rect">
              <a:avLst/>
            </a:prstGeom>
          </p:spPr>
        </p:pic>
        <p:pic>
          <p:nvPicPr>
            <p:cNvPr id="339" name="Graphic 338">
              <a:extLst>
                <a:ext uri="{FF2B5EF4-FFF2-40B4-BE49-F238E27FC236}">
                  <a16:creationId xmlns:a16="http://schemas.microsoft.com/office/drawing/2014/main" id="{598F973C-E2D4-8768-4D6E-477F696B2DFC}"/>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9820979" y="2854437"/>
              <a:ext cx="162680" cy="162680"/>
            </a:xfrm>
            <a:prstGeom prst="rect">
              <a:avLst/>
            </a:prstGeom>
          </p:spPr>
        </p:pic>
        <p:pic>
          <p:nvPicPr>
            <p:cNvPr id="340" name="Picture 339">
              <a:extLst>
                <a:ext uri="{FF2B5EF4-FFF2-40B4-BE49-F238E27FC236}">
                  <a16:creationId xmlns:a16="http://schemas.microsoft.com/office/drawing/2014/main" id="{2AEF7B4B-2945-5A8F-E50E-4A169C77262C}"/>
                </a:ext>
              </a:extLst>
            </p:cNvPr>
            <p:cNvPicPr>
              <a:picLocks noChangeAspect="1"/>
            </p:cNvPicPr>
            <p:nvPr/>
          </p:nvPicPr>
          <p:blipFill>
            <a:blip r:embed="rId174"/>
            <a:stretch>
              <a:fillRect/>
            </a:stretch>
          </p:blipFill>
          <p:spPr>
            <a:xfrm>
              <a:off x="10001707" y="2724650"/>
              <a:ext cx="276337" cy="183844"/>
            </a:xfrm>
            <a:prstGeom prst="rect">
              <a:avLst/>
            </a:prstGeom>
          </p:spPr>
        </p:pic>
        <p:sp>
          <p:nvSpPr>
            <p:cNvPr id="349" name="TextBox 348">
              <a:hlinkClick r:id="rId95"/>
              <a:extLst>
                <a:ext uri="{FF2B5EF4-FFF2-40B4-BE49-F238E27FC236}">
                  <a16:creationId xmlns:a16="http://schemas.microsoft.com/office/drawing/2014/main" id="{B5554046-E58B-409F-0904-72BC15410239}"/>
                </a:ext>
              </a:extLst>
            </p:cNvPr>
            <p:cNvSpPr txBox="1"/>
            <p:nvPr/>
          </p:nvSpPr>
          <p:spPr>
            <a:xfrm>
              <a:off x="9797417" y="3035541"/>
              <a:ext cx="413042" cy="91562"/>
            </a:xfrm>
            <a:prstGeom prst="rect">
              <a:avLst/>
            </a:prstGeom>
            <a:noFill/>
          </p:spPr>
          <p:txBody>
            <a:bodyPr wrap="square" lIns="0" tIns="0" rIns="0" bIns="0">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Data Sources</a:t>
              </a:r>
            </a:p>
          </p:txBody>
        </p:sp>
        <p:pic>
          <p:nvPicPr>
            <p:cNvPr id="350" name="Graphic 349">
              <a:extLst>
                <a:ext uri="{FF2B5EF4-FFF2-40B4-BE49-F238E27FC236}">
                  <a16:creationId xmlns:a16="http://schemas.microsoft.com/office/drawing/2014/main" id="{B6A895AB-A09A-57D7-D2F2-B99AE4CF569E}"/>
                </a:ext>
                <a:ext uri="{C183D7F6-B498-43B3-948B-1728B52AA6E4}">
                  <adec:decorative xmlns:adec="http://schemas.microsoft.com/office/drawing/2017/decorative" val="1"/>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10101768" y="2265517"/>
              <a:ext cx="216887" cy="216887"/>
            </a:xfrm>
            <a:prstGeom prst="rect">
              <a:avLst/>
            </a:prstGeom>
          </p:spPr>
        </p:pic>
        <p:pic>
          <p:nvPicPr>
            <p:cNvPr id="352" name="Graphic 351">
              <a:extLst>
                <a:ext uri="{FF2B5EF4-FFF2-40B4-BE49-F238E27FC236}">
                  <a16:creationId xmlns:a16="http://schemas.microsoft.com/office/drawing/2014/main" id="{DED04D30-934A-46B9-25E0-4A517A6CC7B0}"/>
                </a:ext>
              </a:extLst>
            </p:cNvPr>
            <p:cNvPicPr>
              <a:picLocks noChangeAspect="1"/>
            </p:cNvPicPr>
            <p:nvPr/>
          </p:nvPicPr>
          <p:blipFill>
            <a:blip r:embed="rId175">
              <a:extLst>
                <a:ext uri="{28A0092B-C50C-407E-A947-70E740481C1C}">
                  <a14:useLocalDpi xmlns:a14="http://schemas.microsoft.com/office/drawing/2010/main" val="0"/>
                </a:ext>
                <a:ext uri="{96DAC541-7B7A-43D3-8B79-37D633B846F1}">
                  <asvg:svgBlip xmlns:asvg="http://schemas.microsoft.com/office/drawing/2016/SVG/main" r:embed="rId176"/>
                </a:ext>
              </a:extLst>
            </a:blip>
            <a:stretch>
              <a:fillRect/>
            </a:stretch>
          </p:blipFill>
          <p:spPr>
            <a:xfrm>
              <a:off x="9686636" y="2263822"/>
              <a:ext cx="225130" cy="225130"/>
            </a:xfrm>
            <a:prstGeom prst="rect">
              <a:avLst/>
            </a:prstGeom>
          </p:spPr>
        </p:pic>
        <p:sp>
          <p:nvSpPr>
            <p:cNvPr id="354" name="TextBox 353">
              <a:hlinkClick r:id="rId95"/>
              <a:extLst>
                <a:ext uri="{FF2B5EF4-FFF2-40B4-BE49-F238E27FC236}">
                  <a16:creationId xmlns:a16="http://schemas.microsoft.com/office/drawing/2014/main" id="{79A514A5-65DB-8A75-1343-166C73D306BB}"/>
                </a:ext>
              </a:extLst>
            </p:cNvPr>
            <p:cNvSpPr txBox="1"/>
            <p:nvPr/>
          </p:nvSpPr>
          <p:spPr>
            <a:xfrm>
              <a:off x="9636041" y="2463198"/>
              <a:ext cx="316658" cy="106656"/>
            </a:xfrm>
            <a:prstGeom prst="rect">
              <a:avLst/>
            </a:prstGeom>
            <a:noFill/>
          </p:spPr>
          <p:txBody>
            <a:bodyPr wrap="square" lIns="0" tIns="0" rIns="0" bIns="0">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Gen AI LM</a:t>
              </a:r>
            </a:p>
          </p:txBody>
        </p:sp>
        <p:sp>
          <p:nvSpPr>
            <p:cNvPr id="355" name="TextBox 354">
              <a:hlinkClick r:id="rId95"/>
              <a:extLst>
                <a:ext uri="{FF2B5EF4-FFF2-40B4-BE49-F238E27FC236}">
                  <a16:creationId xmlns:a16="http://schemas.microsoft.com/office/drawing/2014/main" id="{B146F59C-61EA-66CA-153C-0BFB66CB9A4D}"/>
                </a:ext>
              </a:extLst>
            </p:cNvPr>
            <p:cNvSpPr txBox="1"/>
            <p:nvPr/>
          </p:nvSpPr>
          <p:spPr>
            <a:xfrm>
              <a:off x="10033414" y="2463198"/>
              <a:ext cx="358585" cy="106656"/>
            </a:xfrm>
            <a:prstGeom prst="rect">
              <a:avLst/>
            </a:prstGeom>
            <a:noFill/>
          </p:spPr>
          <p:txBody>
            <a:bodyPr wrap="square" lIns="0" tIns="0" rIns="0" bIns="0">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Azure AI Search</a:t>
              </a:r>
            </a:p>
          </p:txBody>
        </p:sp>
        <p:sp>
          <p:nvSpPr>
            <p:cNvPr id="356" name="TextBox 355">
              <a:hlinkClick r:id="rId95"/>
              <a:extLst>
                <a:ext uri="{FF2B5EF4-FFF2-40B4-BE49-F238E27FC236}">
                  <a16:creationId xmlns:a16="http://schemas.microsoft.com/office/drawing/2014/main" id="{AE807333-E7C6-838E-8ED0-4A59A3975C8A}"/>
                </a:ext>
              </a:extLst>
            </p:cNvPr>
            <p:cNvSpPr txBox="1"/>
            <p:nvPr/>
          </p:nvSpPr>
          <p:spPr>
            <a:xfrm>
              <a:off x="9791622" y="2096856"/>
              <a:ext cx="413042" cy="106656"/>
            </a:xfrm>
            <a:prstGeom prst="rect">
              <a:avLst/>
            </a:prstGeom>
            <a:noFill/>
          </p:spPr>
          <p:txBody>
            <a:bodyPr wrap="square" lIns="0" tIns="0" rIns="0" bIns="0">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FFFFFF"/>
                  </a:solidFill>
                  <a:effectLst/>
                  <a:uLnTx/>
                  <a:uFillTx/>
                  <a:latin typeface="Segoe UI Light" panose="020B0502040204020203" pitchFamily="34" charset="0"/>
                  <a:cs typeface="Segoe UI Light" panose="020B0502040204020203" pitchFamily="34" charset="0"/>
                </a:rPr>
                <a:t>App Service</a:t>
              </a:r>
            </a:p>
          </p:txBody>
        </p:sp>
        <p:sp>
          <p:nvSpPr>
            <p:cNvPr id="357" name="Arrow: Left-Right 356">
              <a:extLst>
                <a:ext uri="{FF2B5EF4-FFF2-40B4-BE49-F238E27FC236}">
                  <a16:creationId xmlns:a16="http://schemas.microsoft.com/office/drawing/2014/main" id="{680E2BA5-FAA2-1DCA-1A4F-39E78F7775D6}"/>
                </a:ext>
              </a:extLst>
            </p:cNvPr>
            <p:cNvSpPr/>
            <p:nvPr/>
          </p:nvSpPr>
          <p:spPr>
            <a:xfrm rot="3798400">
              <a:off x="10035628" y="2204972"/>
              <a:ext cx="140742" cy="79757"/>
            </a:xfrm>
            <a:prstGeom prst="leftRightArrow">
              <a:avLst>
                <a:gd name="adj1" fmla="val 29606"/>
                <a:gd name="adj2" fmla="val 50000"/>
              </a:avLst>
            </a:prstGeom>
            <a:solidFill>
              <a:srgbClr val="0F9ED5">
                <a:lumMod val="75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58" name="Arrow: Right 357">
              <a:extLst>
                <a:ext uri="{FF2B5EF4-FFF2-40B4-BE49-F238E27FC236}">
                  <a16:creationId xmlns:a16="http://schemas.microsoft.com/office/drawing/2014/main" id="{FF0D4155-B084-F95E-3F44-E1472D51BA06}"/>
                </a:ext>
              </a:extLst>
            </p:cNvPr>
            <p:cNvSpPr/>
            <p:nvPr/>
          </p:nvSpPr>
          <p:spPr>
            <a:xfrm rot="19030845">
              <a:off x="9971350" y="2582439"/>
              <a:ext cx="140742" cy="79757"/>
            </a:xfrm>
            <a:prstGeom prst="rightArrow">
              <a:avLst>
                <a:gd name="adj1" fmla="val 37367"/>
                <a:gd name="adj2" fmla="val 57843"/>
              </a:avLst>
            </a:prstGeom>
            <a:solidFill>
              <a:srgbClr val="0F9ED5">
                <a:lumMod val="75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59" name="Arrow: Left-Right 358">
              <a:extLst>
                <a:ext uri="{FF2B5EF4-FFF2-40B4-BE49-F238E27FC236}">
                  <a16:creationId xmlns:a16="http://schemas.microsoft.com/office/drawing/2014/main" id="{D12494A4-0411-7B29-2316-B2D7EF1C1732}"/>
                </a:ext>
              </a:extLst>
            </p:cNvPr>
            <p:cNvSpPr/>
            <p:nvPr/>
          </p:nvSpPr>
          <p:spPr>
            <a:xfrm rot="6756574">
              <a:off x="9821983" y="2213637"/>
              <a:ext cx="140742" cy="79757"/>
            </a:xfrm>
            <a:prstGeom prst="leftRightArrow">
              <a:avLst>
                <a:gd name="adj1" fmla="val 29606"/>
                <a:gd name="adj2" fmla="val 50000"/>
              </a:avLst>
            </a:prstGeom>
            <a:solidFill>
              <a:srgbClr val="0F9ED5">
                <a:lumMod val="75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60" name="TextBox 359">
              <a:hlinkClick r:id="rId95"/>
              <a:extLst>
                <a:ext uri="{FF2B5EF4-FFF2-40B4-BE49-F238E27FC236}">
                  <a16:creationId xmlns:a16="http://schemas.microsoft.com/office/drawing/2014/main" id="{4A28BFA2-240D-C2EF-478E-0DDEFC986D21}"/>
                </a:ext>
              </a:extLst>
            </p:cNvPr>
            <p:cNvSpPr txBox="1"/>
            <p:nvPr/>
          </p:nvSpPr>
          <p:spPr>
            <a:xfrm>
              <a:off x="9985867" y="2927726"/>
              <a:ext cx="318676" cy="88344"/>
            </a:xfrm>
            <a:prstGeom prst="rect">
              <a:avLst/>
            </a:prstGeom>
            <a:noFill/>
          </p:spPr>
          <p:txBody>
            <a:bodyPr wrap="square" lIns="0" tIns="0" rIns="0" bIns="0">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300" b="0" i="0" u="none" strike="noStrike" kern="0" cap="none" spc="0" normalizeH="0" baseline="0" noProof="0" dirty="0">
                  <a:ln>
                    <a:noFill/>
                  </a:ln>
                  <a:solidFill>
                    <a:srgbClr val="E8E8E8">
                      <a:lumMod val="75000"/>
                    </a:srgbClr>
                  </a:solidFill>
                  <a:effectLst/>
                  <a:uLnTx/>
                  <a:uFillTx/>
                  <a:latin typeface="Segoe UI Light" panose="020B0502040204020203" pitchFamily="34" charset="0"/>
                  <a:cs typeface="Segoe UI Light" panose="020B0502040204020203" pitchFamily="34" charset="0"/>
                </a:rPr>
                <a:t>Files, Databases, Lakes, Docs, Images</a:t>
              </a:r>
            </a:p>
          </p:txBody>
        </p:sp>
        <p:sp>
          <p:nvSpPr>
            <p:cNvPr id="361" name="Rectangle: Top Corners Rounded 360">
              <a:hlinkClick r:id="rId167"/>
              <a:extLst>
                <a:ext uri="{FF2B5EF4-FFF2-40B4-BE49-F238E27FC236}">
                  <a16:creationId xmlns:a16="http://schemas.microsoft.com/office/drawing/2014/main" id="{23B97F4A-BB9E-1EAD-8168-3BE7C8A23A3C}"/>
                </a:ext>
              </a:extLst>
            </p:cNvPr>
            <p:cNvSpPr/>
            <p:nvPr/>
          </p:nvSpPr>
          <p:spPr>
            <a:xfrm>
              <a:off x="9626947" y="1641773"/>
              <a:ext cx="744712" cy="98261"/>
            </a:xfrm>
            <a:prstGeom prst="round2SameRect">
              <a:avLst>
                <a:gd name="adj1" fmla="val 34674"/>
                <a:gd name="adj2" fmla="val 0"/>
              </a:avLst>
            </a:prstGeom>
            <a:solidFill>
              <a:sysClr val="window" lastClr="FFFFFF"/>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500" b="1" i="0" u="none" strike="noStrike" kern="0" cap="none" spc="0" normalizeH="0" baseline="0" noProof="0" dirty="0">
                  <a:ln>
                    <a:noFill/>
                  </a:ln>
                  <a:solidFill>
                    <a:prstClr val="black"/>
                  </a:solidFill>
                  <a:effectLst/>
                  <a:uLnTx/>
                  <a:uFillTx/>
                  <a:latin typeface="Aptos" panose="02110004020202020204"/>
                  <a:ea typeface="+mn-ea"/>
                  <a:cs typeface="Segoe UI" panose="020B0502040204020203" pitchFamily="34" charset="0"/>
                </a:rPr>
                <a:t>RAG Pattern</a:t>
              </a:r>
            </a:p>
          </p:txBody>
        </p:sp>
      </p:grpSp>
      <p:sp>
        <p:nvSpPr>
          <p:cNvPr id="362" name="TextBox 361">
            <a:hlinkClick r:id="rId167"/>
            <a:extLst>
              <a:ext uri="{FF2B5EF4-FFF2-40B4-BE49-F238E27FC236}">
                <a16:creationId xmlns:a16="http://schemas.microsoft.com/office/drawing/2014/main" id="{C3AB336B-57F4-5892-5880-5A3DF4578F38}"/>
              </a:ext>
            </a:extLst>
          </p:cNvPr>
          <p:cNvSpPr txBox="1"/>
          <p:nvPr/>
        </p:nvSpPr>
        <p:spPr>
          <a:xfrm>
            <a:off x="8293634" y="2310775"/>
            <a:ext cx="907499" cy="1836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700" b="0" i="0" u="none" strike="noStrike" kern="0" cap="none" spc="0" normalizeH="0" baseline="0">
                <a:ln>
                  <a:noFill/>
                </a:ln>
                <a:solidFill>
                  <a:srgbClr val="FFFFFF"/>
                </a:solidFill>
                <a:effectLst/>
                <a:uLnTx/>
                <a:uFillTx/>
                <a:latin typeface="Segoe UI"/>
                <a:cs typeface="Segoe UI" pitchFamily="34" charset="0"/>
              </a:defRPr>
            </a:lvl1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300" b="0" i="0" u="none" strike="noStrike" kern="0" cap="none" spc="0" normalizeH="0" baseline="0" noProof="0" dirty="0">
                <a:ln>
                  <a:noFill/>
                </a:ln>
                <a:solidFill>
                  <a:srgbClr val="FFFFFF"/>
                </a:solidFill>
                <a:effectLst/>
                <a:uLnTx/>
                <a:uFillTx/>
                <a:latin typeface="Segoe UI"/>
                <a:cs typeface="Segoe UI" pitchFamily="34" charset="0"/>
              </a:rPr>
              <a:t>Retrieval Augmented Generation (RAG) grounds LLM responses by supplementing the LMM internal data with external data.</a:t>
            </a:r>
            <a:endParaRPr kumimoji="0" lang="en-AU" sz="300" b="0" i="0" u="none" strike="noStrike" kern="0" cap="none" spc="0" normalizeH="0" baseline="0" noProof="0" dirty="0">
              <a:ln>
                <a:noFill/>
              </a:ln>
              <a:solidFill>
                <a:srgbClr val="FFFFFF"/>
              </a:solidFill>
              <a:effectLst/>
              <a:uLnTx/>
              <a:uFillTx/>
              <a:latin typeface="Segoe UI"/>
              <a:cs typeface="Segoe UI" pitchFamily="34" charset="0"/>
            </a:endParaRPr>
          </a:p>
        </p:txBody>
      </p:sp>
      <p:pic>
        <p:nvPicPr>
          <p:cNvPr id="363" name="Graphic 362">
            <a:extLst>
              <a:ext uri="{FF2B5EF4-FFF2-40B4-BE49-F238E27FC236}">
                <a16:creationId xmlns:a16="http://schemas.microsoft.com/office/drawing/2014/main" id="{0F19FE06-F10F-5112-FF0E-86336606F561}"/>
              </a:ext>
            </a:extLst>
          </p:cNvPr>
          <p:cNvPicPr>
            <a:picLocks noChangeAspect="1"/>
          </p:cNvPicPr>
          <p:nvPr/>
        </p:nvPicPr>
        <p:blipFill>
          <a:blip r:embed="rId177">
            <a:extLst>
              <a:ext uri="{28A0092B-C50C-407E-A947-70E740481C1C}">
                <a14:useLocalDpi xmlns:a14="http://schemas.microsoft.com/office/drawing/2010/main" val="0"/>
              </a:ext>
              <a:ext uri="{96DAC541-7B7A-43D3-8B79-37D633B846F1}">
                <asvg:svgBlip xmlns:asvg="http://schemas.microsoft.com/office/drawing/2016/SVG/main" r:embed="rId178"/>
              </a:ext>
            </a:extLst>
          </a:blip>
          <a:stretch>
            <a:fillRect/>
          </a:stretch>
        </p:blipFill>
        <p:spPr>
          <a:xfrm>
            <a:off x="8879261" y="3754176"/>
            <a:ext cx="162057" cy="162057"/>
          </a:xfrm>
          <a:prstGeom prst="rect">
            <a:avLst/>
          </a:prstGeom>
        </p:spPr>
      </p:pic>
      <p:sp>
        <p:nvSpPr>
          <p:cNvPr id="364" name="TextBox 363">
            <a:hlinkClick r:id="rId179"/>
            <a:extLst>
              <a:ext uri="{FF2B5EF4-FFF2-40B4-BE49-F238E27FC236}">
                <a16:creationId xmlns:a16="http://schemas.microsoft.com/office/drawing/2014/main" id="{8A561C64-4687-C77C-C337-A91BD5930A54}"/>
              </a:ext>
            </a:extLst>
          </p:cNvPr>
          <p:cNvSpPr txBox="1"/>
          <p:nvPr/>
        </p:nvSpPr>
        <p:spPr>
          <a:xfrm>
            <a:off x="8777774" y="3920397"/>
            <a:ext cx="374425" cy="91562"/>
          </a:xfrm>
          <a:prstGeom prst="rect">
            <a:avLst/>
          </a:prstGeom>
          <a:noFill/>
        </p:spPr>
        <p:txBody>
          <a:bodyPr wrap="square" lIns="0" tIns="0" rIns="0" bIns="0">
            <a:noAutofit/>
          </a:bodyPr>
          <a:lstStyle/>
          <a:p>
            <a:pPr algn="ctr" defTabSz="932742">
              <a:defRPr/>
            </a:pPr>
            <a:r>
              <a:rPr lang="en-US" sz="400" dirty="0">
                <a:solidFill>
                  <a:srgbClr val="FFFFFF"/>
                </a:solidFill>
                <a:latin typeface="Segoe UI Light" panose="020B0502040204020203" pitchFamily="34" charset="0"/>
                <a:cs typeface="Segoe UI Light" panose="020B0502040204020203" pitchFamily="34" charset="0"/>
              </a:rPr>
              <a:t>On-Premises Data Gateway</a:t>
            </a:r>
          </a:p>
        </p:txBody>
      </p:sp>
      <p:pic>
        <p:nvPicPr>
          <p:cNvPr id="365" name="Graphic 364">
            <a:extLst>
              <a:ext uri="{FF2B5EF4-FFF2-40B4-BE49-F238E27FC236}">
                <a16:creationId xmlns:a16="http://schemas.microsoft.com/office/drawing/2014/main" id="{B06AED48-3945-1120-58E9-36786F5E6939}"/>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8467649" y="3746398"/>
            <a:ext cx="171450" cy="171450"/>
          </a:xfrm>
          <a:prstGeom prst="rect">
            <a:avLst/>
          </a:prstGeom>
        </p:spPr>
      </p:pic>
      <p:sp>
        <p:nvSpPr>
          <p:cNvPr id="366" name="TextBox 365">
            <a:hlinkClick r:id="rId182"/>
            <a:extLst>
              <a:ext uri="{FF2B5EF4-FFF2-40B4-BE49-F238E27FC236}">
                <a16:creationId xmlns:a16="http://schemas.microsoft.com/office/drawing/2014/main" id="{D6516EAB-76E5-5AB8-3AD4-1911BD88E96C}"/>
              </a:ext>
            </a:extLst>
          </p:cNvPr>
          <p:cNvSpPr txBox="1"/>
          <p:nvPr/>
        </p:nvSpPr>
        <p:spPr>
          <a:xfrm>
            <a:off x="8366162" y="3922075"/>
            <a:ext cx="374425" cy="91562"/>
          </a:xfrm>
          <a:prstGeom prst="rect">
            <a:avLst/>
          </a:prstGeom>
          <a:noFill/>
        </p:spPr>
        <p:txBody>
          <a:bodyPr wrap="square" lIns="0" tIns="0" rIns="0" bIns="0">
            <a:noAutofit/>
          </a:bodyPr>
          <a:lstStyle/>
          <a:p>
            <a:pPr algn="ctr" defTabSz="932742">
              <a:defRPr/>
            </a:pPr>
            <a:r>
              <a:rPr lang="en-US" sz="400" dirty="0">
                <a:solidFill>
                  <a:srgbClr val="FFFFFF"/>
                </a:solidFill>
                <a:latin typeface="Segoe UI Light" panose="020B0502040204020203" pitchFamily="34" charset="0"/>
                <a:cs typeface="Segoe UI Light" panose="020B0502040204020203" pitchFamily="34" charset="0"/>
              </a:rPr>
              <a:t>Azure Arc Hybrid and Multi-Cloud </a:t>
            </a:r>
          </a:p>
        </p:txBody>
      </p:sp>
      <p:pic>
        <p:nvPicPr>
          <p:cNvPr id="367" name="Graphic 366">
            <a:extLst>
              <a:ext uri="{FF2B5EF4-FFF2-40B4-BE49-F238E27FC236}">
                <a16:creationId xmlns:a16="http://schemas.microsoft.com/office/drawing/2014/main" id="{7949555B-56F1-507F-5C89-FC4BF12B2F89}"/>
              </a:ext>
            </a:extLst>
          </p:cNvPr>
          <p:cNvPicPr>
            <a:picLocks noChangeAspect="1"/>
          </p:cNvPicPr>
          <p:nvPr/>
        </p:nvPicPr>
        <p:blipFill>
          <a:blip r:embed="rId183">
            <a:extLst>
              <a:ext uri="{28A0092B-C50C-407E-A947-70E740481C1C}">
                <a14:useLocalDpi xmlns:a14="http://schemas.microsoft.com/office/drawing/2010/main" val="0"/>
              </a:ext>
              <a:ext uri="{96DAC541-7B7A-43D3-8B79-37D633B846F1}">
                <asvg:svgBlip xmlns:asvg="http://schemas.microsoft.com/office/drawing/2016/SVG/main" r:embed="rId184"/>
              </a:ext>
            </a:extLst>
          </a:blip>
          <a:stretch>
            <a:fillRect/>
          </a:stretch>
        </p:blipFill>
        <p:spPr>
          <a:xfrm>
            <a:off x="8476063" y="4091930"/>
            <a:ext cx="156090" cy="156090"/>
          </a:xfrm>
          <a:prstGeom prst="rect">
            <a:avLst/>
          </a:prstGeom>
        </p:spPr>
      </p:pic>
      <p:sp>
        <p:nvSpPr>
          <p:cNvPr id="370" name="TextBox 369">
            <a:hlinkClick r:id="rId185"/>
            <a:extLst>
              <a:ext uri="{FF2B5EF4-FFF2-40B4-BE49-F238E27FC236}">
                <a16:creationId xmlns:a16="http://schemas.microsoft.com/office/drawing/2014/main" id="{10569AD0-D8BB-1CC5-9EFE-C69C2C83C670}"/>
              </a:ext>
            </a:extLst>
          </p:cNvPr>
          <p:cNvSpPr txBox="1"/>
          <p:nvPr/>
        </p:nvSpPr>
        <p:spPr>
          <a:xfrm>
            <a:off x="8361815" y="4267443"/>
            <a:ext cx="374425" cy="91562"/>
          </a:xfrm>
          <a:prstGeom prst="rect">
            <a:avLst/>
          </a:prstGeom>
          <a:noFill/>
        </p:spPr>
        <p:txBody>
          <a:bodyPr wrap="square" lIns="0" tIns="0" rIns="0" bIns="0">
            <a:noAutofit/>
          </a:bodyPr>
          <a:lstStyle/>
          <a:p>
            <a:pPr algn="ctr" defTabSz="932742">
              <a:defRPr/>
            </a:pPr>
            <a:r>
              <a:rPr lang="en-US" sz="400" dirty="0">
                <a:solidFill>
                  <a:srgbClr val="FFFFFF"/>
                </a:solidFill>
                <a:latin typeface="Segoe UI Light" panose="020B0502040204020203" pitchFamily="34" charset="0"/>
                <a:cs typeface="Segoe UI Light" panose="020B0502040204020203" pitchFamily="34" charset="0"/>
              </a:rPr>
              <a:t>Azure Integration Services</a:t>
            </a:r>
          </a:p>
        </p:txBody>
      </p:sp>
      <p:sp>
        <p:nvSpPr>
          <p:cNvPr id="379" name="TextBox 378">
            <a:extLst>
              <a:ext uri="{FF2B5EF4-FFF2-40B4-BE49-F238E27FC236}">
                <a16:creationId xmlns:a16="http://schemas.microsoft.com/office/drawing/2014/main" id="{E5972F02-5464-08E1-C065-BBD8A293D7B5}"/>
              </a:ext>
            </a:extLst>
          </p:cNvPr>
          <p:cNvSpPr txBox="1"/>
          <p:nvPr/>
        </p:nvSpPr>
        <p:spPr>
          <a:xfrm>
            <a:off x="7160588" y="2542727"/>
            <a:ext cx="677388" cy="183634"/>
          </a:xfrm>
          <a:prstGeom prst="roundRect">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700" b="0" i="0" u="none" strike="noStrike" kern="0" cap="none" spc="0" normalizeH="0" baseline="0">
                <a:ln>
                  <a:noFill/>
                </a:ln>
                <a:solidFill>
                  <a:srgbClr val="FFFFFF"/>
                </a:solidFill>
                <a:effectLst/>
                <a:uLnTx/>
                <a:uFillTx/>
                <a:latin typeface="Segoe UI"/>
                <a:cs typeface="Segoe UI" pitchFamily="34" charset="0"/>
              </a:defRPr>
            </a:lvl1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300" b="0" i="0" u="none" strike="noStrike" kern="0" cap="none" spc="0" normalizeH="0" baseline="0" noProof="0" dirty="0">
                <a:ln>
                  <a:noFill/>
                </a:ln>
                <a:solidFill>
                  <a:srgbClr val="FFFFFF"/>
                </a:solidFill>
                <a:effectLst/>
                <a:uLnTx/>
                <a:uFillTx/>
                <a:latin typeface="Segoe UI"/>
                <a:cs typeface="Segoe UI" pitchFamily="34" charset="0"/>
              </a:rPr>
              <a:t>Build, run, and manage applications across multiple clouds, on-premises, and at the edge, with the tools and frameworks of your choice.</a:t>
            </a:r>
            <a:endParaRPr kumimoji="0" lang="en-AU" sz="300" b="0" i="0" u="none" strike="noStrike" kern="0" cap="none" spc="0" normalizeH="0" baseline="0" noProof="0" dirty="0">
              <a:ln>
                <a:noFill/>
              </a:ln>
              <a:solidFill>
                <a:srgbClr val="FFFFFF"/>
              </a:solidFill>
              <a:effectLst/>
              <a:uLnTx/>
              <a:uFillTx/>
              <a:latin typeface="Segoe UI"/>
              <a:cs typeface="Segoe UI" pitchFamily="34" charset="0"/>
            </a:endParaRPr>
          </a:p>
        </p:txBody>
      </p:sp>
      <p:sp>
        <p:nvSpPr>
          <p:cNvPr id="380" name="Arrow: Up-Down 379">
            <a:extLst>
              <a:ext uri="{FF2B5EF4-FFF2-40B4-BE49-F238E27FC236}">
                <a16:creationId xmlns:a16="http://schemas.microsoft.com/office/drawing/2014/main" id="{6A0E3340-C617-BD20-E189-6CF4FEA235DF}"/>
              </a:ext>
            </a:extLst>
          </p:cNvPr>
          <p:cNvSpPr/>
          <p:nvPr/>
        </p:nvSpPr>
        <p:spPr>
          <a:xfrm rot="5400000">
            <a:off x="9225057" y="3246247"/>
            <a:ext cx="116638" cy="318964"/>
          </a:xfrm>
          <a:prstGeom prst="upDownArrow">
            <a:avLst>
              <a:gd name="adj1" fmla="val 39442"/>
              <a:gd name="adj2" fmla="val 92234"/>
            </a:avLst>
          </a:prstGeom>
          <a:solidFill>
            <a:srgbClr val="E8E8E8">
              <a:lumMod val="75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nvGrpSpPr>
          <p:cNvPr id="385" name="Group 384">
            <a:extLst>
              <a:ext uri="{FF2B5EF4-FFF2-40B4-BE49-F238E27FC236}">
                <a16:creationId xmlns:a16="http://schemas.microsoft.com/office/drawing/2014/main" id="{0BAAB4A1-062A-6BF1-1876-82530BC2754B}"/>
              </a:ext>
            </a:extLst>
          </p:cNvPr>
          <p:cNvGrpSpPr/>
          <p:nvPr/>
        </p:nvGrpSpPr>
        <p:grpSpPr>
          <a:xfrm>
            <a:off x="8324319" y="4449375"/>
            <a:ext cx="465269" cy="273215"/>
            <a:chOff x="8777346" y="4330247"/>
            <a:chExt cx="465269" cy="273215"/>
          </a:xfrm>
        </p:grpSpPr>
        <p:pic>
          <p:nvPicPr>
            <p:cNvPr id="386" name="Graphic 385">
              <a:extLst>
                <a:ext uri="{FF2B5EF4-FFF2-40B4-BE49-F238E27FC236}">
                  <a16:creationId xmlns:a16="http://schemas.microsoft.com/office/drawing/2014/main" id="{34C99512-DFD9-AE93-D83C-04FAA3BCFE48}"/>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8931138" y="4330247"/>
              <a:ext cx="158947" cy="158947"/>
            </a:xfrm>
            <a:prstGeom prst="rect">
              <a:avLst/>
            </a:prstGeom>
          </p:spPr>
        </p:pic>
        <p:sp>
          <p:nvSpPr>
            <p:cNvPr id="389" name="TextBox 388">
              <a:hlinkClick r:id="rId188"/>
              <a:extLst>
                <a:ext uri="{FF2B5EF4-FFF2-40B4-BE49-F238E27FC236}">
                  <a16:creationId xmlns:a16="http://schemas.microsoft.com/office/drawing/2014/main" id="{B5AAB592-9E49-5FBB-7EC4-8E278C7D9684}"/>
                </a:ext>
              </a:extLst>
            </p:cNvPr>
            <p:cNvSpPr txBox="1"/>
            <p:nvPr/>
          </p:nvSpPr>
          <p:spPr>
            <a:xfrm>
              <a:off x="8777346" y="4511900"/>
              <a:ext cx="465269" cy="91562"/>
            </a:xfrm>
            <a:prstGeom prst="rect">
              <a:avLst/>
            </a:prstGeom>
            <a:noFill/>
          </p:spPr>
          <p:txBody>
            <a:bodyPr wrap="square" lIns="0" tIns="0" rIns="0" bIns="0">
              <a:noAutofit/>
            </a:bodyPr>
            <a:lstStyle/>
            <a:p>
              <a:pPr algn="ctr" defTabSz="932742">
                <a:defRPr/>
              </a:pPr>
              <a:r>
                <a:rPr lang="en-US" sz="400" dirty="0">
                  <a:solidFill>
                    <a:srgbClr val="FFFFFF"/>
                  </a:solidFill>
                  <a:latin typeface="Segoe UI Light" panose="020B0502040204020203" pitchFamily="34" charset="0"/>
                  <a:cs typeface="Segoe UI Light" panose="020B0502040204020203" pitchFamily="34" charset="0"/>
                </a:rPr>
                <a:t>Azure Marketplace</a:t>
              </a:r>
            </a:p>
          </p:txBody>
        </p:sp>
      </p:grpSp>
      <p:pic>
        <p:nvPicPr>
          <p:cNvPr id="390" name="Picture 389">
            <a:extLst>
              <a:ext uri="{FF2B5EF4-FFF2-40B4-BE49-F238E27FC236}">
                <a16:creationId xmlns:a16="http://schemas.microsoft.com/office/drawing/2014/main" id="{83188B76-93D7-6C68-0539-B6F818C022A7}"/>
              </a:ext>
            </a:extLst>
          </p:cNvPr>
          <p:cNvPicPr>
            <a:picLocks noChangeAspect="1"/>
          </p:cNvPicPr>
          <p:nvPr/>
        </p:nvPicPr>
        <p:blipFill>
          <a:blip r:embed="rId189"/>
          <a:stretch>
            <a:fillRect/>
          </a:stretch>
        </p:blipFill>
        <p:spPr>
          <a:xfrm>
            <a:off x="8873098" y="4105045"/>
            <a:ext cx="159946" cy="147767"/>
          </a:xfrm>
          <a:prstGeom prst="rect">
            <a:avLst/>
          </a:prstGeom>
        </p:spPr>
      </p:pic>
      <p:sp>
        <p:nvSpPr>
          <p:cNvPr id="392" name="TextBox 391">
            <a:hlinkClick r:id="rId190"/>
            <a:extLst>
              <a:ext uri="{FF2B5EF4-FFF2-40B4-BE49-F238E27FC236}">
                <a16:creationId xmlns:a16="http://schemas.microsoft.com/office/drawing/2014/main" id="{C8715134-22F5-BAA2-D9E1-D62C8B08BAB4}"/>
              </a:ext>
            </a:extLst>
          </p:cNvPr>
          <p:cNvSpPr txBox="1"/>
          <p:nvPr/>
        </p:nvSpPr>
        <p:spPr>
          <a:xfrm>
            <a:off x="8770950" y="4270371"/>
            <a:ext cx="374425" cy="91562"/>
          </a:xfrm>
          <a:prstGeom prst="rect">
            <a:avLst/>
          </a:prstGeom>
          <a:noFill/>
        </p:spPr>
        <p:txBody>
          <a:bodyPr wrap="square" lIns="0" tIns="0" rIns="0" bIns="0">
            <a:noAutofit/>
          </a:bodyPr>
          <a:lstStyle/>
          <a:p>
            <a:pPr algn="ctr" defTabSz="932742">
              <a:defRPr/>
            </a:pPr>
            <a:r>
              <a:rPr lang="en-US" sz="400" dirty="0">
                <a:solidFill>
                  <a:srgbClr val="FFFFFF"/>
                </a:solidFill>
                <a:latin typeface="Segoe UI Light" panose="020B0502040204020203" pitchFamily="34" charset="0"/>
                <a:cs typeface="Segoe UI Light" panose="020B0502040204020203" pitchFamily="34" charset="0"/>
              </a:rPr>
              <a:t>Data Science Virtual Machines</a:t>
            </a:r>
          </a:p>
        </p:txBody>
      </p:sp>
      <p:sp>
        <p:nvSpPr>
          <p:cNvPr id="393" name="TextBox 392">
            <a:extLst>
              <a:ext uri="{FF2B5EF4-FFF2-40B4-BE49-F238E27FC236}">
                <a16:creationId xmlns:a16="http://schemas.microsoft.com/office/drawing/2014/main" id="{E835E2C6-A972-C4D2-92C8-4250B7F86522}"/>
              </a:ext>
            </a:extLst>
          </p:cNvPr>
          <p:cNvSpPr txBox="1"/>
          <p:nvPr/>
        </p:nvSpPr>
        <p:spPr>
          <a:xfrm>
            <a:off x="6773165" y="2565467"/>
            <a:ext cx="222136" cy="1836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700" b="0" i="0" u="none" strike="noStrike" kern="0" cap="none" spc="0" normalizeH="0" baseline="0">
                <a:ln>
                  <a:noFill/>
                </a:ln>
                <a:solidFill>
                  <a:srgbClr val="FFFFFF"/>
                </a:solidFill>
                <a:effectLst/>
                <a:uLnTx/>
                <a:uFillTx/>
                <a:latin typeface="Segoe UI"/>
                <a:cs typeface="Segoe UI" pitchFamily="34" charset="0"/>
              </a:defRPr>
            </a:lvl1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400" b="1" i="0" u="none" strike="noStrike" kern="0" cap="none" spc="0" normalizeH="0" baseline="0" noProof="0" dirty="0">
                <a:ln>
                  <a:noFill/>
                </a:ln>
                <a:solidFill>
                  <a:srgbClr val="FFFFFF"/>
                </a:solidFill>
                <a:effectLst/>
                <a:uLnTx/>
                <a:uFillTx/>
                <a:latin typeface="Segoe UI"/>
                <a:cs typeface="Segoe UI" pitchFamily="34" charset="0"/>
              </a:rPr>
              <a:t>200+ Services</a:t>
            </a:r>
            <a:endParaRPr kumimoji="0" lang="en-AU" sz="400" b="1" i="0" u="none" strike="noStrike" kern="0" cap="none" spc="0" normalizeH="0" baseline="0" noProof="0" dirty="0">
              <a:ln>
                <a:noFill/>
              </a:ln>
              <a:solidFill>
                <a:srgbClr val="FFFFFF"/>
              </a:solidFill>
              <a:effectLst/>
              <a:uLnTx/>
              <a:uFillTx/>
              <a:latin typeface="Segoe UI"/>
              <a:cs typeface="Segoe UI" pitchFamily="34" charset="0"/>
            </a:endParaRPr>
          </a:p>
        </p:txBody>
      </p:sp>
      <p:sp>
        <p:nvSpPr>
          <p:cNvPr id="394" name="Rounded Rectangle 20">
            <a:extLst>
              <a:ext uri="{FF2B5EF4-FFF2-40B4-BE49-F238E27FC236}">
                <a16:creationId xmlns:a16="http://schemas.microsoft.com/office/drawing/2014/main" id="{C897EA6D-E5DA-3F7D-6191-25715F9A3ABC}"/>
              </a:ext>
              <a:ext uri="{C183D7F6-B498-43B3-948B-1728B52AA6E4}">
                <adec:decorative xmlns:adec="http://schemas.microsoft.com/office/drawing/2017/decorative" val="1"/>
              </a:ext>
            </a:extLst>
          </p:cNvPr>
          <p:cNvSpPr/>
          <p:nvPr/>
        </p:nvSpPr>
        <p:spPr bwMode="auto">
          <a:xfrm>
            <a:off x="11466494" y="5478511"/>
            <a:ext cx="537258" cy="836878"/>
          </a:xfrm>
          <a:prstGeom prst="roundRect">
            <a:avLst>
              <a:gd name="adj" fmla="val 4259"/>
            </a:avLst>
          </a:prstGeom>
          <a:solidFill>
            <a:srgbClr val="E8E8E8">
              <a:lumMod val="10000"/>
            </a:srgbClr>
          </a:solidFill>
          <a:ln w="19050" cap="flat" cmpd="sng" algn="ctr">
            <a:gradFill flip="none" rotWithShape="1">
              <a:gsLst>
                <a:gs pos="79000">
                  <a:srgbClr val="8DC8E8"/>
                </a:gs>
                <a:gs pos="100000">
                  <a:srgbClr val="D59ED7"/>
                </a:gs>
              </a:gsLst>
              <a:lin ang="2700000" scaled="1"/>
              <a:tileRect/>
            </a:gra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defTabSz="524516"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err="1">
              <a:ln>
                <a:noFill/>
              </a:ln>
              <a:solidFill>
                <a:srgbClr val="091F2C"/>
              </a:solidFill>
              <a:effectLst/>
              <a:uLnTx/>
              <a:uFillTx/>
              <a:ea typeface="Segoe UI" pitchFamily="34" charset="0"/>
              <a:cs typeface="Segoe UI" pitchFamily="34" charset="0"/>
            </a:endParaRPr>
          </a:p>
        </p:txBody>
      </p:sp>
      <p:sp>
        <p:nvSpPr>
          <p:cNvPr id="399" name="TextBox 398">
            <a:hlinkClick r:id="rId191"/>
            <a:extLst>
              <a:ext uri="{FF2B5EF4-FFF2-40B4-BE49-F238E27FC236}">
                <a16:creationId xmlns:a16="http://schemas.microsoft.com/office/drawing/2014/main" id="{EEC4EC77-A19F-F592-0626-82556AE0743B}"/>
              </a:ext>
            </a:extLst>
          </p:cNvPr>
          <p:cNvSpPr txBox="1"/>
          <p:nvPr/>
        </p:nvSpPr>
        <p:spPr>
          <a:xfrm>
            <a:off x="11482980" y="5520673"/>
            <a:ext cx="496509" cy="171145"/>
          </a:xfrm>
          <a:prstGeom prst="rect">
            <a:avLst/>
          </a:prstGeom>
          <a:noFill/>
        </p:spPr>
        <p:txBody>
          <a:bodyPr wrap="square" lIns="0" tIns="0" rIns="0" bIns="0">
            <a:noAutofit/>
          </a:bodyPr>
          <a:lstStyle/>
          <a:p>
            <a:pPr algn="ctr" defTabSz="932742">
              <a:defRPr/>
            </a:pPr>
            <a:r>
              <a:rPr lang="en-US" sz="700" dirty="0">
                <a:solidFill>
                  <a:srgbClr val="FFFFFF"/>
                </a:solidFill>
                <a:latin typeface="Segoe UI Semibold" panose="020B0702040204020203" pitchFamily="34" charset="0"/>
                <a:cs typeface="Segoe UI Semibold" panose="020B0702040204020203" pitchFamily="34" charset="0"/>
              </a:rPr>
              <a:t>HAX Toolkit</a:t>
            </a:r>
          </a:p>
        </p:txBody>
      </p:sp>
      <p:sp>
        <p:nvSpPr>
          <p:cNvPr id="400" name="TextBox 399">
            <a:extLst>
              <a:ext uri="{FF2B5EF4-FFF2-40B4-BE49-F238E27FC236}">
                <a16:creationId xmlns:a16="http://schemas.microsoft.com/office/drawing/2014/main" id="{98745DD0-5D81-8B7B-D46A-71789007D502}"/>
              </a:ext>
            </a:extLst>
          </p:cNvPr>
          <p:cNvSpPr txBox="1"/>
          <p:nvPr/>
        </p:nvSpPr>
        <p:spPr>
          <a:xfrm>
            <a:off x="8394574" y="6072282"/>
            <a:ext cx="757625" cy="1836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700" b="0" i="0" u="none" strike="noStrike" kern="0" cap="none" spc="0" normalizeH="0" baseline="0">
                <a:ln>
                  <a:noFill/>
                </a:ln>
                <a:solidFill>
                  <a:srgbClr val="FFFFFF"/>
                </a:solidFill>
                <a:effectLst/>
                <a:uLnTx/>
                <a:uFillTx/>
                <a:latin typeface="Segoe UI"/>
                <a:cs typeface="Segoe UI" pitchFamily="34" charset="0"/>
              </a:defRPr>
            </a:lvl1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300" b="0" i="0" u="none" strike="noStrike" kern="0" cap="none" spc="0" normalizeH="0" baseline="0" noProof="0" dirty="0">
                <a:ln>
                  <a:noFill/>
                </a:ln>
                <a:solidFill>
                  <a:srgbClr val="FFFFFF"/>
                </a:solidFill>
                <a:effectLst/>
                <a:uLnTx/>
                <a:uFillTx/>
                <a:latin typeface="Segoe UI"/>
                <a:cs typeface="Segoe UI" pitchFamily="34" charset="0"/>
              </a:rPr>
              <a:t>Easily build agents that can call your existing code. As a highly extensible, lightweight SDK, you can use Semantic Kernel with models from OpenAI, Azure OpenAI, Hugging Face, and more.</a:t>
            </a:r>
            <a:endParaRPr kumimoji="0" lang="en-AU" sz="300" b="0" i="0" u="none" strike="noStrike" kern="0" cap="none" spc="0" normalizeH="0" baseline="0" noProof="0" dirty="0">
              <a:ln>
                <a:noFill/>
              </a:ln>
              <a:solidFill>
                <a:srgbClr val="FFFFFF"/>
              </a:solidFill>
              <a:effectLst/>
              <a:uLnTx/>
              <a:uFillTx/>
              <a:latin typeface="Segoe UI"/>
              <a:cs typeface="Segoe UI" pitchFamily="34" charset="0"/>
            </a:endParaRPr>
          </a:p>
        </p:txBody>
      </p:sp>
      <p:sp>
        <p:nvSpPr>
          <p:cNvPr id="407" name="TextBox 406">
            <a:extLst>
              <a:ext uri="{FF2B5EF4-FFF2-40B4-BE49-F238E27FC236}">
                <a16:creationId xmlns:a16="http://schemas.microsoft.com/office/drawing/2014/main" id="{74CFFA74-B59B-24B1-F1DE-F6EA6ABB170E}"/>
              </a:ext>
            </a:extLst>
          </p:cNvPr>
          <p:cNvSpPr txBox="1"/>
          <p:nvPr/>
        </p:nvSpPr>
        <p:spPr>
          <a:xfrm>
            <a:off x="9250244" y="6072282"/>
            <a:ext cx="457618" cy="1836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700" b="0" i="0" u="none" strike="noStrike" kern="0" cap="none" spc="0" normalizeH="0" baseline="0">
                <a:ln>
                  <a:noFill/>
                </a:ln>
                <a:solidFill>
                  <a:srgbClr val="FFFFFF"/>
                </a:solidFill>
                <a:effectLst/>
                <a:uLnTx/>
                <a:uFillTx/>
                <a:latin typeface="Segoe UI"/>
                <a:cs typeface="Segoe UI" pitchFamily="34" charset="0"/>
              </a:defRPr>
            </a:lvl1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300" b="0" i="0" u="none" strike="noStrike" kern="0" cap="none" spc="0" normalizeH="0" baseline="0" noProof="0" dirty="0">
                <a:ln>
                  <a:noFill/>
                </a:ln>
                <a:solidFill>
                  <a:srgbClr val="FFFFFF"/>
                </a:solidFill>
                <a:effectLst/>
                <a:uLnTx/>
                <a:uFillTx/>
                <a:latin typeface="Segoe UI"/>
                <a:cs typeface="Segoe UI" pitchFamily="34" charset="0"/>
              </a:rPr>
              <a:t>Develop LLM applications using multiple agents, LLMs and humans, that converse with each other to solve tasks.</a:t>
            </a:r>
            <a:endParaRPr kumimoji="0" lang="en-AU" sz="300" b="0" i="0" u="none" strike="noStrike" kern="0" cap="none" spc="0" normalizeH="0" baseline="0" noProof="0" dirty="0">
              <a:ln>
                <a:noFill/>
              </a:ln>
              <a:solidFill>
                <a:srgbClr val="FFFFFF"/>
              </a:solidFill>
              <a:effectLst/>
              <a:uLnTx/>
              <a:uFillTx/>
              <a:latin typeface="Segoe UI"/>
              <a:cs typeface="Segoe UI" pitchFamily="34" charset="0"/>
            </a:endParaRPr>
          </a:p>
        </p:txBody>
      </p:sp>
      <p:sp>
        <p:nvSpPr>
          <p:cNvPr id="408" name="TextBox 407">
            <a:extLst>
              <a:ext uri="{FF2B5EF4-FFF2-40B4-BE49-F238E27FC236}">
                <a16:creationId xmlns:a16="http://schemas.microsoft.com/office/drawing/2014/main" id="{610BA98D-F328-A786-0000-EAA6D7BBF1EB}"/>
              </a:ext>
            </a:extLst>
          </p:cNvPr>
          <p:cNvSpPr txBox="1"/>
          <p:nvPr/>
        </p:nvSpPr>
        <p:spPr>
          <a:xfrm>
            <a:off x="9785881" y="6054442"/>
            <a:ext cx="494297" cy="1836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700" b="0" i="0" u="none" strike="noStrike" kern="0" cap="none" spc="0" normalizeH="0" baseline="0">
                <a:ln>
                  <a:noFill/>
                </a:ln>
                <a:solidFill>
                  <a:srgbClr val="FFFFFF"/>
                </a:solidFill>
                <a:effectLst/>
                <a:uLnTx/>
                <a:uFillTx/>
                <a:latin typeface="Segoe UI"/>
                <a:cs typeface="Segoe UI" pitchFamily="34" charset="0"/>
              </a:defRPr>
            </a:lvl1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300" b="0" i="0" u="none" strike="noStrike" kern="0" cap="none" spc="0" normalizeH="0" baseline="0" noProof="0" dirty="0">
                <a:ln>
                  <a:noFill/>
                </a:ln>
                <a:solidFill>
                  <a:srgbClr val="FFFFFF"/>
                </a:solidFill>
                <a:effectLst/>
                <a:uLnTx/>
                <a:uFillTx/>
                <a:latin typeface="Segoe UI"/>
                <a:cs typeface="Segoe UI" pitchFamily="34" charset="0"/>
              </a:rPr>
              <a:t>A collection of libraries, tools, and services that let you build, test, deploy, and manage omnichannel bots.</a:t>
            </a:r>
            <a:endParaRPr kumimoji="0" lang="en-AU" sz="300" b="0" i="0" u="none" strike="noStrike" kern="0" cap="none" spc="0" normalizeH="0" baseline="0" noProof="0" dirty="0">
              <a:ln>
                <a:noFill/>
              </a:ln>
              <a:solidFill>
                <a:srgbClr val="FFFFFF"/>
              </a:solidFill>
              <a:effectLst/>
              <a:uLnTx/>
              <a:uFillTx/>
              <a:latin typeface="Segoe UI"/>
              <a:cs typeface="Segoe UI" pitchFamily="34" charset="0"/>
            </a:endParaRPr>
          </a:p>
        </p:txBody>
      </p:sp>
      <p:sp>
        <p:nvSpPr>
          <p:cNvPr id="409" name="TextBox 408">
            <a:extLst>
              <a:ext uri="{FF2B5EF4-FFF2-40B4-BE49-F238E27FC236}">
                <a16:creationId xmlns:a16="http://schemas.microsoft.com/office/drawing/2014/main" id="{AEE28F77-FF31-77C8-8373-0A271C96B20A}"/>
              </a:ext>
            </a:extLst>
          </p:cNvPr>
          <p:cNvSpPr txBox="1"/>
          <p:nvPr/>
        </p:nvSpPr>
        <p:spPr>
          <a:xfrm>
            <a:off x="10361112" y="5895315"/>
            <a:ext cx="488973" cy="2853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700" b="0" i="0" u="none" strike="noStrike" kern="0" cap="none" spc="0" normalizeH="0" baseline="0">
                <a:ln>
                  <a:noFill/>
                </a:ln>
                <a:solidFill>
                  <a:srgbClr val="FFFFFF"/>
                </a:solidFill>
                <a:effectLst/>
                <a:uLnTx/>
                <a:uFillTx/>
                <a:latin typeface="Segoe UI"/>
                <a:cs typeface="Segoe UI" pitchFamily="34" charset="0"/>
              </a:defRPr>
            </a:lvl1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300" b="0" i="0" u="none" strike="noStrike" kern="0" cap="none" spc="0" normalizeH="0" baseline="0" noProof="0" dirty="0">
                <a:ln>
                  <a:noFill/>
                </a:ln>
                <a:solidFill>
                  <a:srgbClr val="FFFFFF"/>
                </a:solidFill>
                <a:effectLst/>
                <a:uLnTx/>
                <a:uFillTx/>
                <a:latin typeface="Segoe UI"/>
                <a:cs typeface="Segoe UI" pitchFamily="34" charset="0"/>
              </a:rPr>
              <a:t>Open-source collection of proven ML and AI accelerators, enabling automation of commonly repeated development processes.</a:t>
            </a:r>
            <a:endParaRPr kumimoji="0" lang="en-AU" sz="300" b="0" i="0" u="none" strike="noStrike" kern="0" cap="none" spc="0" normalizeH="0" baseline="0" noProof="0" dirty="0">
              <a:ln>
                <a:noFill/>
              </a:ln>
              <a:solidFill>
                <a:srgbClr val="FFFFFF"/>
              </a:solidFill>
              <a:effectLst/>
              <a:uLnTx/>
              <a:uFillTx/>
              <a:latin typeface="Segoe UI"/>
              <a:cs typeface="Segoe UI" pitchFamily="34" charset="0"/>
            </a:endParaRPr>
          </a:p>
        </p:txBody>
      </p:sp>
      <p:sp>
        <p:nvSpPr>
          <p:cNvPr id="410" name="TextBox 409">
            <a:extLst>
              <a:ext uri="{FF2B5EF4-FFF2-40B4-BE49-F238E27FC236}">
                <a16:creationId xmlns:a16="http://schemas.microsoft.com/office/drawing/2014/main" id="{D27F9997-1DC4-7365-CDDC-68D4FCA6EF12}"/>
              </a:ext>
            </a:extLst>
          </p:cNvPr>
          <p:cNvSpPr txBox="1"/>
          <p:nvPr/>
        </p:nvSpPr>
        <p:spPr>
          <a:xfrm>
            <a:off x="11524536" y="6037651"/>
            <a:ext cx="454954" cy="1836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700" b="0" i="0" u="none" strike="noStrike" kern="0" cap="none" spc="0" normalizeH="0" baseline="0">
                <a:ln>
                  <a:noFill/>
                </a:ln>
                <a:solidFill>
                  <a:srgbClr val="FFFFFF"/>
                </a:solidFill>
                <a:effectLst/>
                <a:uLnTx/>
                <a:uFillTx/>
                <a:latin typeface="Segoe UI"/>
                <a:cs typeface="Segoe UI" pitchFamily="34" charset="0"/>
              </a:defRPr>
            </a:lvl1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300" b="0" i="0" u="none" strike="noStrike" kern="0" cap="none" spc="0" normalizeH="0" baseline="0" noProof="0" dirty="0">
                <a:ln>
                  <a:noFill/>
                </a:ln>
                <a:solidFill>
                  <a:srgbClr val="FFFFFF"/>
                </a:solidFill>
                <a:effectLst/>
                <a:uLnTx/>
                <a:uFillTx/>
                <a:latin typeface="Segoe UI"/>
                <a:cs typeface="Segoe UI" pitchFamily="34" charset="0"/>
              </a:rPr>
              <a:t>For teams building user-facing AI products to conceptualize what the AI system will do and its behaviours. Use early in design process.</a:t>
            </a:r>
            <a:endParaRPr kumimoji="0" lang="en-AU" sz="300" b="0" i="0" u="none" strike="noStrike" kern="0" cap="none" spc="0" normalizeH="0" baseline="0" noProof="0" dirty="0">
              <a:ln>
                <a:noFill/>
              </a:ln>
              <a:solidFill>
                <a:srgbClr val="FFFFFF"/>
              </a:solidFill>
              <a:effectLst/>
              <a:uLnTx/>
              <a:uFillTx/>
              <a:latin typeface="Segoe UI"/>
              <a:cs typeface="Segoe UI" pitchFamily="34" charset="0"/>
            </a:endParaRPr>
          </a:p>
        </p:txBody>
      </p:sp>
      <p:pic>
        <p:nvPicPr>
          <p:cNvPr id="411" name="Picture 410">
            <a:extLst>
              <a:ext uri="{FF2B5EF4-FFF2-40B4-BE49-F238E27FC236}">
                <a16:creationId xmlns:a16="http://schemas.microsoft.com/office/drawing/2014/main" id="{D879AC1B-5FF7-D193-D088-E9C9A14EDD6B}"/>
              </a:ext>
            </a:extLst>
          </p:cNvPr>
          <p:cNvPicPr>
            <a:picLocks noChangeAspect="1"/>
          </p:cNvPicPr>
          <p:nvPr/>
        </p:nvPicPr>
        <p:blipFill>
          <a:blip r:embed="rId192"/>
          <a:stretch>
            <a:fillRect/>
          </a:stretch>
        </p:blipFill>
        <p:spPr>
          <a:xfrm>
            <a:off x="11601362" y="5660853"/>
            <a:ext cx="296698" cy="299959"/>
          </a:xfrm>
          <a:prstGeom prst="rect">
            <a:avLst/>
          </a:prstGeom>
        </p:spPr>
      </p:pic>
      <p:sp>
        <p:nvSpPr>
          <p:cNvPr id="412" name="TextBox 411">
            <a:hlinkClick r:id="rId167"/>
            <a:extLst>
              <a:ext uri="{FF2B5EF4-FFF2-40B4-BE49-F238E27FC236}">
                <a16:creationId xmlns:a16="http://schemas.microsoft.com/office/drawing/2014/main" id="{42D07EDA-CBEF-CAB3-8D52-491B72B14589}"/>
              </a:ext>
            </a:extLst>
          </p:cNvPr>
          <p:cNvSpPr txBox="1"/>
          <p:nvPr/>
        </p:nvSpPr>
        <p:spPr>
          <a:xfrm>
            <a:off x="8394574" y="2714365"/>
            <a:ext cx="191032" cy="148270"/>
          </a:xfrm>
          <a:prstGeom prst="roundRect">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700" b="0" i="0" u="none" strike="noStrike" kern="0" cap="none" spc="0" normalizeH="0" baseline="0">
                <a:ln>
                  <a:noFill/>
                </a:ln>
                <a:solidFill>
                  <a:srgbClr val="FFFFFF"/>
                </a:solidFill>
                <a:effectLst/>
                <a:uLnTx/>
                <a:uFillTx/>
                <a:latin typeface="Segoe UI"/>
                <a:cs typeface="Segoe UI" pitchFamily="34" charset="0"/>
              </a:defRPr>
            </a:lvl1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200" b="0" i="0" u="none" strike="noStrike" kern="0" cap="none" spc="0" normalizeH="0" baseline="0" noProof="0" dirty="0">
                <a:ln>
                  <a:noFill/>
                </a:ln>
                <a:solidFill>
                  <a:prstClr val="white">
                    <a:lumMod val="85000"/>
                  </a:prstClr>
                </a:solidFill>
                <a:effectLst/>
                <a:uLnTx/>
                <a:uFillTx/>
                <a:latin typeface="Segoe UI"/>
                <a:cs typeface="Segoe UI" pitchFamily="34" charset="0"/>
              </a:rPr>
              <a:t>Prompt + Knowledge </a:t>
            </a:r>
            <a:r>
              <a:rPr kumimoji="0" lang="en-GB" sz="200" b="0" i="0" u="none" strike="noStrike" kern="0" cap="none" spc="0" normalizeH="0" baseline="0" noProof="0" dirty="0">
                <a:ln>
                  <a:noFill/>
                </a:ln>
                <a:solidFill>
                  <a:prstClr val="white">
                    <a:lumMod val="85000"/>
                  </a:prstClr>
                </a:solidFill>
                <a:effectLst/>
                <a:uLnTx/>
                <a:uFillTx/>
                <a:latin typeface="Segoe UI"/>
                <a:cs typeface="Segoe UI" pitchFamily="34" charset="0"/>
                <a:sym typeface="Wingdings" panose="05000000000000000000" pitchFamily="2" charset="2"/>
              </a:rPr>
              <a:t></a:t>
            </a:r>
            <a:r>
              <a:rPr kumimoji="0" lang="en-GB" sz="200" b="0" i="0" u="none" strike="noStrike" kern="0" cap="none" spc="0" normalizeH="0" baseline="0" noProof="0" dirty="0">
                <a:ln>
                  <a:noFill/>
                </a:ln>
                <a:solidFill>
                  <a:prstClr val="white">
                    <a:lumMod val="85000"/>
                  </a:prstClr>
                </a:solidFill>
                <a:effectLst/>
                <a:uLnTx/>
                <a:uFillTx/>
                <a:latin typeface="Segoe UI"/>
                <a:cs typeface="Segoe UI" pitchFamily="34" charset="0"/>
              </a:rPr>
              <a:t> Response</a:t>
            </a:r>
            <a:endParaRPr kumimoji="0" lang="en-AU" sz="200" b="0" i="0" u="none" strike="noStrike" kern="0" cap="none" spc="0" normalizeH="0" baseline="0" noProof="0" dirty="0">
              <a:ln>
                <a:noFill/>
              </a:ln>
              <a:solidFill>
                <a:prstClr val="white">
                  <a:lumMod val="85000"/>
                </a:prstClr>
              </a:solidFill>
              <a:effectLst/>
              <a:uLnTx/>
              <a:uFillTx/>
              <a:latin typeface="Segoe UI"/>
              <a:cs typeface="Segoe UI" pitchFamily="34" charset="0"/>
            </a:endParaRPr>
          </a:p>
        </p:txBody>
      </p:sp>
      <p:sp>
        <p:nvSpPr>
          <p:cNvPr id="414" name="TextBox 413">
            <a:hlinkClick r:id="rId167"/>
            <a:extLst>
              <a:ext uri="{FF2B5EF4-FFF2-40B4-BE49-F238E27FC236}">
                <a16:creationId xmlns:a16="http://schemas.microsoft.com/office/drawing/2014/main" id="{274199CA-A77D-8C02-D7D4-6851E34B7CEE}"/>
              </a:ext>
            </a:extLst>
          </p:cNvPr>
          <p:cNvSpPr txBox="1"/>
          <p:nvPr/>
        </p:nvSpPr>
        <p:spPr>
          <a:xfrm>
            <a:off x="8881785" y="2729101"/>
            <a:ext cx="191032" cy="148270"/>
          </a:xfrm>
          <a:prstGeom prst="roundRect">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700" b="0" i="0" u="none" strike="noStrike" kern="0" cap="none" spc="0" normalizeH="0" baseline="0">
                <a:ln>
                  <a:noFill/>
                </a:ln>
                <a:solidFill>
                  <a:srgbClr val="FFFFFF"/>
                </a:solidFill>
                <a:effectLst/>
                <a:uLnTx/>
                <a:uFillTx/>
                <a:latin typeface="Segoe UI"/>
                <a:cs typeface="Segoe UI" pitchFamily="34" charset="0"/>
              </a:defRPr>
            </a:lvl1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200" b="0" i="0" u="none" strike="noStrike" kern="0" cap="none" spc="0" normalizeH="0" baseline="0" noProof="0" dirty="0">
                <a:ln>
                  <a:noFill/>
                </a:ln>
                <a:solidFill>
                  <a:prstClr val="white">
                    <a:lumMod val="85000"/>
                  </a:prstClr>
                </a:solidFill>
                <a:effectLst/>
                <a:uLnTx/>
                <a:uFillTx/>
                <a:latin typeface="Segoe UI"/>
                <a:cs typeface="Segoe UI" pitchFamily="34" charset="0"/>
              </a:rPr>
              <a:t>Query </a:t>
            </a:r>
            <a:r>
              <a:rPr kumimoji="0" lang="en-GB" sz="200" b="0" i="0" u="none" strike="noStrike" kern="0" cap="none" spc="0" normalizeH="0" baseline="0" noProof="0" dirty="0">
                <a:ln>
                  <a:noFill/>
                </a:ln>
                <a:solidFill>
                  <a:prstClr val="white">
                    <a:lumMod val="85000"/>
                  </a:prstClr>
                </a:solidFill>
                <a:effectLst/>
                <a:uLnTx/>
                <a:uFillTx/>
                <a:latin typeface="Segoe UI"/>
                <a:cs typeface="Segoe UI" pitchFamily="34" charset="0"/>
                <a:sym typeface="Wingdings" panose="05000000000000000000" pitchFamily="2" charset="2"/>
              </a:rPr>
              <a:t></a:t>
            </a:r>
            <a:r>
              <a:rPr kumimoji="0" lang="en-GB" sz="200" b="0" i="0" u="none" strike="noStrike" kern="0" cap="none" spc="0" normalizeH="0" baseline="0" noProof="0" dirty="0">
                <a:ln>
                  <a:noFill/>
                </a:ln>
                <a:solidFill>
                  <a:prstClr val="white">
                    <a:lumMod val="85000"/>
                  </a:prstClr>
                </a:solidFill>
                <a:effectLst/>
                <a:uLnTx/>
                <a:uFillTx/>
                <a:latin typeface="Segoe UI"/>
                <a:cs typeface="Segoe UI" pitchFamily="34" charset="0"/>
              </a:rPr>
              <a:t> Knowledge</a:t>
            </a:r>
            <a:endParaRPr kumimoji="0" lang="en-AU" sz="200" b="0" i="0" u="none" strike="noStrike" kern="0" cap="none" spc="0" normalizeH="0" baseline="0" noProof="0" dirty="0">
              <a:ln>
                <a:noFill/>
              </a:ln>
              <a:solidFill>
                <a:prstClr val="white">
                  <a:lumMod val="85000"/>
                </a:prstClr>
              </a:solidFill>
              <a:effectLst/>
              <a:uLnTx/>
              <a:uFillTx/>
              <a:latin typeface="Segoe UI"/>
              <a:cs typeface="Segoe UI" pitchFamily="34" charset="0"/>
            </a:endParaRPr>
          </a:p>
        </p:txBody>
      </p:sp>
      <p:sp>
        <p:nvSpPr>
          <p:cNvPr id="415" name="TextBox 414">
            <a:hlinkClick r:id="rId167"/>
            <a:extLst>
              <a:ext uri="{FF2B5EF4-FFF2-40B4-BE49-F238E27FC236}">
                <a16:creationId xmlns:a16="http://schemas.microsoft.com/office/drawing/2014/main" id="{D2E0EAF0-67DB-8CDC-1201-99EA2A1A4F1F}"/>
              </a:ext>
            </a:extLst>
          </p:cNvPr>
          <p:cNvSpPr txBox="1"/>
          <p:nvPr/>
        </p:nvSpPr>
        <p:spPr>
          <a:xfrm>
            <a:off x="8818506" y="2584811"/>
            <a:ext cx="191032" cy="84067"/>
          </a:xfrm>
          <a:prstGeom prst="roundRect">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700" b="0" i="0" u="none" strike="noStrike" kern="0" cap="none" spc="0" normalizeH="0" baseline="0">
                <a:ln>
                  <a:noFill/>
                </a:ln>
                <a:solidFill>
                  <a:srgbClr val="FFFFFF"/>
                </a:solidFill>
                <a:effectLst/>
                <a:uLnTx/>
                <a:uFillTx/>
                <a:latin typeface="Segoe UI"/>
                <a:cs typeface="Segoe UI" pitchFamily="34" charset="0"/>
              </a:defRPr>
            </a:lvl1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200" b="0" i="0" u="none" strike="noStrike" kern="0" cap="none" spc="0" normalizeH="0" baseline="0" noProof="0" dirty="0">
                <a:ln>
                  <a:noFill/>
                </a:ln>
                <a:solidFill>
                  <a:prstClr val="white">
                    <a:lumMod val="85000"/>
                  </a:prstClr>
                </a:solidFill>
                <a:effectLst/>
                <a:uLnTx/>
                <a:uFillTx/>
                <a:latin typeface="Segoe UI"/>
                <a:cs typeface="Segoe UI" pitchFamily="34" charset="0"/>
              </a:rPr>
              <a:t>Orchestration</a:t>
            </a:r>
            <a:endParaRPr kumimoji="0" lang="en-AU" sz="200" b="0" i="0" u="none" strike="noStrike" kern="0" cap="none" spc="0" normalizeH="0" baseline="0" noProof="0" dirty="0">
              <a:ln>
                <a:noFill/>
              </a:ln>
              <a:solidFill>
                <a:prstClr val="white">
                  <a:lumMod val="85000"/>
                </a:prstClr>
              </a:solidFill>
              <a:effectLst/>
              <a:uLnTx/>
              <a:uFillTx/>
              <a:latin typeface="Segoe UI"/>
              <a:cs typeface="Segoe UI" pitchFamily="34" charset="0"/>
            </a:endParaRPr>
          </a:p>
        </p:txBody>
      </p:sp>
      <p:sp>
        <p:nvSpPr>
          <p:cNvPr id="416" name="Rectangle: Top Corners Rounded 415">
            <a:extLst>
              <a:ext uri="{FF2B5EF4-FFF2-40B4-BE49-F238E27FC236}">
                <a16:creationId xmlns:a16="http://schemas.microsoft.com/office/drawing/2014/main" id="{564A3AB9-690A-B727-0D48-62D57A726535}"/>
              </a:ext>
            </a:extLst>
          </p:cNvPr>
          <p:cNvSpPr/>
          <p:nvPr/>
        </p:nvSpPr>
        <p:spPr>
          <a:xfrm>
            <a:off x="8342195" y="5228638"/>
            <a:ext cx="3696454" cy="221557"/>
          </a:xfrm>
          <a:prstGeom prst="round2SameRect">
            <a:avLst/>
          </a:prstGeom>
          <a:solidFill>
            <a:sysClr val="windowText" lastClr="000000">
              <a:alpha val="50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17" name="TextBox 416">
            <a:hlinkClick r:id="rId164"/>
            <a:extLst>
              <a:ext uri="{FF2B5EF4-FFF2-40B4-BE49-F238E27FC236}">
                <a16:creationId xmlns:a16="http://schemas.microsoft.com/office/drawing/2014/main" id="{6B899E13-1CD5-5324-55FC-CC1C5D806D51}"/>
              </a:ext>
            </a:extLst>
          </p:cNvPr>
          <p:cNvSpPr txBox="1"/>
          <p:nvPr/>
        </p:nvSpPr>
        <p:spPr>
          <a:xfrm>
            <a:off x="9196133" y="5246941"/>
            <a:ext cx="1991857" cy="185885"/>
          </a:xfrm>
          <a:prstGeom prst="rect">
            <a:avLst/>
          </a:prstGeom>
          <a:noFill/>
        </p:spPr>
        <p:txBody>
          <a:bodyPr wrap="square" lIns="0" tIns="0" rIns="0" bIns="0">
            <a:noAutofit/>
          </a:bodyPr>
          <a:lstStyle/>
          <a:p>
            <a:pPr algn="ctr" defTabSz="932742">
              <a:defRPr/>
            </a:pPr>
            <a:r>
              <a:rPr lang="en-US" sz="1000" dirty="0">
                <a:solidFill>
                  <a:srgbClr val="FFFFFF"/>
                </a:solidFill>
                <a:latin typeface="Segoe UI Variable Display Semib"/>
              </a:rPr>
              <a:t>Frameworks, Toolkits and SDK</a:t>
            </a:r>
          </a:p>
        </p:txBody>
      </p:sp>
      <p:grpSp>
        <p:nvGrpSpPr>
          <p:cNvPr id="419" name="Group 418">
            <a:extLst>
              <a:ext uri="{FF2B5EF4-FFF2-40B4-BE49-F238E27FC236}">
                <a16:creationId xmlns:a16="http://schemas.microsoft.com/office/drawing/2014/main" id="{CF5FBF33-F237-FEB7-0248-843BDFD613E6}"/>
              </a:ext>
            </a:extLst>
          </p:cNvPr>
          <p:cNvGrpSpPr/>
          <p:nvPr/>
        </p:nvGrpSpPr>
        <p:grpSpPr>
          <a:xfrm>
            <a:off x="8359956" y="5241513"/>
            <a:ext cx="199751" cy="199751"/>
            <a:chOff x="8943735" y="4880051"/>
            <a:chExt cx="759472" cy="759472"/>
          </a:xfrm>
        </p:grpSpPr>
        <p:sp>
          <p:nvSpPr>
            <p:cNvPr id="420" name="Oval 419">
              <a:hlinkClick r:id="rId193"/>
              <a:extLst>
                <a:ext uri="{FF2B5EF4-FFF2-40B4-BE49-F238E27FC236}">
                  <a16:creationId xmlns:a16="http://schemas.microsoft.com/office/drawing/2014/main" id="{294EFB1A-3567-B1F3-C165-06B63763571F}"/>
                </a:ext>
              </a:extLst>
            </p:cNvPr>
            <p:cNvSpPr/>
            <p:nvPr/>
          </p:nvSpPr>
          <p:spPr>
            <a:xfrm>
              <a:off x="8943735" y="4880051"/>
              <a:ext cx="759472" cy="759472"/>
            </a:xfrm>
            <a:prstGeom prst="ellipse">
              <a:avLst/>
            </a:prstGeom>
            <a:solidFill>
              <a:sysClr val="windowText" lastClr="000000"/>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421" name="Graphic 420">
              <a:hlinkClick r:id="rId193"/>
              <a:extLst>
                <a:ext uri="{FF2B5EF4-FFF2-40B4-BE49-F238E27FC236}">
                  <a16:creationId xmlns:a16="http://schemas.microsoft.com/office/drawing/2014/main" id="{643EF171-9E4A-4952-7B21-43950EFAB309}"/>
                </a:ext>
              </a:extLst>
            </p:cNvPr>
            <p:cNvPicPr>
              <a:picLocks noChangeAspect="1"/>
            </p:cNvPicPr>
            <p:nvPr/>
          </p:nvPicPr>
          <p:blipFill>
            <a:blip r:embed="rId194">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9000524" y="4930419"/>
              <a:ext cx="645897" cy="630755"/>
            </a:xfrm>
            <a:prstGeom prst="rect">
              <a:avLst/>
            </a:prstGeom>
          </p:spPr>
        </p:pic>
      </p:grpSp>
      <p:sp>
        <p:nvSpPr>
          <p:cNvPr id="422" name="Rectangle: Top Corners Rounded 421">
            <a:extLst>
              <a:ext uri="{FF2B5EF4-FFF2-40B4-BE49-F238E27FC236}">
                <a16:creationId xmlns:a16="http://schemas.microsoft.com/office/drawing/2014/main" id="{65090346-38EB-99F0-B8AD-F3EEE99E62E7}"/>
              </a:ext>
            </a:extLst>
          </p:cNvPr>
          <p:cNvSpPr/>
          <p:nvPr/>
        </p:nvSpPr>
        <p:spPr>
          <a:xfrm>
            <a:off x="5748405" y="4867251"/>
            <a:ext cx="2429787" cy="182971"/>
          </a:xfrm>
          <a:prstGeom prst="round2SameRect">
            <a:avLst/>
          </a:prstGeom>
          <a:solidFill>
            <a:sysClr val="windowText" lastClr="000000">
              <a:alpha val="50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24" name="TextBox 423">
            <a:extLst>
              <a:ext uri="{FF2B5EF4-FFF2-40B4-BE49-F238E27FC236}">
                <a16:creationId xmlns:a16="http://schemas.microsoft.com/office/drawing/2014/main" id="{0E1E6F6C-6CC6-E7F7-551D-0ABA869E09A2}"/>
              </a:ext>
            </a:extLst>
          </p:cNvPr>
          <p:cNvSpPr txBox="1"/>
          <p:nvPr/>
        </p:nvSpPr>
        <p:spPr>
          <a:xfrm>
            <a:off x="6344401" y="4893686"/>
            <a:ext cx="1273182" cy="169775"/>
          </a:xfrm>
          <a:prstGeom prst="rect">
            <a:avLst/>
          </a:prstGeom>
          <a:noFill/>
        </p:spPr>
        <p:txBody>
          <a:bodyPr wrap="square" lIns="0" tIns="0" rIns="0" bIns="0">
            <a:noAutofit/>
          </a:bodyPr>
          <a:lstStyle/>
          <a:p>
            <a:pPr algn="ctr" defTabSz="932742">
              <a:defRPr/>
            </a:pPr>
            <a:r>
              <a:rPr lang="en-US" sz="900" dirty="0">
                <a:solidFill>
                  <a:srgbClr val="FFFFFF"/>
                </a:solidFill>
                <a:latin typeface="Segoe UI Variable Display Semib" pitchFamily="2" charset="0"/>
              </a:rPr>
              <a:t>ML and AI Models</a:t>
            </a:r>
          </a:p>
        </p:txBody>
      </p:sp>
      <p:pic>
        <p:nvPicPr>
          <p:cNvPr id="425" name="Picture 424">
            <a:extLst>
              <a:ext uri="{FF2B5EF4-FFF2-40B4-BE49-F238E27FC236}">
                <a16:creationId xmlns:a16="http://schemas.microsoft.com/office/drawing/2014/main" id="{AE580B64-DD24-6A9B-696F-B1FFADA7ECA6}"/>
              </a:ext>
            </a:extLst>
          </p:cNvPr>
          <p:cNvPicPr>
            <a:picLocks noChangeAspect="1"/>
          </p:cNvPicPr>
          <p:nvPr/>
        </p:nvPicPr>
        <p:blipFill>
          <a:blip r:embed="rId196"/>
          <a:stretch>
            <a:fillRect/>
          </a:stretch>
        </p:blipFill>
        <p:spPr>
          <a:xfrm>
            <a:off x="8421148" y="283562"/>
            <a:ext cx="455401" cy="453136"/>
          </a:xfrm>
          <a:prstGeom prst="rect">
            <a:avLst/>
          </a:prstGeom>
        </p:spPr>
      </p:pic>
      <p:sp>
        <p:nvSpPr>
          <p:cNvPr id="426" name="TextBox 425">
            <a:hlinkClick r:id="rId197"/>
            <a:extLst>
              <a:ext uri="{FF2B5EF4-FFF2-40B4-BE49-F238E27FC236}">
                <a16:creationId xmlns:a16="http://schemas.microsoft.com/office/drawing/2014/main" id="{EBD49ABA-35E1-36A1-53EF-FAF7F10EA072}"/>
              </a:ext>
            </a:extLst>
          </p:cNvPr>
          <p:cNvSpPr txBox="1"/>
          <p:nvPr/>
        </p:nvSpPr>
        <p:spPr>
          <a:xfrm>
            <a:off x="124884" y="6560595"/>
            <a:ext cx="1087687" cy="171145"/>
          </a:xfrm>
          <a:prstGeom prst="rect">
            <a:avLst/>
          </a:prstGeom>
          <a:noFill/>
        </p:spPr>
        <p:txBody>
          <a:bodyPr wrap="square" lIns="0" tIns="0" rIns="0" bIns="0">
            <a:noAutofit/>
          </a:bodyPr>
          <a:lstStyle/>
          <a:p>
            <a:pPr algn="ctr" defTabSz="932742">
              <a:defRPr/>
            </a:pPr>
            <a:r>
              <a:rPr lang="en-US" sz="1000" b="1" dirty="0">
                <a:solidFill>
                  <a:srgbClr val="FFFFFF"/>
                </a:solidFill>
                <a:latin typeface="Segoe UI Variable Display Light" pitchFamily="2" charset="0"/>
              </a:rPr>
              <a:t> Microsoft AI Blog</a:t>
            </a:r>
          </a:p>
        </p:txBody>
      </p:sp>
      <p:grpSp>
        <p:nvGrpSpPr>
          <p:cNvPr id="427" name="Group 426">
            <a:extLst>
              <a:ext uri="{FF2B5EF4-FFF2-40B4-BE49-F238E27FC236}">
                <a16:creationId xmlns:a16="http://schemas.microsoft.com/office/drawing/2014/main" id="{F04E06EB-C0C7-6A45-6C6F-3C06A83FB56D}"/>
              </a:ext>
            </a:extLst>
          </p:cNvPr>
          <p:cNvGrpSpPr/>
          <p:nvPr/>
        </p:nvGrpSpPr>
        <p:grpSpPr>
          <a:xfrm>
            <a:off x="6659019" y="1399227"/>
            <a:ext cx="455194" cy="455194"/>
            <a:chOff x="6386487" y="1509510"/>
            <a:chExt cx="851112" cy="851112"/>
          </a:xfrm>
        </p:grpSpPr>
        <p:sp>
          <p:nvSpPr>
            <p:cNvPr id="428" name="Oval 427">
              <a:extLst>
                <a:ext uri="{FF2B5EF4-FFF2-40B4-BE49-F238E27FC236}">
                  <a16:creationId xmlns:a16="http://schemas.microsoft.com/office/drawing/2014/main" id="{B02E82C0-1E86-EE3A-5F50-55DE2B503FC2}"/>
                </a:ext>
              </a:extLst>
            </p:cNvPr>
            <p:cNvSpPr/>
            <p:nvPr/>
          </p:nvSpPr>
          <p:spPr>
            <a:xfrm>
              <a:off x="6386487" y="1509510"/>
              <a:ext cx="851112" cy="851112"/>
            </a:xfrm>
            <a:prstGeom prst="ellipse">
              <a:avLst/>
            </a:prstGeom>
            <a:gradFill flip="none" rotWithShape="1">
              <a:gsLst>
                <a:gs pos="34000">
                  <a:srgbClr val="F8FDFE">
                    <a:alpha val="34000"/>
                  </a:srgbClr>
                </a:gs>
                <a:gs pos="0">
                  <a:srgbClr val="0F9ED5">
                    <a:lumMod val="5000"/>
                    <a:lumOff val="95000"/>
                    <a:alpha val="85000"/>
                  </a:srgbClr>
                </a:gs>
                <a:gs pos="100000">
                  <a:sysClr val="window" lastClr="FFFFFF">
                    <a:alpha val="0"/>
                  </a:sysClr>
                </a:gs>
              </a:gsLst>
              <a:path path="shape">
                <a:fillToRect l="50000" t="50000" r="50000" b="50000"/>
              </a:path>
              <a:tileRect/>
            </a:gra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prstClr val="white"/>
                </a:solidFill>
                <a:effectLst/>
                <a:uLnTx/>
                <a:uFillTx/>
                <a:latin typeface="Aptos" panose="02110004020202020204"/>
                <a:ea typeface="+mn-ea"/>
                <a:cs typeface="+mn-cs"/>
              </a:endParaRPr>
            </a:p>
          </p:txBody>
        </p:sp>
        <p:pic>
          <p:nvPicPr>
            <p:cNvPr id="429" name="!Copilot" descr="Copilot icon">
              <a:extLst>
                <a:ext uri="{FF2B5EF4-FFF2-40B4-BE49-F238E27FC236}">
                  <a16:creationId xmlns:a16="http://schemas.microsoft.com/office/drawing/2014/main" id="{E668F151-12B4-C390-502B-0F17C04EB2DA}"/>
                </a:ext>
              </a:extLst>
            </p:cNvPr>
            <p:cNvPicPr>
              <a:picLocks noChangeAspect="1"/>
            </p:cNvPicPr>
            <p:nvPr/>
          </p:nvPicPr>
          <p:blipFill>
            <a:blip r:embed="rId6"/>
            <a:stretch>
              <a:fillRect/>
            </a:stretch>
          </p:blipFill>
          <p:spPr>
            <a:xfrm>
              <a:off x="6561522" y="1684545"/>
              <a:ext cx="501043" cy="501042"/>
            </a:xfrm>
            <a:prstGeom prst="rect">
              <a:avLst/>
            </a:prstGeom>
            <a:noFill/>
            <a:ln>
              <a:noFill/>
              <a:headEnd type="none" w="med" len="med"/>
              <a:tailEnd type="none" w="med" len="med"/>
            </a:ln>
            <a:effectLst>
              <a:outerShdw blurRad="63500" dist="63500" dir="8100000" algn="tr" rotWithShape="0">
                <a:prstClr val="black">
                  <a:alpha val="10000"/>
                </a:prstClr>
              </a:outerShdw>
            </a:effectLst>
          </p:spPr>
        </p:pic>
      </p:grpSp>
      <p:pic>
        <p:nvPicPr>
          <p:cNvPr id="436" name="Graphic 435">
            <a:extLst>
              <a:ext uri="{FF2B5EF4-FFF2-40B4-BE49-F238E27FC236}">
                <a16:creationId xmlns:a16="http://schemas.microsoft.com/office/drawing/2014/main" id="{FFC96209-8B92-0EED-B375-C9EBBF338B88}"/>
              </a:ext>
            </a:extLst>
          </p:cNvPr>
          <p:cNvPicPr>
            <a:picLocks noChangeAspect="1"/>
          </p:cNvPicPr>
          <p:nvPr/>
        </p:nvPicPr>
        <p:blipFill>
          <a:blip r:embed="rId198">
            <a:extLst>
              <a:ext uri="{28A0092B-C50C-407E-A947-70E740481C1C}">
                <a14:useLocalDpi xmlns:a14="http://schemas.microsoft.com/office/drawing/2010/main" val="0"/>
              </a:ext>
              <a:ext uri="{96DAC541-7B7A-43D3-8B79-37D633B846F1}">
                <asvg:svgBlip xmlns:asvg="http://schemas.microsoft.com/office/drawing/2016/SVG/main" r:embed="rId199"/>
              </a:ext>
            </a:extLst>
          </a:blip>
          <a:stretch>
            <a:fillRect/>
          </a:stretch>
        </p:blipFill>
        <p:spPr>
          <a:xfrm>
            <a:off x="8867747" y="4440388"/>
            <a:ext cx="177632" cy="177632"/>
          </a:xfrm>
          <a:prstGeom prst="rect">
            <a:avLst/>
          </a:prstGeom>
        </p:spPr>
      </p:pic>
      <p:sp>
        <p:nvSpPr>
          <p:cNvPr id="438" name="TextBox 437">
            <a:hlinkClick r:id="rId200"/>
            <a:extLst>
              <a:ext uri="{FF2B5EF4-FFF2-40B4-BE49-F238E27FC236}">
                <a16:creationId xmlns:a16="http://schemas.microsoft.com/office/drawing/2014/main" id="{B2CE024E-4D63-F365-FED8-2ED70464F4A8}"/>
              </a:ext>
            </a:extLst>
          </p:cNvPr>
          <p:cNvSpPr txBox="1"/>
          <p:nvPr/>
        </p:nvSpPr>
        <p:spPr>
          <a:xfrm>
            <a:off x="8767259" y="4634431"/>
            <a:ext cx="374425" cy="91562"/>
          </a:xfrm>
          <a:prstGeom prst="rect">
            <a:avLst/>
          </a:prstGeom>
          <a:noFill/>
        </p:spPr>
        <p:txBody>
          <a:bodyPr wrap="square" lIns="0" tIns="0" rIns="0" bIns="0">
            <a:noAutofit/>
          </a:bodyPr>
          <a:lstStyle/>
          <a:p>
            <a:pPr algn="ctr" defTabSz="932742">
              <a:defRPr/>
            </a:pPr>
            <a:r>
              <a:rPr lang="en-US" sz="400" dirty="0">
                <a:solidFill>
                  <a:srgbClr val="FFFFFF"/>
                </a:solidFill>
                <a:latin typeface="Segoe UI Light" panose="020B0502040204020203" pitchFamily="34" charset="0"/>
                <a:cs typeface="Segoe UI Light" panose="020B0502040204020203" pitchFamily="34" charset="0"/>
              </a:rPr>
              <a:t>Azure Advisor</a:t>
            </a:r>
          </a:p>
        </p:txBody>
      </p:sp>
      <p:sp>
        <p:nvSpPr>
          <p:cNvPr id="439" name="TextBox 438">
            <a:extLst>
              <a:ext uri="{FF2B5EF4-FFF2-40B4-BE49-F238E27FC236}">
                <a16:creationId xmlns:a16="http://schemas.microsoft.com/office/drawing/2014/main" id="{83217BDA-EBF6-59B4-E1D2-546210C3BB3E}"/>
              </a:ext>
            </a:extLst>
          </p:cNvPr>
          <p:cNvSpPr txBox="1"/>
          <p:nvPr/>
        </p:nvSpPr>
        <p:spPr>
          <a:xfrm>
            <a:off x="4727625" y="2609820"/>
            <a:ext cx="740697" cy="183634"/>
          </a:xfrm>
          <a:prstGeom prst="roundRect">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700" b="0" i="0" u="none" strike="noStrike" kern="0" cap="none" spc="0" normalizeH="0" baseline="0">
                <a:ln>
                  <a:noFill/>
                </a:ln>
                <a:solidFill>
                  <a:srgbClr val="FFFFFF"/>
                </a:solidFill>
                <a:effectLst/>
                <a:uLnTx/>
                <a:uFillTx/>
                <a:latin typeface="Segoe UI"/>
                <a:cs typeface="Segoe UI" pitchFamily="34" charset="0"/>
              </a:defRPr>
            </a:lvl1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400" b="0" i="0" u="none" strike="noStrike" kern="0" cap="none" spc="0" normalizeH="0" baseline="0" noProof="0" dirty="0">
                <a:ln>
                  <a:noFill/>
                </a:ln>
                <a:solidFill>
                  <a:srgbClr val="FFFFFF"/>
                </a:solidFill>
                <a:effectLst/>
                <a:uLnTx/>
                <a:uFillTx/>
                <a:latin typeface="Segoe UI"/>
                <a:cs typeface="Segoe UI" pitchFamily="34" charset="0"/>
              </a:rPr>
              <a:t>Connectors are the highways that allow information to travel to and from all the services in your technology ecosystem.</a:t>
            </a:r>
            <a:endParaRPr kumimoji="0" lang="en-AU" sz="400" b="0" i="0" u="none" strike="noStrike" kern="0" cap="none" spc="0" normalizeH="0" baseline="0" noProof="0" dirty="0">
              <a:ln>
                <a:noFill/>
              </a:ln>
              <a:solidFill>
                <a:srgbClr val="FFFFFF"/>
              </a:solidFill>
              <a:effectLst/>
              <a:uLnTx/>
              <a:uFillTx/>
              <a:latin typeface="Segoe UI"/>
              <a:cs typeface="Segoe UI" pitchFamily="34" charset="0"/>
            </a:endParaRPr>
          </a:p>
        </p:txBody>
      </p:sp>
      <p:sp>
        <p:nvSpPr>
          <p:cNvPr id="440" name="Rectangle: Rounded Corners 439">
            <a:extLst>
              <a:ext uri="{FF2B5EF4-FFF2-40B4-BE49-F238E27FC236}">
                <a16:creationId xmlns:a16="http://schemas.microsoft.com/office/drawing/2014/main" id="{E6D9A6C1-36CB-CDDB-2E48-7C033ACED849}"/>
              </a:ext>
            </a:extLst>
          </p:cNvPr>
          <p:cNvSpPr/>
          <p:nvPr/>
        </p:nvSpPr>
        <p:spPr bwMode="auto">
          <a:xfrm>
            <a:off x="8324319" y="4780825"/>
            <a:ext cx="3731254" cy="385063"/>
          </a:xfrm>
          <a:prstGeom prst="roundRect">
            <a:avLst>
              <a:gd name="adj" fmla="val 9798"/>
            </a:avLst>
          </a:prstGeom>
          <a:gradFill flip="none" rotWithShape="1">
            <a:gsLst>
              <a:gs pos="0">
                <a:srgbClr val="196B24">
                  <a:lumMod val="50000"/>
                </a:srgbClr>
              </a:gs>
              <a:gs pos="12000">
                <a:srgbClr val="4EA72E">
                  <a:lumMod val="50000"/>
                </a:srgbClr>
              </a:gs>
              <a:gs pos="65000">
                <a:srgbClr val="000000"/>
              </a:gs>
            </a:gsLst>
            <a:lin ang="5400000" scaled="1"/>
            <a:tileRect/>
          </a:gradFill>
          <a:ln w="9525" cap="flat" cmpd="sng" algn="ctr">
            <a:solidFill>
              <a:sysClr val="window" lastClr="FFFFFF"/>
            </a:solidFill>
            <a:prstDash val="sysDot"/>
            <a:headEnd type="none" w="med" len="med"/>
            <a:tailEnd type="none" w="med" len="med"/>
          </a:ln>
          <a:effectLst/>
        </p:spPr>
        <p:txBody>
          <a:bodyPr rot="0" spcFirstLastPara="0" vertOverflow="overflow" horzOverflow="overflow" vert="horz" wrap="square" lIns="180000" tIns="108000" rIns="180000" bIns="180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AU" sz="800" b="1" i="0" u="none" strike="noStrike" kern="0" cap="none" spc="0" normalizeH="0" baseline="0" noProof="0" dirty="0" err="1">
              <a:ln>
                <a:noFill/>
              </a:ln>
              <a:solidFill>
                <a:srgbClr val="FFFFFF"/>
              </a:solidFill>
              <a:effectLst/>
              <a:uLnTx/>
              <a:uFillTx/>
              <a:cs typeface="Segoe UI" pitchFamily="34" charset="0"/>
            </a:endParaRPr>
          </a:p>
        </p:txBody>
      </p:sp>
      <p:sp>
        <p:nvSpPr>
          <p:cNvPr id="441" name="TextBox 440">
            <a:hlinkClick r:id="rId164"/>
            <a:extLst>
              <a:ext uri="{FF2B5EF4-FFF2-40B4-BE49-F238E27FC236}">
                <a16:creationId xmlns:a16="http://schemas.microsoft.com/office/drawing/2014/main" id="{EA97C8D2-6261-F56E-A965-FB7776F0D22F}"/>
              </a:ext>
            </a:extLst>
          </p:cNvPr>
          <p:cNvSpPr txBox="1"/>
          <p:nvPr/>
        </p:nvSpPr>
        <p:spPr>
          <a:xfrm>
            <a:off x="8393459" y="4818434"/>
            <a:ext cx="669312" cy="185885"/>
          </a:xfrm>
          <a:prstGeom prst="rect">
            <a:avLst/>
          </a:prstGeom>
          <a:noFill/>
        </p:spPr>
        <p:txBody>
          <a:bodyPr wrap="square" lIns="0" tIns="0" rIns="0" bIns="0">
            <a:noAutofit/>
          </a:bodyPr>
          <a:lstStyle/>
          <a:p>
            <a:pPr algn="ctr" defTabSz="932742">
              <a:defRPr/>
            </a:pPr>
            <a:r>
              <a:rPr lang="en-US" sz="1000" dirty="0">
                <a:solidFill>
                  <a:srgbClr val="FFFFFF"/>
                </a:solidFill>
                <a:latin typeface="Segoe UI Variable Display Semib"/>
              </a:rPr>
              <a:t>Data Sets and Models</a:t>
            </a:r>
          </a:p>
        </p:txBody>
      </p:sp>
      <p:sp>
        <p:nvSpPr>
          <p:cNvPr id="442" name="TextBox 441">
            <a:hlinkClick r:id="rId136"/>
            <a:extLst>
              <a:ext uri="{FF2B5EF4-FFF2-40B4-BE49-F238E27FC236}">
                <a16:creationId xmlns:a16="http://schemas.microsoft.com/office/drawing/2014/main" id="{713637B9-CDF5-7834-9155-2F71F050B206}"/>
              </a:ext>
            </a:extLst>
          </p:cNvPr>
          <p:cNvSpPr txBox="1"/>
          <p:nvPr/>
        </p:nvSpPr>
        <p:spPr>
          <a:xfrm>
            <a:off x="5153144" y="4230669"/>
            <a:ext cx="377561" cy="202613"/>
          </a:xfrm>
          <a:prstGeom prst="rect">
            <a:avLst/>
          </a:prstGeom>
          <a:noFill/>
        </p:spPr>
        <p:txBody>
          <a:bodyPr wrap="square" lIns="0" tIns="0" rIns="0" bIns="0">
            <a:noAutofit/>
          </a:bodyPr>
          <a:lstStyle/>
          <a:p>
            <a:pPr algn="ctr" defTabSz="932742">
              <a:defRPr/>
            </a:pPr>
            <a:r>
              <a:rPr lang="en-US" sz="600" dirty="0">
                <a:solidFill>
                  <a:srgbClr val="000000"/>
                </a:solidFill>
                <a:latin typeface="Segoe UI Variable Display Light" pitchFamily="2" charset="0"/>
              </a:rPr>
              <a:t>Data Privacy</a:t>
            </a:r>
          </a:p>
        </p:txBody>
      </p:sp>
      <p:grpSp>
        <p:nvGrpSpPr>
          <p:cNvPr id="443" name="Group 442">
            <a:extLst>
              <a:ext uri="{FF2B5EF4-FFF2-40B4-BE49-F238E27FC236}">
                <a16:creationId xmlns:a16="http://schemas.microsoft.com/office/drawing/2014/main" id="{013CAC49-3484-AC04-C61A-228EF999AF21}"/>
              </a:ext>
            </a:extLst>
          </p:cNvPr>
          <p:cNvGrpSpPr/>
          <p:nvPr/>
        </p:nvGrpSpPr>
        <p:grpSpPr>
          <a:xfrm>
            <a:off x="1478203" y="4715434"/>
            <a:ext cx="1383915" cy="613995"/>
            <a:chOff x="4528937" y="4392066"/>
            <a:chExt cx="1824125" cy="809300"/>
          </a:xfrm>
        </p:grpSpPr>
        <p:sp>
          <p:nvSpPr>
            <p:cNvPr id="444" name="Rectangle: Rounded Corners 443">
              <a:hlinkClick r:id="rId201"/>
              <a:extLst>
                <a:ext uri="{FF2B5EF4-FFF2-40B4-BE49-F238E27FC236}">
                  <a16:creationId xmlns:a16="http://schemas.microsoft.com/office/drawing/2014/main" id="{BC1F45CC-AF18-8DDD-956F-B446931D68EB}"/>
                </a:ext>
                <a:ext uri="{C183D7F6-B498-43B3-948B-1728B52AA6E4}">
                  <adec:decorative xmlns:adec="http://schemas.microsoft.com/office/drawing/2017/decorative" val="1"/>
                </a:ext>
              </a:extLst>
            </p:cNvPr>
            <p:cNvSpPr>
              <a:spLocks/>
            </p:cNvSpPr>
            <p:nvPr/>
          </p:nvSpPr>
          <p:spPr bwMode="auto">
            <a:xfrm>
              <a:off x="4528937" y="4392066"/>
              <a:ext cx="1824125" cy="809300"/>
            </a:xfrm>
            <a:prstGeom prst="roundRect">
              <a:avLst>
                <a:gd name="adj" fmla="val 8320"/>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500" kern="0">
                <a:solidFill>
                  <a:srgbClr val="F2F2F2"/>
                </a:solidFill>
                <a:latin typeface="Segoe UI Light" panose="020B0502040204020203" pitchFamily="34" charset="0"/>
                <a:cs typeface="Segoe UI Light" panose="020B0502040204020203" pitchFamily="34" charset="0"/>
              </a:endParaRPr>
            </a:p>
          </p:txBody>
        </p:sp>
        <p:sp>
          <p:nvSpPr>
            <p:cNvPr id="445" name="TextBox 444">
              <a:extLst>
                <a:ext uri="{FF2B5EF4-FFF2-40B4-BE49-F238E27FC236}">
                  <a16:creationId xmlns:a16="http://schemas.microsoft.com/office/drawing/2014/main" id="{E6946AAE-3CE6-CEFE-16D1-1F130A62F284}"/>
                </a:ext>
              </a:extLst>
            </p:cNvPr>
            <p:cNvSpPr txBox="1"/>
            <p:nvPr/>
          </p:nvSpPr>
          <p:spPr>
            <a:xfrm>
              <a:off x="4640067" y="4635046"/>
              <a:ext cx="209178" cy="81135"/>
            </a:xfrm>
            <a:prstGeom prst="rect">
              <a:avLst/>
            </a:prstGeom>
            <a:noFill/>
          </p:spPr>
          <p:txBody>
            <a:bodyPr wrap="none" lIns="0" tIns="0" rIns="0" bIns="0">
              <a:spAutoFit/>
            </a:bodyPr>
            <a:lstStyle/>
            <a:p>
              <a:pPr algn="ctr" defTabSz="913874">
                <a:defRPr/>
              </a:pPr>
              <a:r>
                <a:rPr lang="en-US" sz="400" kern="1000" dirty="0">
                  <a:solidFill>
                    <a:srgbClr val="E6E6E6">
                      <a:lumMod val="75000"/>
                    </a:srgbClr>
                  </a:solidFill>
                  <a:latin typeface="Segoe UI Light" panose="020B0502040204020203" pitchFamily="34" charset="0"/>
                  <a:cs typeface="Segoe UI Light" panose="020B0502040204020203" pitchFamily="34" charset="0"/>
                </a:rPr>
                <a:t>Explore</a:t>
              </a:r>
            </a:p>
          </p:txBody>
        </p:sp>
        <p:sp>
          <p:nvSpPr>
            <p:cNvPr id="446" name="!!datalake">
              <a:extLst>
                <a:ext uri="{FF2B5EF4-FFF2-40B4-BE49-F238E27FC236}">
                  <a16:creationId xmlns:a16="http://schemas.microsoft.com/office/drawing/2014/main" id="{31C4F059-7D59-9A9C-498B-ED40ADA8286B}"/>
                </a:ext>
              </a:extLst>
            </p:cNvPr>
            <p:cNvSpPr txBox="1"/>
            <p:nvPr/>
          </p:nvSpPr>
          <p:spPr>
            <a:xfrm>
              <a:off x="4977558" y="4635046"/>
              <a:ext cx="264114" cy="81135"/>
            </a:xfrm>
            <a:prstGeom prst="rect">
              <a:avLst/>
            </a:prstGeom>
            <a:noFill/>
          </p:spPr>
          <p:txBody>
            <a:bodyPr wrap="none" lIns="0" tIns="0" rIns="0" bIns="0">
              <a:spAutoFit/>
            </a:bodyPr>
            <a:lstStyle>
              <a:defPPr>
                <a:defRPr lang="en-US"/>
              </a:defPPr>
              <a:lvl1pPr algn="ctr">
                <a:defRPr sz="2400" b="1" kern="1000" spc="-50">
                  <a:latin typeface="+mj-lt"/>
                </a:defRPr>
              </a:lvl1pPr>
            </a:lstStyle>
            <a:p>
              <a:pPr defTabSz="913874">
                <a:defRPr/>
              </a:pPr>
              <a:r>
                <a:rPr lang="en-US" sz="400" b="0" spc="0">
                  <a:solidFill>
                    <a:srgbClr val="E6E6E6">
                      <a:lumMod val="75000"/>
                    </a:srgbClr>
                  </a:solidFill>
                  <a:latin typeface="Segoe UI Light" panose="020B0502040204020203" pitchFamily="34" charset="0"/>
                  <a:cs typeface="Segoe UI Light" panose="020B0502040204020203" pitchFamily="34" charset="0"/>
                </a:rPr>
                <a:t>Compare</a:t>
              </a:r>
            </a:p>
          </p:txBody>
        </p:sp>
        <p:sp>
          <p:nvSpPr>
            <p:cNvPr id="447" name="TextBox 446">
              <a:extLst>
                <a:ext uri="{FF2B5EF4-FFF2-40B4-BE49-F238E27FC236}">
                  <a16:creationId xmlns:a16="http://schemas.microsoft.com/office/drawing/2014/main" id="{58BA71E5-E3D9-9291-04C0-39A9F0990B7A}"/>
                </a:ext>
              </a:extLst>
            </p:cNvPr>
            <p:cNvSpPr txBox="1"/>
            <p:nvPr/>
          </p:nvSpPr>
          <p:spPr>
            <a:xfrm>
              <a:off x="5344082" y="4635046"/>
              <a:ext cx="238759" cy="81135"/>
            </a:xfrm>
            <a:prstGeom prst="rect">
              <a:avLst/>
            </a:prstGeom>
            <a:noFill/>
          </p:spPr>
          <p:txBody>
            <a:bodyPr wrap="none" lIns="0" tIns="0" rIns="0" bIns="0">
              <a:spAutoFit/>
            </a:bodyPr>
            <a:lstStyle/>
            <a:p>
              <a:pPr algn="ctr" defTabSz="913874">
                <a:defRPr/>
              </a:pPr>
              <a:r>
                <a:rPr lang="en-US" sz="400" kern="1000" dirty="0">
                  <a:solidFill>
                    <a:srgbClr val="E6E6E6">
                      <a:lumMod val="75000"/>
                    </a:srgbClr>
                  </a:solidFill>
                  <a:latin typeface="Segoe UI Light" panose="020B0502040204020203" pitchFamily="34" charset="0"/>
                  <a:cs typeface="Segoe UI Light" panose="020B0502040204020203" pitchFamily="34" charset="0"/>
                </a:rPr>
                <a:t>Evaluate</a:t>
              </a:r>
            </a:p>
          </p:txBody>
        </p:sp>
        <p:sp>
          <p:nvSpPr>
            <p:cNvPr id="768" name="TextBox 767">
              <a:extLst>
                <a:ext uri="{FF2B5EF4-FFF2-40B4-BE49-F238E27FC236}">
                  <a16:creationId xmlns:a16="http://schemas.microsoft.com/office/drawing/2014/main" id="{582956A2-DB64-2B87-F9F2-7E2FD4FBBCD5}"/>
                </a:ext>
              </a:extLst>
            </p:cNvPr>
            <p:cNvSpPr txBox="1"/>
            <p:nvPr/>
          </p:nvSpPr>
          <p:spPr>
            <a:xfrm>
              <a:off x="5692189" y="4635046"/>
              <a:ext cx="234533" cy="81135"/>
            </a:xfrm>
            <a:prstGeom prst="rect">
              <a:avLst/>
            </a:prstGeom>
            <a:noFill/>
          </p:spPr>
          <p:txBody>
            <a:bodyPr wrap="none" lIns="0" tIns="0" rIns="0" bIns="0">
              <a:spAutoFit/>
            </a:bodyPr>
            <a:lstStyle>
              <a:defPPr>
                <a:defRPr lang="en-US"/>
              </a:defPPr>
              <a:lvl1pPr algn="ctr">
                <a:defRPr sz="2400" b="1" kern="1000" spc="-50">
                  <a:latin typeface="+mj-lt"/>
                </a:defRPr>
              </a:lvl1pPr>
            </a:lstStyle>
            <a:p>
              <a:pPr defTabSz="913874">
                <a:defRPr/>
              </a:pPr>
              <a:r>
                <a:rPr lang="en-US" sz="400" b="0" spc="0" dirty="0">
                  <a:solidFill>
                    <a:srgbClr val="E6E6E6">
                      <a:lumMod val="75000"/>
                    </a:srgbClr>
                  </a:solidFill>
                  <a:latin typeface="Segoe UI Light" panose="020B0502040204020203" pitchFamily="34" charset="0"/>
                  <a:cs typeface="Segoe UI Light" panose="020B0502040204020203" pitchFamily="34" charset="0"/>
                </a:rPr>
                <a:t>Improve</a:t>
              </a:r>
            </a:p>
          </p:txBody>
        </p:sp>
        <p:sp>
          <p:nvSpPr>
            <p:cNvPr id="769" name="TextBox 768">
              <a:extLst>
                <a:ext uri="{FF2B5EF4-FFF2-40B4-BE49-F238E27FC236}">
                  <a16:creationId xmlns:a16="http://schemas.microsoft.com/office/drawing/2014/main" id="{34A58288-7979-8F11-CA6F-4BE972BA23A5}"/>
                </a:ext>
              </a:extLst>
            </p:cNvPr>
            <p:cNvSpPr txBox="1"/>
            <p:nvPr/>
          </p:nvSpPr>
          <p:spPr>
            <a:xfrm>
              <a:off x="4594140" y="5014664"/>
              <a:ext cx="315642" cy="81135"/>
            </a:xfrm>
            <a:prstGeom prst="rect">
              <a:avLst/>
            </a:prstGeom>
            <a:noFill/>
          </p:spPr>
          <p:txBody>
            <a:bodyPr wrap="square" lIns="0" tIns="0" rIns="0" bIns="0">
              <a:spAutoFit/>
            </a:bodyPr>
            <a:lstStyle/>
            <a:p>
              <a:pPr algn="ctr" defTabSz="913874">
                <a:defRPr/>
              </a:pPr>
              <a:r>
                <a:rPr lang="en-US" sz="400" kern="1000">
                  <a:solidFill>
                    <a:srgbClr val="E6E6E6">
                      <a:lumMod val="75000"/>
                    </a:srgbClr>
                  </a:solidFill>
                  <a:latin typeface="Segoe UI Light" panose="020B0502040204020203" pitchFamily="34" charset="0"/>
                  <a:cs typeface="Segoe UI Light" panose="020B0502040204020203" pitchFamily="34" charset="0"/>
                </a:rPr>
                <a:t>Integrate</a:t>
              </a:r>
            </a:p>
          </p:txBody>
        </p:sp>
        <p:sp>
          <p:nvSpPr>
            <p:cNvPr id="770" name="TextBox 769">
              <a:extLst>
                <a:ext uri="{FF2B5EF4-FFF2-40B4-BE49-F238E27FC236}">
                  <a16:creationId xmlns:a16="http://schemas.microsoft.com/office/drawing/2014/main" id="{247F695D-A7EF-A3F2-4724-68CD99BFF470}"/>
                </a:ext>
              </a:extLst>
            </p:cNvPr>
            <p:cNvSpPr txBox="1"/>
            <p:nvPr/>
          </p:nvSpPr>
          <p:spPr>
            <a:xfrm>
              <a:off x="5053024" y="5014664"/>
              <a:ext cx="114097" cy="81135"/>
            </a:xfrm>
            <a:prstGeom prst="rect">
              <a:avLst/>
            </a:prstGeom>
            <a:noFill/>
          </p:spPr>
          <p:txBody>
            <a:bodyPr wrap="none" lIns="0" tIns="0" rIns="0" bIns="0">
              <a:spAutoFit/>
            </a:bodyPr>
            <a:lstStyle/>
            <a:p>
              <a:pPr algn="ctr" defTabSz="913874">
                <a:defRPr/>
              </a:pPr>
              <a:r>
                <a:rPr lang="en-US" sz="400" kern="1000" dirty="0">
                  <a:solidFill>
                    <a:srgbClr val="E6E6E6">
                      <a:lumMod val="75000"/>
                    </a:srgbClr>
                  </a:solidFill>
                  <a:latin typeface="Segoe UI Light" panose="020B0502040204020203" pitchFamily="34" charset="0"/>
                  <a:cs typeface="Segoe UI Light" panose="020B0502040204020203" pitchFamily="34" charset="0"/>
                </a:rPr>
                <a:t>Test</a:t>
              </a:r>
            </a:p>
          </p:txBody>
        </p:sp>
        <p:sp>
          <p:nvSpPr>
            <p:cNvPr id="771" name="TextBox 770">
              <a:extLst>
                <a:ext uri="{FF2B5EF4-FFF2-40B4-BE49-F238E27FC236}">
                  <a16:creationId xmlns:a16="http://schemas.microsoft.com/office/drawing/2014/main" id="{63691EF9-D592-CEE6-618E-28F9D7856F47}"/>
                </a:ext>
              </a:extLst>
            </p:cNvPr>
            <p:cNvSpPr txBox="1"/>
            <p:nvPr/>
          </p:nvSpPr>
          <p:spPr>
            <a:xfrm>
              <a:off x="5327125" y="5014664"/>
              <a:ext cx="198612" cy="81135"/>
            </a:xfrm>
            <a:prstGeom prst="rect">
              <a:avLst/>
            </a:prstGeom>
            <a:noFill/>
          </p:spPr>
          <p:txBody>
            <a:bodyPr wrap="none" lIns="0" tIns="0" rIns="0" bIns="0">
              <a:spAutoFit/>
            </a:bodyPr>
            <a:lstStyle/>
            <a:p>
              <a:pPr algn="ctr" defTabSz="913874">
                <a:defRPr/>
              </a:pPr>
              <a:r>
                <a:rPr lang="en-US" sz="400" kern="1000" dirty="0">
                  <a:solidFill>
                    <a:srgbClr val="E6E6E6">
                      <a:lumMod val="75000"/>
                    </a:srgbClr>
                  </a:solidFill>
                  <a:latin typeface="Segoe UI Light" panose="020B0502040204020203" pitchFamily="34" charset="0"/>
                  <a:cs typeface="Segoe UI Light" panose="020B0502040204020203" pitchFamily="34" charset="0"/>
                </a:rPr>
                <a:t>Review</a:t>
              </a:r>
            </a:p>
          </p:txBody>
        </p:sp>
        <p:sp>
          <p:nvSpPr>
            <p:cNvPr id="772" name="TextBox 771">
              <a:extLst>
                <a:ext uri="{FF2B5EF4-FFF2-40B4-BE49-F238E27FC236}">
                  <a16:creationId xmlns:a16="http://schemas.microsoft.com/office/drawing/2014/main" id="{C257EBEC-339A-E77F-BB53-F28FAAF5F998}"/>
                </a:ext>
              </a:extLst>
            </p:cNvPr>
            <p:cNvSpPr txBox="1"/>
            <p:nvPr/>
          </p:nvSpPr>
          <p:spPr>
            <a:xfrm>
              <a:off x="5674335" y="5014664"/>
              <a:ext cx="202838" cy="81135"/>
            </a:xfrm>
            <a:prstGeom prst="rect">
              <a:avLst/>
            </a:prstGeom>
            <a:noFill/>
          </p:spPr>
          <p:txBody>
            <a:bodyPr wrap="none" lIns="0" tIns="0" rIns="0" bIns="0">
              <a:spAutoFit/>
            </a:bodyPr>
            <a:lstStyle/>
            <a:p>
              <a:pPr algn="ctr" defTabSz="913874">
                <a:defRPr/>
              </a:pPr>
              <a:r>
                <a:rPr lang="en-US" sz="400" kern="1000" dirty="0">
                  <a:solidFill>
                    <a:srgbClr val="E6E6E6">
                      <a:lumMod val="75000"/>
                    </a:srgbClr>
                  </a:solidFill>
                  <a:latin typeface="Segoe UI Light" panose="020B0502040204020203" pitchFamily="34" charset="0"/>
                  <a:cs typeface="Segoe UI Light" panose="020B0502040204020203" pitchFamily="34" charset="0"/>
                </a:rPr>
                <a:t>Deploy</a:t>
              </a:r>
            </a:p>
          </p:txBody>
        </p:sp>
        <p:sp>
          <p:nvSpPr>
            <p:cNvPr id="773" name="TextBox 772">
              <a:extLst>
                <a:ext uri="{FF2B5EF4-FFF2-40B4-BE49-F238E27FC236}">
                  <a16:creationId xmlns:a16="http://schemas.microsoft.com/office/drawing/2014/main" id="{9FF30B5B-95BF-1B52-0FF5-3E827A78527D}"/>
                </a:ext>
              </a:extLst>
            </p:cNvPr>
            <p:cNvSpPr txBox="1"/>
            <p:nvPr/>
          </p:nvSpPr>
          <p:spPr>
            <a:xfrm>
              <a:off x="6035771" y="5014664"/>
              <a:ext cx="228193" cy="81135"/>
            </a:xfrm>
            <a:prstGeom prst="rect">
              <a:avLst/>
            </a:prstGeom>
            <a:noFill/>
          </p:spPr>
          <p:txBody>
            <a:bodyPr wrap="none" lIns="0" tIns="0" rIns="0" bIns="0">
              <a:spAutoFit/>
            </a:bodyPr>
            <a:lstStyle/>
            <a:p>
              <a:pPr algn="ctr" defTabSz="913874">
                <a:defRPr/>
              </a:pPr>
              <a:r>
                <a:rPr lang="en-US" sz="400" kern="1000" dirty="0">
                  <a:solidFill>
                    <a:srgbClr val="E6E6E6">
                      <a:lumMod val="75000"/>
                    </a:srgbClr>
                  </a:solidFill>
                  <a:latin typeface="Segoe UI Light" panose="020B0502040204020203" pitchFamily="34" charset="0"/>
                  <a:cs typeface="Segoe UI Light" panose="020B0502040204020203" pitchFamily="34" charset="0"/>
                </a:rPr>
                <a:t>Monitor</a:t>
              </a:r>
            </a:p>
          </p:txBody>
        </p:sp>
        <p:sp>
          <p:nvSpPr>
            <p:cNvPr id="774" name="Graphic 2">
              <a:extLst>
                <a:ext uri="{FF2B5EF4-FFF2-40B4-BE49-F238E27FC236}">
                  <a16:creationId xmlns:a16="http://schemas.microsoft.com/office/drawing/2014/main" id="{881B3AF4-297C-5718-7073-2E1F58441B35}"/>
                </a:ext>
                <a:ext uri="{C183D7F6-B498-43B3-948B-1728B52AA6E4}">
                  <adec:decorative xmlns:adec="http://schemas.microsoft.com/office/drawing/2017/decorative" val="1"/>
                </a:ext>
              </a:extLst>
            </p:cNvPr>
            <p:cNvSpPr/>
            <p:nvPr/>
          </p:nvSpPr>
          <p:spPr>
            <a:xfrm>
              <a:off x="6074608" y="4851650"/>
              <a:ext cx="144513" cy="144460"/>
            </a:xfrm>
            <a:custGeom>
              <a:avLst/>
              <a:gdLst>
                <a:gd name="connsiteX0" fmla="*/ 94397 w 190532"/>
                <a:gd name="connsiteY0" fmla="*/ 114262 h 190461"/>
                <a:gd name="connsiteX1" fmla="*/ 169101 w 190532"/>
                <a:gd name="connsiteY1" fmla="*/ 114262 h 190461"/>
                <a:gd name="connsiteX2" fmla="*/ 190533 w 190532"/>
                <a:gd name="connsiteY2" fmla="*/ 135693 h 190461"/>
                <a:gd name="connsiteX3" fmla="*/ 190533 w 190532"/>
                <a:gd name="connsiteY3" fmla="*/ 144313 h 190461"/>
                <a:gd name="connsiteX4" fmla="*/ 178084 w 190532"/>
                <a:gd name="connsiteY4" fmla="*/ 171412 h 190461"/>
                <a:gd name="connsiteX5" fmla="*/ 114304 w 190532"/>
                <a:gd name="connsiteY5" fmla="*/ 190462 h 190461"/>
                <a:gd name="connsiteX6" fmla="*/ 112599 w 190532"/>
                <a:gd name="connsiteY6" fmla="*/ 190462 h 190461"/>
                <a:gd name="connsiteX7" fmla="*/ 110494 w 190532"/>
                <a:gd name="connsiteY7" fmla="*/ 172393 h 190461"/>
                <a:gd name="connsiteX8" fmla="*/ 109437 w 190532"/>
                <a:gd name="connsiteY8" fmla="*/ 171250 h 190461"/>
                <a:gd name="connsiteX9" fmla="*/ 88196 w 190532"/>
                <a:gd name="connsiteY9" fmla="*/ 150066 h 190461"/>
                <a:gd name="connsiteX10" fmla="*/ 94387 w 190532"/>
                <a:gd name="connsiteY10" fmla="*/ 114252 h 190461"/>
                <a:gd name="connsiteX11" fmla="*/ 42867 w 190532"/>
                <a:gd name="connsiteY11" fmla="*/ 80924 h 190461"/>
                <a:gd name="connsiteX12" fmla="*/ 85719 w 190532"/>
                <a:gd name="connsiteY12" fmla="*/ 123797 h 190461"/>
                <a:gd name="connsiteX13" fmla="*/ 75823 w 190532"/>
                <a:gd name="connsiteY13" fmla="*/ 151181 h 190461"/>
                <a:gd name="connsiteX14" fmla="*/ 102712 w 190532"/>
                <a:gd name="connsiteY14" fmla="*/ 177984 h 190461"/>
                <a:gd name="connsiteX15" fmla="*/ 102765 w 190532"/>
                <a:gd name="connsiteY15" fmla="*/ 188087 h 190461"/>
                <a:gd name="connsiteX16" fmla="*/ 93425 w 190532"/>
                <a:gd name="connsiteY16" fmla="*/ 188795 h 190461"/>
                <a:gd name="connsiteX17" fmla="*/ 92616 w 190532"/>
                <a:gd name="connsiteY17" fmla="*/ 188100 h 190461"/>
                <a:gd name="connsiteX18" fmla="*/ 64965 w 190532"/>
                <a:gd name="connsiteY18" fmla="*/ 160515 h 190461"/>
                <a:gd name="connsiteX19" fmla="*/ 6141 w 190532"/>
                <a:gd name="connsiteY19" fmla="*/ 145883 h 190461"/>
                <a:gd name="connsiteX20" fmla="*/ 20773 w 190532"/>
                <a:gd name="connsiteY20" fmla="*/ 87059 h 190461"/>
                <a:gd name="connsiteX21" fmla="*/ 42867 w 190532"/>
                <a:gd name="connsiteY21" fmla="*/ 80924 h 190461"/>
                <a:gd name="connsiteX22" fmla="*/ 42867 w 190532"/>
                <a:gd name="connsiteY22" fmla="*/ 95212 h 190461"/>
                <a:gd name="connsiteX23" fmla="*/ 14292 w 190532"/>
                <a:gd name="connsiteY23" fmla="*/ 123787 h 190461"/>
                <a:gd name="connsiteX24" fmla="*/ 42867 w 190532"/>
                <a:gd name="connsiteY24" fmla="*/ 152362 h 190461"/>
                <a:gd name="connsiteX25" fmla="*/ 71442 w 190532"/>
                <a:gd name="connsiteY25" fmla="*/ 123787 h 190461"/>
                <a:gd name="connsiteX26" fmla="*/ 42867 w 190532"/>
                <a:gd name="connsiteY26" fmla="*/ 95212 h 190461"/>
                <a:gd name="connsiteX27" fmla="*/ 114304 w 190532"/>
                <a:gd name="connsiteY27" fmla="*/ 0 h 190461"/>
                <a:gd name="connsiteX28" fmla="*/ 161929 w 190532"/>
                <a:gd name="connsiteY28" fmla="*/ 47625 h 190461"/>
                <a:gd name="connsiteX29" fmla="*/ 114304 w 190532"/>
                <a:gd name="connsiteY29" fmla="*/ 95250 h 190461"/>
                <a:gd name="connsiteX30" fmla="*/ 66679 w 190532"/>
                <a:gd name="connsiteY30" fmla="*/ 47625 h 190461"/>
                <a:gd name="connsiteX31" fmla="*/ 114304 w 190532"/>
                <a:gd name="connsiteY31" fmla="*/ 0 h 19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0532" h="190461">
                  <a:moveTo>
                    <a:pt x="94397" y="114262"/>
                  </a:moveTo>
                  <a:lnTo>
                    <a:pt x="169101" y="114262"/>
                  </a:lnTo>
                  <a:cubicBezTo>
                    <a:pt x="180938" y="114262"/>
                    <a:pt x="190533" y="123857"/>
                    <a:pt x="190533" y="135693"/>
                  </a:cubicBezTo>
                  <a:lnTo>
                    <a:pt x="190533" y="144313"/>
                  </a:lnTo>
                  <a:cubicBezTo>
                    <a:pt x="190533" y="154729"/>
                    <a:pt x="185986" y="164626"/>
                    <a:pt x="178084" y="171412"/>
                  </a:cubicBezTo>
                  <a:cubicBezTo>
                    <a:pt x="163167" y="184214"/>
                    <a:pt x="141831" y="190462"/>
                    <a:pt x="114304" y="190462"/>
                  </a:cubicBezTo>
                  <a:lnTo>
                    <a:pt x="112599" y="190462"/>
                  </a:lnTo>
                  <a:cubicBezTo>
                    <a:pt x="115530" y="184552"/>
                    <a:pt x="114705" y="177470"/>
                    <a:pt x="110494" y="172393"/>
                  </a:cubicBezTo>
                  <a:lnTo>
                    <a:pt x="109437" y="171250"/>
                  </a:lnTo>
                  <a:lnTo>
                    <a:pt x="88196" y="150066"/>
                  </a:lnTo>
                  <a:cubicBezTo>
                    <a:pt x="94482" y="139255"/>
                    <a:pt x="96679" y="126547"/>
                    <a:pt x="94387" y="114252"/>
                  </a:cubicBezTo>
                  <a:close/>
                  <a:moveTo>
                    <a:pt x="42867" y="80924"/>
                  </a:moveTo>
                  <a:cubicBezTo>
                    <a:pt x="66539" y="80930"/>
                    <a:pt x="85725" y="100124"/>
                    <a:pt x="85719" y="123797"/>
                  </a:cubicBezTo>
                  <a:cubicBezTo>
                    <a:pt x="85717" y="133800"/>
                    <a:pt x="82216" y="143487"/>
                    <a:pt x="75823" y="151181"/>
                  </a:cubicBezTo>
                  <a:lnTo>
                    <a:pt x="102712" y="177984"/>
                  </a:lnTo>
                  <a:cubicBezTo>
                    <a:pt x="105517" y="180759"/>
                    <a:pt x="105540" y="185282"/>
                    <a:pt x="102765" y="188087"/>
                  </a:cubicBezTo>
                  <a:cubicBezTo>
                    <a:pt x="100262" y="190616"/>
                    <a:pt x="96281" y="190918"/>
                    <a:pt x="93425" y="188795"/>
                  </a:cubicBezTo>
                  <a:lnTo>
                    <a:pt x="92616" y="188100"/>
                  </a:lnTo>
                  <a:lnTo>
                    <a:pt x="64965" y="160515"/>
                  </a:lnTo>
                  <a:cubicBezTo>
                    <a:pt x="44680" y="172718"/>
                    <a:pt x="18344" y="166167"/>
                    <a:pt x="6141" y="145883"/>
                  </a:cubicBezTo>
                  <a:cubicBezTo>
                    <a:pt x="-6063" y="125598"/>
                    <a:pt x="489" y="99262"/>
                    <a:pt x="20773" y="87059"/>
                  </a:cubicBezTo>
                  <a:cubicBezTo>
                    <a:pt x="27444" y="83045"/>
                    <a:pt x="35082" y="80925"/>
                    <a:pt x="42867" y="80924"/>
                  </a:cubicBezTo>
                  <a:close/>
                  <a:moveTo>
                    <a:pt x="42867" y="95212"/>
                  </a:moveTo>
                  <a:cubicBezTo>
                    <a:pt x="27085" y="95212"/>
                    <a:pt x="14292" y="108005"/>
                    <a:pt x="14292" y="123787"/>
                  </a:cubicBezTo>
                  <a:cubicBezTo>
                    <a:pt x="14292" y="139568"/>
                    <a:pt x="27085" y="152362"/>
                    <a:pt x="42867" y="152362"/>
                  </a:cubicBezTo>
                  <a:cubicBezTo>
                    <a:pt x="58648" y="152362"/>
                    <a:pt x="71442" y="139568"/>
                    <a:pt x="71442" y="123787"/>
                  </a:cubicBezTo>
                  <a:cubicBezTo>
                    <a:pt x="71442" y="108005"/>
                    <a:pt x="58648" y="95212"/>
                    <a:pt x="42867" y="95212"/>
                  </a:cubicBezTo>
                  <a:close/>
                  <a:moveTo>
                    <a:pt x="114304" y="0"/>
                  </a:moveTo>
                  <a:cubicBezTo>
                    <a:pt x="140607" y="0"/>
                    <a:pt x="161929" y="21322"/>
                    <a:pt x="161929" y="47625"/>
                  </a:cubicBezTo>
                  <a:cubicBezTo>
                    <a:pt x="161929" y="73928"/>
                    <a:pt x="140607" y="95250"/>
                    <a:pt x="114304" y="95250"/>
                  </a:cubicBezTo>
                  <a:cubicBezTo>
                    <a:pt x="88002" y="95250"/>
                    <a:pt x="66679" y="73928"/>
                    <a:pt x="66679" y="47625"/>
                  </a:cubicBezTo>
                  <a:cubicBezTo>
                    <a:pt x="66679" y="21322"/>
                    <a:pt x="88002" y="0"/>
                    <a:pt x="114304" y="0"/>
                  </a:cubicBezTo>
                  <a:close/>
                </a:path>
              </a:pathLst>
            </a:custGeom>
            <a:solidFill>
              <a:srgbClr val="E6E6E6"/>
            </a:solidFill>
            <a:ln w="38100" cap="flat" cmpd="sng" algn="ctr">
              <a:noFill/>
              <a:prstDash val="solid"/>
            </a:ln>
            <a:effectLst>
              <a:outerShdw blurRad="63500" dist="127000" dir="2700000" sx="102000" sy="102000" algn="ctr" rotWithShape="0">
                <a:prstClr val="black">
                  <a:alpha val="20000"/>
                </a:prst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GB" sz="400" kern="0">
                <a:solidFill>
                  <a:srgbClr val="000000"/>
                </a:solidFill>
                <a:latin typeface="Segoe UI Light" panose="020B0502040204020203" pitchFamily="34" charset="0"/>
                <a:cs typeface="Segoe UI Light" panose="020B0502040204020203" pitchFamily="34" charset="0"/>
              </a:endParaRPr>
            </a:p>
          </p:txBody>
        </p:sp>
        <p:grpSp>
          <p:nvGrpSpPr>
            <p:cNvPr id="775" name="Group 774">
              <a:extLst>
                <a:ext uri="{FF2B5EF4-FFF2-40B4-BE49-F238E27FC236}">
                  <a16:creationId xmlns:a16="http://schemas.microsoft.com/office/drawing/2014/main" id="{341FE321-C798-45EF-45C2-2022968DC007}"/>
                </a:ext>
                <a:ext uri="{C183D7F6-B498-43B3-948B-1728B52AA6E4}">
                  <adec:decorative xmlns:adec="http://schemas.microsoft.com/office/drawing/2017/decorative" val="1"/>
                </a:ext>
              </a:extLst>
            </p:cNvPr>
            <p:cNvGrpSpPr/>
            <p:nvPr/>
          </p:nvGrpSpPr>
          <p:grpSpPr>
            <a:xfrm>
              <a:off x="5706372" y="4854596"/>
              <a:ext cx="138763" cy="138570"/>
              <a:chOff x="-3701172" y="3042249"/>
              <a:chExt cx="186917" cy="186657"/>
            </a:xfrm>
            <a:solidFill>
              <a:srgbClr val="E6E6E6"/>
            </a:solidFill>
          </p:grpSpPr>
          <p:sp>
            <p:nvSpPr>
              <p:cNvPr id="787" name="Freeform: Shape 786">
                <a:extLst>
                  <a:ext uri="{FF2B5EF4-FFF2-40B4-BE49-F238E27FC236}">
                    <a16:creationId xmlns:a16="http://schemas.microsoft.com/office/drawing/2014/main" id="{E9BDC2AA-DBB5-7D9F-F7AC-3A2D6EB7E25A}"/>
                  </a:ext>
                </a:extLst>
              </p:cNvPr>
              <p:cNvSpPr/>
              <p:nvPr/>
            </p:nvSpPr>
            <p:spPr>
              <a:xfrm>
                <a:off x="-3608242" y="3088771"/>
                <a:ext cx="47631" cy="47631"/>
              </a:xfrm>
              <a:custGeom>
                <a:avLst/>
                <a:gdLst>
                  <a:gd name="connsiteX0" fmla="*/ 6975 w 47631"/>
                  <a:gd name="connsiteY0" fmla="*/ 6975 h 47631"/>
                  <a:gd name="connsiteX1" fmla="*/ 40656 w 47631"/>
                  <a:gd name="connsiteY1" fmla="*/ 6975 h 47631"/>
                  <a:gd name="connsiteX2" fmla="*/ 40656 w 47631"/>
                  <a:gd name="connsiteY2" fmla="*/ 40656 h 47631"/>
                  <a:gd name="connsiteX3" fmla="*/ 6975 w 47631"/>
                  <a:gd name="connsiteY3" fmla="*/ 40656 h 47631"/>
                  <a:gd name="connsiteX4" fmla="*/ 6975 w 47631"/>
                  <a:gd name="connsiteY4" fmla="*/ 6975 h 47631"/>
                  <a:gd name="connsiteX5" fmla="*/ 30550 w 47631"/>
                  <a:gd name="connsiteY5" fmla="*/ 17072 h 47631"/>
                  <a:gd name="connsiteX6" fmla="*/ 17077 w 47631"/>
                  <a:gd name="connsiteY6" fmla="*/ 17077 h 47631"/>
                  <a:gd name="connsiteX7" fmla="*/ 17081 w 47631"/>
                  <a:gd name="connsiteY7" fmla="*/ 30550 h 47631"/>
                  <a:gd name="connsiteX8" fmla="*/ 30550 w 47631"/>
                  <a:gd name="connsiteY8" fmla="*/ 30316 h 47631"/>
                  <a:gd name="connsiteX9" fmla="*/ 30550 w 47631"/>
                  <a:gd name="connsiteY9" fmla="*/ 17081 h 4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31" h="47631">
                    <a:moveTo>
                      <a:pt x="6975" y="6975"/>
                    </a:moveTo>
                    <a:cubicBezTo>
                      <a:pt x="16276" y="-2325"/>
                      <a:pt x="31355" y="-2325"/>
                      <a:pt x="40656" y="6975"/>
                    </a:cubicBezTo>
                    <a:cubicBezTo>
                      <a:pt x="49956" y="16276"/>
                      <a:pt x="49956" y="31355"/>
                      <a:pt x="40656" y="40656"/>
                    </a:cubicBezTo>
                    <a:cubicBezTo>
                      <a:pt x="31355" y="49956"/>
                      <a:pt x="16276" y="49956"/>
                      <a:pt x="6975" y="40656"/>
                    </a:cubicBezTo>
                    <a:cubicBezTo>
                      <a:pt x="-2325" y="31355"/>
                      <a:pt x="-2325" y="16276"/>
                      <a:pt x="6975" y="6975"/>
                    </a:cubicBezTo>
                    <a:close/>
                    <a:moveTo>
                      <a:pt x="30550" y="17072"/>
                    </a:moveTo>
                    <a:cubicBezTo>
                      <a:pt x="26828" y="13353"/>
                      <a:pt x="20796" y="13355"/>
                      <a:pt x="17077" y="17077"/>
                    </a:cubicBezTo>
                    <a:cubicBezTo>
                      <a:pt x="13358" y="20799"/>
                      <a:pt x="13360" y="26831"/>
                      <a:pt x="17081" y="30550"/>
                    </a:cubicBezTo>
                    <a:cubicBezTo>
                      <a:pt x="20865" y="34204"/>
                      <a:pt x="26895" y="34100"/>
                      <a:pt x="30550" y="30316"/>
                    </a:cubicBezTo>
                    <a:cubicBezTo>
                      <a:pt x="34115" y="26625"/>
                      <a:pt x="34115" y="20773"/>
                      <a:pt x="30550" y="17081"/>
                    </a:cubicBezTo>
                    <a:close/>
                  </a:path>
                </a:pathLst>
              </a:custGeom>
              <a:grpFill/>
              <a:ln w="38100" cap="flat" cmpd="sng" algn="ctr">
                <a:noFill/>
                <a:prstDash val="solid"/>
              </a:ln>
              <a:effectLst>
                <a:outerShdw blurRad="63500" dist="127000" dir="2700000" sx="102000" sy="102000" algn="ctr" rotWithShape="0">
                  <a:prstClr val="black">
                    <a:alpha val="20000"/>
                  </a:prst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GB" sz="400" kern="0">
                  <a:solidFill>
                    <a:srgbClr val="000000"/>
                  </a:solidFill>
                  <a:latin typeface="Segoe UI Light" panose="020B0502040204020203" pitchFamily="34" charset="0"/>
                  <a:cs typeface="Segoe UI Light" panose="020B0502040204020203" pitchFamily="34" charset="0"/>
                </a:endParaRPr>
              </a:p>
            </p:txBody>
          </p:sp>
          <p:sp>
            <p:nvSpPr>
              <p:cNvPr id="788" name="Freeform: Shape 787">
                <a:extLst>
                  <a:ext uri="{FF2B5EF4-FFF2-40B4-BE49-F238E27FC236}">
                    <a16:creationId xmlns:a16="http://schemas.microsoft.com/office/drawing/2014/main" id="{82131307-E92D-8F3C-B3DD-5295B1B9B117}"/>
                  </a:ext>
                </a:extLst>
              </p:cNvPr>
              <p:cNvSpPr/>
              <p:nvPr/>
            </p:nvSpPr>
            <p:spPr>
              <a:xfrm>
                <a:off x="-3701172" y="3042249"/>
                <a:ext cx="186917" cy="186657"/>
              </a:xfrm>
              <a:custGeom>
                <a:avLst/>
                <a:gdLst>
                  <a:gd name="connsiteX0" fmla="*/ 164808 w 186917"/>
                  <a:gd name="connsiteY0" fmla="*/ 4841 h 186657"/>
                  <a:gd name="connsiteX1" fmla="*/ 182049 w 186917"/>
                  <a:gd name="connsiteY1" fmla="*/ 22081 h 186657"/>
                  <a:gd name="connsiteX2" fmla="*/ 184020 w 186917"/>
                  <a:gd name="connsiteY2" fmla="*/ 28416 h 186657"/>
                  <a:gd name="connsiteX3" fmla="*/ 168085 w 186917"/>
                  <a:gd name="connsiteY3" fmla="*/ 92957 h 186657"/>
                  <a:gd name="connsiteX4" fmla="*/ 158579 w 186917"/>
                  <a:gd name="connsiteY4" fmla="*/ 102463 h 186657"/>
                  <a:gd name="connsiteX5" fmla="*/ 155455 w 186917"/>
                  <a:gd name="connsiteY5" fmla="*/ 145973 h 186657"/>
                  <a:gd name="connsiteX6" fmla="*/ 143625 w 186917"/>
                  <a:gd name="connsiteY6" fmla="*/ 157803 h 186657"/>
                  <a:gd name="connsiteX7" fmla="*/ 133528 w 186917"/>
                  <a:gd name="connsiteY7" fmla="*/ 157803 h 186657"/>
                  <a:gd name="connsiteX8" fmla="*/ 118383 w 186917"/>
                  <a:gd name="connsiteY8" fmla="*/ 142658 h 186657"/>
                  <a:gd name="connsiteX9" fmla="*/ 116698 w 186917"/>
                  <a:gd name="connsiteY9" fmla="*/ 144344 h 186657"/>
                  <a:gd name="connsiteX10" fmla="*/ 93124 w 186917"/>
                  <a:gd name="connsiteY10" fmla="*/ 144346 h 186657"/>
                  <a:gd name="connsiteX11" fmla="*/ 93123 w 186917"/>
                  <a:gd name="connsiteY11" fmla="*/ 144344 h 186657"/>
                  <a:gd name="connsiteX12" fmla="*/ 88484 w 186917"/>
                  <a:gd name="connsiteY12" fmla="*/ 139706 h 186657"/>
                  <a:gd name="connsiteX13" fmla="*/ 80760 w 186917"/>
                  <a:gd name="connsiteY13" fmla="*/ 152945 h 186657"/>
                  <a:gd name="connsiteX14" fmla="*/ 70991 w 186917"/>
                  <a:gd name="connsiteY14" fmla="*/ 155520 h 186657"/>
                  <a:gd name="connsiteX15" fmla="*/ 69539 w 186917"/>
                  <a:gd name="connsiteY15" fmla="*/ 154403 h 186657"/>
                  <a:gd name="connsiteX16" fmla="*/ 32487 w 186917"/>
                  <a:gd name="connsiteY16" fmla="*/ 117360 h 186657"/>
                  <a:gd name="connsiteX17" fmla="*/ 32491 w 186917"/>
                  <a:gd name="connsiteY17" fmla="*/ 107257 h 186657"/>
                  <a:gd name="connsiteX18" fmla="*/ 33878 w 186917"/>
                  <a:gd name="connsiteY18" fmla="*/ 106178 h 186657"/>
                  <a:gd name="connsiteX19" fmla="*/ 47060 w 186917"/>
                  <a:gd name="connsiteY19" fmla="*/ 98281 h 186657"/>
                  <a:gd name="connsiteX20" fmla="*/ 42584 w 186917"/>
                  <a:gd name="connsiteY20" fmla="*/ 93805 h 186657"/>
                  <a:gd name="connsiteX21" fmla="*/ 42582 w 186917"/>
                  <a:gd name="connsiteY21" fmla="*/ 70232 h 186657"/>
                  <a:gd name="connsiteX22" fmla="*/ 42584 w 186917"/>
                  <a:gd name="connsiteY22" fmla="*/ 70230 h 186657"/>
                  <a:gd name="connsiteX23" fmla="*/ 44298 w 186917"/>
                  <a:gd name="connsiteY23" fmla="*/ 68516 h 186657"/>
                  <a:gd name="connsiteX24" fmla="*/ 29134 w 186917"/>
                  <a:gd name="connsiteY24" fmla="*/ 53371 h 186657"/>
                  <a:gd name="connsiteX25" fmla="*/ 29131 w 186917"/>
                  <a:gd name="connsiteY25" fmla="*/ 43268 h 186657"/>
                  <a:gd name="connsiteX26" fmla="*/ 29134 w 186917"/>
                  <a:gd name="connsiteY26" fmla="*/ 43265 h 186657"/>
                  <a:gd name="connsiteX27" fmla="*/ 40974 w 186917"/>
                  <a:gd name="connsiteY27" fmla="*/ 31426 h 186657"/>
                  <a:gd name="connsiteX28" fmla="*/ 84494 w 186917"/>
                  <a:gd name="connsiteY28" fmla="*/ 28311 h 186657"/>
                  <a:gd name="connsiteX29" fmla="*/ 93980 w 186917"/>
                  <a:gd name="connsiteY29" fmla="*/ 18833 h 186657"/>
                  <a:gd name="connsiteX30" fmla="*/ 158493 w 186917"/>
                  <a:gd name="connsiteY30" fmla="*/ 2889 h 186657"/>
                  <a:gd name="connsiteX31" fmla="*/ 164808 w 186917"/>
                  <a:gd name="connsiteY31" fmla="*/ 4841 h 186657"/>
                  <a:gd name="connsiteX32" fmla="*/ 168409 w 186917"/>
                  <a:gd name="connsiteY32" fmla="*/ 26330 h 186657"/>
                  <a:gd name="connsiteX33" fmla="*/ 160570 w 186917"/>
                  <a:gd name="connsiteY33" fmla="*/ 18491 h 186657"/>
                  <a:gd name="connsiteX34" fmla="*/ 154264 w 186917"/>
                  <a:gd name="connsiteY34" fmla="*/ 16538 h 186657"/>
                  <a:gd name="connsiteX35" fmla="*/ 104077 w 186917"/>
                  <a:gd name="connsiteY35" fmla="*/ 28930 h 186657"/>
                  <a:gd name="connsiteX36" fmla="*/ 52680 w 186917"/>
                  <a:gd name="connsiteY36" fmla="*/ 80336 h 186657"/>
                  <a:gd name="connsiteX37" fmla="*/ 52680 w 186917"/>
                  <a:gd name="connsiteY37" fmla="*/ 83699 h 186657"/>
                  <a:gd name="connsiteX38" fmla="*/ 103229 w 186917"/>
                  <a:gd name="connsiteY38" fmla="*/ 134248 h 186657"/>
                  <a:gd name="connsiteX39" fmla="*/ 106592 w 186917"/>
                  <a:gd name="connsiteY39" fmla="*/ 134248 h 186657"/>
                  <a:gd name="connsiteX40" fmla="*/ 157988 w 186917"/>
                  <a:gd name="connsiteY40" fmla="*/ 82861 h 186657"/>
                  <a:gd name="connsiteX41" fmla="*/ 170371 w 186917"/>
                  <a:gd name="connsiteY41" fmla="*/ 32664 h 186657"/>
                  <a:gd name="connsiteX42" fmla="*/ 168409 w 186917"/>
                  <a:gd name="connsiteY42" fmla="*/ 26330 h 186657"/>
                  <a:gd name="connsiteX43" fmla="*/ 40907 w 186917"/>
                  <a:gd name="connsiteY43" fmla="*/ 156127 h 186657"/>
                  <a:gd name="connsiteX44" fmla="*/ 40736 w 186917"/>
                  <a:gd name="connsiteY44" fmla="*/ 146025 h 186657"/>
                  <a:gd name="connsiteX45" fmla="*/ 30811 w 186917"/>
                  <a:gd name="connsiteY45" fmla="*/ 146021 h 186657"/>
                  <a:gd name="connsiteX46" fmla="*/ 7227 w 186917"/>
                  <a:gd name="connsiteY46" fmla="*/ 169595 h 186657"/>
                  <a:gd name="connsiteX47" fmla="*/ 7407 w 186917"/>
                  <a:gd name="connsiteY47" fmla="*/ 179696 h 186657"/>
                  <a:gd name="connsiteX48" fmla="*/ 17333 w 186917"/>
                  <a:gd name="connsiteY48" fmla="*/ 179692 h 186657"/>
                  <a:gd name="connsiteX49" fmla="*/ 40907 w 186917"/>
                  <a:gd name="connsiteY49" fmla="*/ 156127 h 186657"/>
                  <a:gd name="connsiteX50" fmla="*/ 22381 w 186917"/>
                  <a:gd name="connsiteY50" fmla="*/ 127504 h 186657"/>
                  <a:gd name="connsiteX51" fmla="*/ 22381 w 186917"/>
                  <a:gd name="connsiteY51" fmla="*/ 137601 h 186657"/>
                  <a:gd name="connsiteX52" fmla="*/ 12284 w 186917"/>
                  <a:gd name="connsiteY52" fmla="*/ 147697 h 186657"/>
                  <a:gd name="connsiteX53" fmla="*/ 2183 w 186917"/>
                  <a:gd name="connsiteY53" fmla="*/ 147877 h 186657"/>
                  <a:gd name="connsiteX54" fmla="*/ 2003 w 186917"/>
                  <a:gd name="connsiteY54" fmla="*/ 137776 h 186657"/>
                  <a:gd name="connsiteX55" fmla="*/ 2178 w 186917"/>
                  <a:gd name="connsiteY55" fmla="*/ 137601 h 186657"/>
                  <a:gd name="connsiteX56" fmla="*/ 12275 w 186917"/>
                  <a:gd name="connsiteY56" fmla="*/ 127504 h 186657"/>
                  <a:gd name="connsiteX57" fmla="*/ 22378 w 186917"/>
                  <a:gd name="connsiteY57" fmla="*/ 127501 h 186657"/>
                  <a:gd name="connsiteX58" fmla="*/ 22381 w 186917"/>
                  <a:gd name="connsiteY58" fmla="*/ 127504 h 186657"/>
                  <a:gd name="connsiteX59" fmla="*/ 59405 w 186917"/>
                  <a:gd name="connsiteY59" fmla="*/ 174662 h 186657"/>
                  <a:gd name="connsiteX60" fmla="*/ 59761 w 186917"/>
                  <a:gd name="connsiteY60" fmla="*/ 164566 h 186657"/>
                  <a:gd name="connsiteX61" fmla="*/ 49665 w 186917"/>
                  <a:gd name="connsiteY61" fmla="*/ 164210 h 186657"/>
                  <a:gd name="connsiteX62" fmla="*/ 49308 w 186917"/>
                  <a:gd name="connsiteY62" fmla="*/ 164566 h 186657"/>
                  <a:gd name="connsiteX63" fmla="*/ 39221 w 186917"/>
                  <a:gd name="connsiteY63" fmla="*/ 174643 h 186657"/>
                  <a:gd name="connsiteX64" fmla="*/ 39578 w 186917"/>
                  <a:gd name="connsiteY64" fmla="*/ 184740 h 186657"/>
                  <a:gd name="connsiteX65" fmla="*/ 49318 w 186917"/>
                  <a:gd name="connsiteY65" fmla="*/ 184740 h 186657"/>
                  <a:gd name="connsiteX66" fmla="*/ 59414 w 186917"/>
                  <a:gd name="connsiteY66" fmla="*/ 174662 h 18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86917" h="186657">
                    <a:moveTo>
                      <a:pt x="164808" y="4841"/>
                    </a:moveTo>
                    <a:cubicBezTo>
                      <a:pt x="173042" y="7400"/>
                      <a:pt x="179490" y="13847"/>
                      <a:pt x="182049" y="22081"/>
                    </a:cubicBezTo>
                    <a:lnTo>
                      <a:pt x="184020" y="28416"/>
                    </a:lnTo>
                    <a:cubicBezTo>
                      <a:pt x="191106" y="51219"/>
                      <a:pt x="184970" y="76072"/>
                      <a:pt x="168085" y="92957"/>
                    </a:cubicBezTo>
                    <a:lnTo>
                      <a:pt x="158579" y="102463"/>
                    </a:lnTo>
                    <a:cubicBezTo>
                      <a:pt x="168500" y="115726"/>
                      <a:pt x="167169" y="134264"/>
                      <a:pt x="155455" y="145973"/>
                    </a:cubicBezTo>
                    <a:lnTo>
                      <a:pt x="143625" y="157803"/>
                    </a:lnTo>
                    <a:cubicBezTo>
                      <a:pt x="140836" y="160589"/>
                      <a:pt x="136317" y="160589"/>
                      <a:pt x="133528" y="157803"/>
                    </a:cubicBezTo>
                    <a:lnTo>
                      <a:pt x="118383" y="142658"/>
                    </a:lnTo>
                    <a:lnTo>
                      <a:pt x="116698" y="144344"/>
                    </a:lnTo>
                    <a:cubicBezTo>
                      <a:pt x="110188" y="150854"/>
                      <a:pt x="99634" y="150855"/>
                      <a:pt x="93124" y="144346"/>
                    </a:cubicBezTo>
                    <a:cubicBezTo>
                      <a:pt x="93124" y="144345"/>
                      <a:pt x="93124" y="144345"/>
                      <a:pt x="93123" y="144344"/>
                    </a:cubicBezTo>
                    <a:lnTo>
                      <a:pt x="88484" y="139706"/>
                    </a:lnTo>
                    <a:lnTo>
                      <a:pt x="80760" y="152945"/>
                    </a:lnTo>
                    <a:cubicBezTo>
                      <a:pt x="78773" y="156354"/>
                      <a:pt x="74399" y="157507"/>
                      <a:pt x="70991" y="155520"/>
                    </a:cubicBezTo>
                    <a:cubicBezTo>
                      <a:pt x="70461" y="155212"/>
                      <a:pt x="69973" y="154836"/>
                      <a:pt x="69539" y="154403"/>
                    </a:cubicBezTo>
                    <a:lnTo>
                      <a:pt x="32487" y="117360"/>
                    </a:lnTo>
                    <a:cubicBezTo>
                      <a:pt x="29698" y="114569"/>
                      <a:pt x="29700" y="110046"/>
                      <a:pt x="32491" y="107257"/>
                    </a:cubicBezTo>
                    <a:cubicBezTo>
                      <a:pt x="32907" y="106842"/>
                      <a:pt x="33373" y="106479"/>
                      <a:pt x="33878" y="106178"/>
                    </a:cubicBezTo>
                    <a:lnTo>
                      <a:pt x="47060" y="98281"/>
                    </a:lnTo>
                    <a:lnTo>
                      <a:pt x="42584" y="93805"/>
                    </a:lnTo>
                    <a:cubicBezTo>
                      <a:pt x="36074" y="87296"/>
                      <a:pt x="36073" y="76741"/>
                      <a:pt x="42582" y="70232"/>
                    </a:cubicBezTo>
                    <a:cubicBezTo>
                      <a:pt x="42583" y="70231"/>
                      <a:pt x="42583" y="70231"/>
                      <a:pt x="42584" y="70230"/>
                    </a:cubicBezTo>
                    <a:lnTo>
                      <a:pt x="44298" y="68516"/>
                    </a:lnTo>
                    <a:lnTo>
                      <a:pt x="29134" y="53371"/>
                    </a:lnTo>
                    <a:cubicBezTo>
                      <a:pt x="26344" y="50582"/>
                      <a:pt x="26342" y="46059"/>
                      <a:pt x="29131" y="43268"/>
                    </a:cubicBezTo>
                    <a:cubicBezTo>
                      <a:pt x="29132" y="43267"/>
                      <a:pt x="29133" y="43266"/>
                      <a:pt x="29134" y="43265"/>
                    </a:cubicBezTo>
                    <a:lnTo>
                      <a:pt x="40974" y="31426"/>
                    </a:lnTo>
                    <a:cubicBezTo>
                      <a:pt x="52689" y="19713"/>
                      <a:pt x="71230" y="18386"/>
                      <a:pt x="84494" y="28311"/>
                    </a:cubicBezTo>
                    <a:lnTo>
                      <a:pt x="93980" y="18833"/>
                    </a:lnTo>
                    <a:cubicBezTo>
                      <a:pt x="110858" y="1956"/>
                      <a:pt x="135696" y="-4183"/>
                      <a:pt x="158493" y="2889"/>
                    </a:cubicBezTo>
                    <a:lnTo>
                      <a:pt x="164808" y="4841"/>
                    </a:lnTo>
                    <a:close/>
                    <a:moveTo>
                      <a:pt x="168409" y="26330"/>
                    </a:moveTo>
                    <a:cubicBezTo>
                      <a:pt x="167246" y="22585"/>
                      <a:pt x="164314" y="19653"/>
                      <a:pt x="160570" y="18491"/>
                    </a:cubicBezTo>
                    <a:lnTo>
                      <a:pt x="154264" y="16538"/>
                    </a:lnTo>
                    <a:cubicBezTo>
                      <a:pt x="136532" y="11031"/>
                      <a:pt x="117208" y="15802"/>
                      <a:pt x="104077" y="28930"/>
                    </a:cubicBezTo>
                    <a:lnTo>
                      <a:pt x="52680" y="80336"/>
                    </a:lnTo>
                    <a:cubicBezTo>
                      <a:pt x="51754" y="81266"/>
                      <a:pt x="51754" y="82769"/>
                      <a:pt x="52680" y="83699"/>
                    </a:cubicBezTo>
                    <a:lnTo>
                      <a:pt x="103229" y="134248"/>
                    </a:lnTo>
                    <a:cubicBezTo>
                      <a:pt x="104159" y="135174"/>
                      <a:pt x="105662" y="135174"/>
                      <a:pt x="106592" y="134248"/>
                    </a:cubicBezTo>
                    <a:lnTo>
                      <a:pt x="157988" y="82861"/>
                    </a:lnTo>
                    <a:cubicBezTo>
                      <a:pt x="171116" y="69726"/>
                      <a:pt x="175884" y="50397"/>
                      <a:pt x="170371" y="32664"/>
                    </a:cubicBezTo>
                    <a:lnTo>
                      <a:pt x="168409" y="26330"/>
                    </a:lnTo>
                    <a:close/>
                    <a:moveTo>
                      <a:pt x="40907" y="156127"/>
                    </a:moveTo>
                    <a:cubicBezTo>
                      <a:pt x="43649" y="153290"/>
                      <a:pt x="43573" y="148768"/>
                      <a:pt x="40736" y="146025"/>
                    </a:cubicBezTo>
                    <a:cubicBezTo>
                      <a:pt x="37969" y="143350"/>
                      <a:pt x="33580" y="143348"/>
                      <a:pt x="30811" y="146021"/>
                    </a:cubicBezTo>
                    <a:lnTo>
                      <a:pt x="7227" y="169595"/>
                    </a:lnTo>
                    <a:cubicBezTo>
                      <a:pt x="4487" y="172434"/>
                      <a:pt x="4568" y="176957"/>
                      <a:pt x="7407" y="179696"/>
                    </a:cubicBezTo>
                    <a:cubicBezTo>
                      <a:pt x="10177" y="182369"/>
                      <a:pt x="14566" y="182367"/>
                      <a:pt x="17333" y="179692"/>
                    </a:cubicBezTo>
                    <a:lnTo>
                      <a:pt x="40907" y="156127"/>
                    </a:lnTo>
                    <a:close/>
                    <a:moveTo>
                      <a:pt x="22381" y="127504"/>
                    </a:moveTo>
                    <a:cubicBezTo>
                      <a:pt x="25167" y="130293"/>
                      <a:pt x="25167" y="134812"/>
                      <a:pt x="22381" y="137601"/>
                    </a:cubicBezTo>
                    <a:lnTo>
                      <a:pt x="12284" y="147697"/>
                    </a:lnTo>
                    <a:cubicBezTo>
                      <a:pt x="9545" y="150536"/>
                      <a:pt x="5022" y="150617"/>
                      <a:pt x="2183" y="147877"/>
                    </a:cubicBezTo>
                    <a:cubicBezTo>
                      <a:pt x="-656" y="145138"/>
                      <a:pt x="-737" y="140615"/>
                      <a:pt x="2003" y="137776"/>
                    </a:cubicBezTo>
                    <a:cubicBezTo>
                      <a:pt x="2060" y="137717"/>
                      <a:pt x="2119" y="137658"/>
                      <a:pt x="2178" y="137601"/>
                    </a:cubicBezTo>
                    <a:lnTo>
                      <a:pt x="12275" y="127504"/>
                    </a:lnTo>
                    <a:cubicBezTo>
                      <a:pt x="15064" y="124713"/>
                      <a:pt x="19587" y="124712"/>
                      <a:pt x="22378" y="127501"/>
                    </a:cubicBezTo>
                    <a:cubicBezTo>
                      <a:pt x="22379" y="127502"/>
                      <a:pt x="22380" y="127503"/>
                      <a:pt x="22381" y="127504"/>
                    </a:cubicBezTo>
                    <a:close/>
                    <a:moveTo>
                      <a:pt x="59405" y="174662"/>
                    </a:moveTo>
                    <a:cubicBezTo>
                      <a:pt x="62291" y="171973"/>
                      <a:pt x="62451" y="167452"/>
                      <a:pt x="59761" y="164566"/>
                    </a:cubicBezTo>
                    <a:cubicBezTo>
                      <a:pt x="57071" y="161679"/>
                      <a:pt x="52551" y="161520"/>
                      <a:pt x="49665" y="164210"/>
                    </a:cubicBezTo>
                    <a:cubicBezTo>
                      <a:pt x="49542" y="164324"/>
                      <a:pt x="49423" y="164443"/>
                      <a:pt x="49308" y="164566"/>
                    </a:cubicBezTo>
                    <a:lnTo>
                      <a:pt x="39221" y="174643"/>
                    </a:lnTo>
                    <a:cubicBezTo>
                      <a:pt x="36532" y="177530"/>
                      <a:pt x="36691" y="182050"/>
                      <a:pt x="39578" y="184740"/>
                    </a:cubicBezTo>
                    <a:cubicBezTo>
                      <a:pt x="42321" y="187296"/>
                      <a:pt x="46574" y="187296"/>
                      <a:pt x="49318" y="184740"/>
                    </a:cubicBezTo>
                    <a:lnTo>
                      <a:pt x="59414" y="174662"/>
                    </a:lnTo>
                    <a:close/>
                  </a:path>
                </a:pathLst>
              </a:custGeom>
              <a:grpFill/>
              <a:ln w="38100" cap="flat" cmpd="sng" algn="ctr">
                <a:noFill/>
                <a:prstDash val="solid"/>
              </a:ln>
              <a:effectLst>
                <a:outerShdw blurRad="63500" dist="127000" dir="2700000" sx="102000" sy="102000" algn="ctr" rotWithShape="0">
                  <a:prstClr val="black">
                    <a:alpha val="20000"/>
                  </a:prst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GB" sz="400" kern="0">
                  <a:solidFill>
                    <a:srgbClr val="000000"/>
                  </a:solidFill>
                  <a:latin typeface="Segoe UI Light" panose="020B0502040204020203" pitchFamily="34" charset="0"/>
                  <a:cs typeface="Segoe UI Light" panose="020B0502040204020203" pitchFamily="34" charset="0"/>
                </a:endParaRPr>
              </a:p>
            </p:txBody>
          </p:sp>
        </p:grpSp>
        <p:sp>
          <p:nvSpPr>
            <p:cNvPr id="776" name="Graphic 7">
              <a:extLst>
                <a:ext uri="{FF2B5EF4-FFF2-40B4-BE49-F238E27FC236}">
                  <a16:creationId xmlns:a16="http://schemas.microsoft.com/office/drawing/2014/main" id="{EDEFBF78-5227-A1C0-A32D-3F644FE22057}"/>
                </a:ext>
                <a:ext uri="{C183D7F6-B498-43B3-948B-1728B52AA6E4}">
                  <adec:decorative xmlns:adec="http://schemas.microsoft.com/office/drawing/2017/decorative" val="1"/>
                </a:ext>
              </a:extLst>
            </p:cNvPr>
            <p:cNvSpPr/>
            <p:nvPr/>
          </p:nvSpPr>
          <p:spPr>
            <a:xfrm>
              <a:off x="5347920" y="4877424"/>
              <a:ext cx="157028" cy="92913"/>
            </a:xfrm>
            <a:custGeom>
              <a:avLst/>
              <a:gdLst>
                <a:gd name="connsiteX0" fmla="*/ 92587 w 185205"/>
                <a:gd name="connsiteY0" fmla="*/ 33385 h 109585"/>
                <a:gd name="connsiteX1" fmla="*/ 130687 w 185205"/>
                <a:gd name="connsiteY1" fmla="*/ 71485 h 109585"/>
                <a:gd name="connsiteX2" fmla="*/ 92587 w 185205"/>
                <a:gd name="connsiteY2" fmla="*/ 109585 h 109585"/>
                <a:gd name="connsiteX3" fmla="*/ 54487 w 185205"/>
                <a:gd name="connsiteY3" fmla="*/ 71485 h 109585"/>
                <a:gd name="connsiteX4" fmla="*/ 92587 w 185205"/>
                <a:gd name="connsiteY4" fmla="*/ 33385 h 109585"/>
                <a:gd name="connsiteX5" fmla="*/ 92587 w 185205"/>
                <a:gd name="connsiteY5" fmla="*/ 0 h 109585"/>
                <a:gd name="connsiteX6" fmla="*/ 184989 w 185205"/>
                <a:gd name="connsiteY6" fmla="*/ 72047 h 109585"/>
                <a:gd name="connsiteX7" fmla="*/ 179798 w 185205"/>
                <a:gd name="connsiteY7" fmla="*/ 80715 h 109585"/>
                <a:gd name="connsiteX8" fmla="*/ 171130 w 185205"/>
                <a:gd name="connsiteY8" fmla="*/ 75524 h 109585"/>
                <a:gd name="connsiteX9" fmla="*/ 72825 w 185205"/>
                <a:gd name="connsiteY9" fmla="*/ 16742 h 109585"/>
                <a:gd name="connsiteX10" fmla="*/ 14034 w 185205"/>
                <a:gd name="connsiteY10" fmla="*/ 75562 h 109585"/>
                <a:gd name="connsiteX11" fmla="*/ 5256 w 185205"/>
                <a:gd name="connsiteY11" fmla="*/ 80562 h 109585"/>
                <a:gd name="connsiteX12" fmla="*/ 176 w 185205"/>
                <a:gd name="connsiteY12" fmla="*/ 72104 h 109585"/>
                <a:gd name="connsiteX13" fmla="*/ 92587 w 185205"/>
                <a:gd name="connsiteY13" fmla="*/ 0 h 10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5205" h="109585">
                  <a:moveTo>
                    <a:pt x="92587" y="33385"/>
                  </a:moveTo>
                  <a:cubicBezTo>
                    <a:pt x="113629" y="33385"/>
                    <a:pt x="130687" y="50443"/>
                    <a:pt x="130687" y="71485"/>
                  </a:cubicBezTo>
                  <a:cubicBezTo>
                    <a:pt x="130687" y="92527"/>
                    <a:pt x="113629" y="109585"/>
                    <a:pt x="92587" y="109585"/>
                  </a:cubicBezTo>
                  <a:cubicBezTo>
                    <a:pt x="71545" y="109585"/>
                    <a:pt x="54487" y="92527"/>
                    <a:pt x="54487" y="71485"/>
                  </a:cubicBezTo>
                  <a:cubicBezTo>
                    <a:pt x="54487" y="50443"/>
                    <a:pt x="71545" y="33385"/>
                    <a:pt x="92587" y="33385"/>
                  </a:cubicBezTo>
                  <a:close/>
                  <a:moveTo>
                    <a:pt x="92587" y="0"/>
                  </a:moveTo>
                  <a:cubicBezTo>
                    <a:pt x="136526" y="0"/>
                    <a:pt x="174464" y="30004"/>
                    <a:pt x="184989" y="72047"/>
                  </a:cubicBezTo>
                  <a:cubicBezTo>
                    <a:pt x="185949" y="75874"/>
                    <a:pt x="183625" y="79755"/>
                    <a:pt x="179798" y="80715"/>
                  </a:cubicBezTo>
                  <a:cubicBezTo>
                    <a:pt x="175971" y="81675"/>
                    <a:pt x="172090" y="79351"/>
                    <a:pt x="171130" y="75524"/>
                  </a:cubicBezTo>
                  <a:cubicBezTo>
                    <a:pt x="160216" y="32146"/>
                    <a:pt x="116203" y="5828"/>
                    <a:pt x="72825" y="16742"/>
                  </a:cubicBezTo>
                  <a:cubicBezTo>
                    <a:pt x="43890" y="24023"/>
                    <a:pt x="21301" y="46623"/>
                    <a:pt x="14034" y="75562"/>
                  </a:cubicBezTo>
                  <a:cubicBezTo>
                    <a:pt x="12991" y="79367"/>
                    <a:pt x="9061" y="81605"/>
                    <a:pt x="5256" y="80562"/>
                  </a:cubicBezTo>
                  <a:cubicBezTo>
                    <a:pt x="1575" y="79553"/>
                    <a:pt x="-662" y="75828"/>
                    <a:pt x="176" y="72104"/>
                  </a:cubicBezTo>
                  <a:cubicBezTo>
                    <a:pt x="10803" y="29724"/>
                    <a:pt x="48894" y="3"/>
                    <a:pt x="92587" y="0"/>
                  </a:cubicBezTo>
                  <a:close/>
                </a:path>
              </a:pathLst>
            </a:custGeom>
            <a:solidFill>
              <a:srgbClr val="E6E6E6"/>
            </a:solidFill>
            <a:ln w="38100" cap="flat" cmpd="sng" algn="ctr">
              <a:noFill/>
              <a:prstDash val="solid"/>
            </a:ln>
            <a:effectLst>
              <a:outerShdw blurRad="63500" dist="127000" dir="2700000" sx="102000" sy="102000" algn="ctr" rotWithShape="0">
                <a:prstClr val="black">
                  <a:alpha val="20000"/>
                </a:prst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GB" sz="400" kern="0">
                <a:solidFill>
                  <a:srgbClr val="000000"/>
                </a:solidFill>
                <a:latin typeface="Segoe UI Light" panose="020B0502040204020203" pitchFamily="34" charset="0"/>
                <a:cs typeface="Segoe UI Light" panose="020B0502040204020203" pitchFamily="34" charset="0"/>
              </a:endParaRPr>
            </a:p>
          </p:txBody>
        </p:sp>
        <p:sp>
          <p:nvSpPr>
            <p:cNvPr id="777" name="Graphic 9">
              <a:extLst>
                <a:ext uri="{FF2B5EF4-FFF2-40B4-BE49-F238E27FC236}">
                  <a16:creationId xmlns:a16="http://schemas.microsoft.com/office/drawing/2014/main" id="{98EB3616-13C6-397E-EB8C-FA6F91B41305}"/>
                </a:ext>
                <a:ext uri="{C183D7F6-B498-43B3-948B-1728B52AA6E4}">
                  <adec:decorative xmlns:adec="http://schemas.microsoft.com/office/drawing/2017/decorative" val="1"/>
                </a:ext>
              </a:extLst>
            </p:cNvPr>
            <p:cNvSpPr/>
            <p:nvPr/>
          </p:nvSpPr>
          <p:spPr>
            <a:xfrm>
              <a:off x="4691396" y="4867105"/>
              <a:ext cx="113551" cy="113551"/>
            </a:xfrm>
            <a:custGeom>
              <a:avLst/>
              <a:gdLst>
                <a:gd name="connsiteX0" fmla="*/ 85725 w 171450"/>
                <a:gd name="connsiteY0" fmla="*/ 133350 h 171450"/>
                <a:gd name="connsiteX1" fmla="*/ 104775 w 171450"/>
                <a:gd name="connsiteY1" fmla="*/ 152400 h 171450"/>
                <a:gd name="connsiteX2" fmla="*/ 85725 w 171450"/>
                <a:gd name="connsiteY2" fmla="*/ 171450 h 171450"/>
                <a:gd name="connsiteX3" fmla="*/ 66675 w 171450"/>
                <a:gd name="connsiteY3" fmla="*/ 152400 h 171450"/>
                <a:gd name="connsiteX4" fmla="*/ 85725 w 171450"/>
                <a:gd name="connsiteY4" fmla="*/ 133350 h 171450"/>
                <a:gd name="connsiteX5" fmla="*/ 152400 w 171450"/>
                <a:gd name="connsiteY5" fmla="*/ 133350 h 171450"/>
                <a:gd name="connsiteX6" fmla="*/ 171450 w 171450"/>
                <a:gd name="connsiteY6" fmla="*/ 152400 h 171450"/>
                <a:gd name="connsiteX7" fmla="*/ 152400 w 171450"/>
                <a:gd name="connsiteY7" fmla="*/ 171450 h 171450"/>
                <a:gd name="connsiteX8" fmla="*/ 133350 w 171450"/>
                <a:gd name="connsiteY8" fmla="*/ 152400 h 171450"/>
                <a:gd name="connsiteX9" fmla="*/ 152400 w 171450"/>
                <a:gd name="connsiteY9" fmla="*/ 133350 h 171450"/>
                <a:gd name="connsiteX10" fmla="*/ 19050 w 171450"/>
                <a:gd name="connsiteY10" fmla="*/ 133350 h 171450"/>
                <a:gd name="connsiteX11" fmla="*/ 38100 w 171450"/>
                <a:gd name="connsiteY11" fmla="*/ 152400 h 171450"/>
                <a:gd name="connsiteX12" fmla="*/ 19050 w 171450"/>
                <a:gd name="connsiteY12" fmla="*/ 171450 h 171450"/>
                <a:gd name="connsiteX13" fmla="*/ 0 w 171450"/>
                <a:gd name="connsiteY13" fmla="*/ 152400 h 171450"/>
                <a:gd name="connsiteX14" fmla="*/ 19050 w 171450"/>
                <a:gd name="connsiteY14" fmla="*/ 133350 h 171450"/>
                <a:gd name="connsiteX15" fmla="*/ 85725 w 171450"/>
                <a:gd name="connsiteY15" fmla="*/ 66675 h 171450"/>
                <a:gd name="connsiteX16" fmla="*/ 104775 w 171450"/>
                <a:gd name="connsiteY16" fmla="*/ 85725 h 171450"/>
                <a:gd name="connsiteX17" fmla="*/ 85725 w 171450"/>
                <a:gd name="connsiteY17" fmla="*/ 104775 h 171450"/>
                <a:gd name="connsiteX18" fmla="*/ 66675 w 171450"/>
                <a:gd name="connsiteY18" fmla="*/ 85725 h 171450"/>
                <a:gd name="connsiteX19" fmla="*/ 85725 w 171450"/>
                <a:gd name="connsiteY19" fmla="*/ 66675 h 171450"/>
                <a:gd name="connsiteX20" fmla="*/ 152400 w 171450"/>
                <a:gd name="connsiteY20" fmla="*/ 66675 h 171450"/>
                <a:gd name="connsiteX21" fmla="*/ 171450 w 171450"/>
                <a:gd name="connsiteY21" fmla="*/ 85725 h 171450"/>
                <a:gd name="connsiteX22" fmla="*/ 152400 w 171450"/>
                <a:gd name="connsiteY22" fmla="*/ 104775 h 171450"/>
                <a:gd name="connsiteX23" fmla="*/ 133350 w 171450"/>
                <a:gd name="connsiteY23" fmla="*/ 85725 h 171450"/>
                <a:gd name="connsiteX24" fmla="*/ 152400 w 171450"/>
                <a:gd name="connsiteY24" fmla="*/ 66675 h 171450"/>
                <a:gd name="connsiteX25" fmla="*/ 19050 w 171450"/>
                <a:gd name="connsiteY25" fmla="*/ 66675 h 171450"/>
                <a:gd name="connsiteX26" fmla="*/ 38100 w 171450"/>
                <a:gd name="connsiteY26" fmla="*/ 85725 h 171450"/>
                <a:gd name="connsiteX27" fmla="*/ 19050 w 171450"/>
                <a:gd name="connsiteY27" fmla="*/ 104775 h 171450"/>
                <a:gd name="connsiteX28" fmla="*/ 0 w 171450"/>
                <a:gd name="connsiteY28" fmla="*/ 85725 h 171450"/>
                <a:gd name="connsiteX29" fmla="*/ 19050 w 171450"/>
                <a:gd name="connsiteY29" fmla="*/ 66675 h 171450"/>
                <a:gd name="connsiteX30" fmla="*/ 85725 w 171450"/>
                <a:gd name="connsiteY30" fmla="*/ 0 h 171450"/>
                <a:gd name="connsiteX31" fmla="*/ 104775 w 171450"/>
                <a:gd name="connsiteY31" fmla="*/ 19050 h 171450"/>
                <a:gd name="connsiteX32" fmla="*/ 85725 w 171450"/>
                <a:gd name="connsiteY32" fmla="*/ 38100 h 171450"/>
                <a:gd name="connsiteX33" fmla="*/ 66675 w 171450"/>
                <a:gd name="connsiteY33" fmla="*/ 19050 h 171450"/>
                <a:gd name="connsiteX34" fmla="*/ 85725 w 171450"/>
                <a:gd name="connsiteY34" fmla="*/ 0 h 171450"/>
                <a:gd name="connsiteX35" fmla="*/ 152400 w 171450"/>
                <a:gd name="connsiteY35" fmla="*/ 0 h 171450"/>
                <a:gd name="connsiteX36" fmla="*/ 171450 w 171450"/>
                <a:gd name="connsiteY36" fmla="*/ 19050 h 171450"/>
                <a:gd name="connsiteX37" fmla="*/ 152400 w 171450"/>
                <a:gd name="connsiteY37" fmla="*/ 38100 h 171450"/>
                <a:gd name="connsiteX38" fmla="*/ 133350 w 171450"/>
                <a:gd name="connsiteY38" fmla="*/ 19050 h 171450"/>
                <a:gd name="connsiteX39" fmla="*/ 152400 w 171450"/>
                <a:gd name="connsiteY39" fmla="*/ 0 h 171450"/>
                <a:gd name="connsiteX40" fmla="*/ 19050 w 171450"/>
                <a:gd name="connsiteY40" fmla="*/ 0 h 171450"/>
                <a:gd name="connsiteX41" fmla="*/ 38100 w 171450"/>
                <a:gd name="connsiteY41" fmla="*/ 19050 h 171450"/>
                <a:gd name="connsiteX42" fmla="*/ 19050 w 171450"/>
                <a:gd name="connsiteY42" fmla="*/ 38100 h 171450"/>
                <a:gd name="connsiteX43" fmla="*/ 0 w 171450"/>
                <a:gd name="connsiteY43" fmla="*/ 19050 h 171450"/>
                <a:gd name="connsiteX44" fmla="*/ 19050 w 171450"/>
                <a:gd name="connsiteY44"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 h="171450">
                  <a:moveTo>
                    <a:pt x="85725" y="133350"/>
                  </a:moveTo>
                  <a:cubicBezTo>
                    <a:pt x="96246" y="133350"/>
                    <a:pt x="104775" y="141879"/>
                    <a:pt x="104775" y="152400"/>
                  </a:cubicBezTo>
                  <a:cubicBezTo>
                    <a:pt x="104775" y="162921"/>
                    <a:pt x="96246" y="171450"/>
                    <a:pt x="85725" y="171450"/>
                  </a:cubicBezTo>
                  <a:cubicBezTo>
                    <a:pt x="75204" y="171450"/>
                    <a:pt x="66675" y="162921"/>
                    <a:pt x="66675" y="152400"/>
                  </a:cubicBezTo>
                  <a:cubicBezTo>
                    <a:pt x="66675" y="141879"/>
                    <a:pt x="75204" y="133350"/>
                    <a:pt x="85725" y="133350"/>
                  </a:cubicBezTo>
                  <a:close/>
                  <a:moveTo>
                    <a:pt x="152400" y="133350"/>
                  </a:moveTo>
                  <a:cubicBezTo>
                    <a:pt x="162921" y="133350"/>
                    <a:pt x="171450" y="141879"/>
                    <a:pt x="171450" y="152400"/>
                  </a:cubicBezTo>
                  <a:cubicBezTo>
                    <a:pt x="171450" y="162921"/>
                    <a:pt x="162921" y="171450"/>
                    <a:pt x="152400" y="171450"/>
                  </a:cubicBezTo>
                  <a:cubicBezTo>
                    <a:pt x="141879" y="171450"/>
                    <a:pt x="133350" y="162921"/>
                    <a:pt x="133350" y="152400"/>
                  </a:cubicBezTo>
                  <a:cubicBezTo>
                    <a:pt x="133350" y="141879"/>
                    <a:pt x="141879" y="133350"/>
                    <a:pt x="152400" y="133350"/>
                  </a:cubicBezTo>
                  <a:close/>
                  <a:moveTo>
                    <a:pt x="19050" y="133350"/>
                  </a:moveTo>
                  <a:cubicBezTo>
                    <a:pt x="29571" y="133350"/>
                    <a:pt x="38100" y="141879"/>
                    <a:pt x="38100" y="152400"/>
                  </a:cubicBezTo>
                  <a:cubicBezTo>
                    <a:pt x="38100" y="162921"/>
                    <a:pt x="29571" y="171450"/>
                    <a:pt x="19050" y="171450"/>
                  </a:cubicBezTo>
                  <a:cubicBezTo>
                    <a:pt x="8529" y="171450"/>
                    <a:pt x="0" y="162921"/>
                    <a:pt x="0" y="152400"/>
                  </a:cubicBezTo>
                  <a:cubicBezTo>
                    <a:pt x="0" y="141879"/>
                    <a:pt x="8529" y="133350"/>
                    <a:pt x="19050" y="133350"/>
                  </a:cubicBezTo>
                  <a:close/>
                  <a:moveTo>
                    <a:pt x="85725" y="66675"/>
                  </a:moveTo>
                  <a:cubicBezTo>
                    <a:pt x="96246" y="66675"/>
                    <a:pt x="104775" y="75204"/>
                    <a:pt x="104775" y="85725"/>
                  </a:cubicBezTo>
                  <a:cubicBezTo>
                    <a:pt x="104775" y="96246"/>
                    <a:pt x="96246" y="104775"/>
                    <a:pt x="85725" y="104775"/>
                  </a:cubicBezTo>
                  <a:cubicBezTo>
                    <a:pt x="75204" y="104775"/>
                    <a:pt x="66675" y="96246"/>
                    <a:pt x="66675" y="85725"/>
                  </a:cubicBezTo>
                  <a:cubicBezTo>
                    <a:pt x="66675" y="75204"/>
                    <a:pt x="75204" y="66675"/>
                    <a:pt x="85725" y="66675"/>
                  </a:cubicBezTo>
                  <a:close/>
                  <a:moveTo>
                    <a:pt x="152400" y="66675"/>
                  </a:moveTo>
                  <a:cubicBezTo>
                    <a:pt x="162921" y="66675"/>
                    <a:pt x="171450" y="75204"/>
                    <a:pt x="171450" y="85725"/>
                  </a:cubicBezTo>
                  <a:cubicBezTo>
                    <a:pt x="171450" y="96246"/>
                    <a:pt x="162921" y="104775"/>
                    <a:pt x="152400" y="104775"/>
                  </a:cubicBezTo>
                  <a:cubicBezTo>
                    <a:pt x="141879" y="104775"/>
                    <a:pt x="133350" y="96246"/>
                    <a:pt x="133350" y="85725"/>
                  </a:cubicBezTo>
                  <a:cubicBezTo>
                    <a:pt x="133350" y="75204"/>
                    <a:pt x="141879" y="66675"/>
                    <a:pt x="152400" y="66675"/>
                  </a:cubicBezTo>
                  <a:close/>
                  <a:moveTo>
                    <a:pt x="19050" y="66675"/>
                  </a:moveTo>
                  <a:cubicBezTo>
                    <a:pt x="29571" y="66675"/>
                    <a:pt x="38100" y="75204"/>
                    <a:pt x="38100" y="85725"/>
                  </a:cubicBezTo>
                  <a:cubicBezTo>
                    <a:pt x="38100" y="96246"/>
                    <a:pt x="29571" y="104775"/>
                    <a:pt x="19050" y="104775"/>
                  </a:cubicBezTo>
                  <a:cubicBezTo>
                    <a:pt x="8529" y="104775"/>
                    <a:pt x="0" y="96246"/>
                    <a:pt x="0" y="85725"/>
                  </a:cubicBezTo>
                  <a:cubicBezTo>
                    <a:pt x="0" y="75204"/>
                    <a:pt x="8529" y="66675"/>
                    <a:pt x="19050" y="66675"/>
                  </a:cubicBezTo>
                  <a:close/>
                  <a:moveTo>
                    <a:pt x="85725" y="0"/>
                  </a:moveTo>
                  <a:cubicBezTo>
                    <a:pt x="96246" y="0"/>
                    <a:pt x="104775" y="8529"/>
                    <a:pt x="104775" y="19050"/>
                  </a:cubicBezTo>
                  <a:cubicBezTo>
                    <a:pt x="104775" y="29571"/>
                    <a:pt x="96246" y="38100"/>
                    <a:pt x="85725" y="38100"/>
                  </a:cubicBezTo>
                  <a:cubicBezTo>
                    <a:pt x="75204" y="38100"/>
                    <a:pt x="66675" y="29571"/>
                    <a:pt x="66675" y="19050"/>
                  </a:cubicBezTo>
                  <a:cubicBezTo>
                    <a:pt x="66675" y="8529"/>
                    <a:pt x="75204" y="0"/>
                    <a:pt x="85725" y="0"/>
                  </a:cubicBezTo>
                  <a:close/>
                  <a:moveTo>
                    <a:pt x="152400" y="0"/>
                  </a:moveTo>
                  <a:cubicBezTo>
                    <a:pt x="162921" y="0"/>
                    <a:pt x="171450" y="8529"/>
                    <a:pt x="171450" y="19050"/>
                  </a:cubicBezTo>
                  <a:cubicBezTo>
                    <a:pt x="171450" y="29571"/>
                    <a:pt x="162921" y="38100"/>
                    <a:pt x="152400" y="38100"/>
                  </a:cubicBezTo>
                  <a:cubicBezTo>
                    <a:pt x="141879" y="38100"/>
                    <a:pt x="133350" y="29571"/>
                    <a:pt x="133350" y="19050"/>
                  </a:cubicBezTo>
                  <a:cubicBezTo>
                    <a:pt x="133350" y="8529"/>
                    <a:pt x="141879" y="0"/>
                    <a:pt x="152400" y="0"/>
                  </a:cubicBezTo>
                  <a:close/>
                  <a:moveTo>
                    <a:pt x="19050" y="0"/>
                  </a:moveTo>
                  <a:cubicBezTo>
                    <a:pt x="29571" y="0"/>
                    <a:pt x="38100" y="8529"/>
                    <a:pt x="38100" y="19050"/>
                  </a:cubicBezTo>
                  <a:cubicBezTo>
                    <a:pt x="38100" y="29571"/>
                    <a:pt x="29571" y="38100"/>
                    <a:pt x="19050" y="38100"/>
                  </a:cubicBezTo>
                  <a:cubicBezTo>
                    <a:pt x="8529" y="38100"/>
                    <a:pt x="0" y="29571"/>
                    <a:pt x="0" y="19050"/>
                  </a:cubicBezTo>
                  <a:cubicBezTo>
                    <a:pt x="0" y="8529"/>
                    <a:pt x="8529" y="0"/>
                    <a:pt x="19050" y="0"/>
                  </a:cubicBezTo>
                  <a:close/>
                </a:path>
              </a:pathLst>
            </a:custGeom>
            <a:solidFill>
              <a:srgbClr val="E6E6E6"/>
            </a:solidFill>
            <a:ln w="38100" cap="flat" cmpd="sng" algn="ctr">
              <a:noFill/>
              <a:prstDash val="solid"/>
            </a:ln>
            <a:effectLst>
              <a:outerShdw blurRad="63500" dist="127000" dir="2700000" sx="102000" sy="102000" algn="ctr" rotWithShape="0">
                <a:prstClr val="black">
                  <a:alpha val="20000"/>
                </a:prst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GB" sz="400" kern="0">
                <a:solidFill>
                  <a:srgbClr val="000000"/>
                </a:solidFill>
                <a:latin typeface="Segoe UI Light" panose="020B0502040204020203" pitchFamily="34" charset="0"/>
                <a:cs typeface="Segoe UI Light" panose="020B0502040204020203" pitchFamily="34" charset="0"/>
              </a:endParaRPr>
            </a:p>
          </p:txBody>
        </p:sp>
        <p:grpSp>
          <p:nvGrpSpPr>
            <p:cNvPr id="778" name="Group 777">
              <a:extLst>
                <a:ext uri="{FF2B5EF4-FFF2-40B4-BE49-F238E27FC236}">
                  <a16:creationId xmlns:a16="http://schemas.microsoft.com/office/drawing/2014/main" id="{8408F020-7FFF-2CA6-A32F-B6A26DDB18BA}"/>
                </a:ext>
                <a:ext uri="{C183D7F6-B498-43B3-948B-1728B52AA6E4}">
                  <adec:decorative xmlns:adec="http://schemas.microsoft.com/office/drawing/2017/decorative" val="1"/>
                </a:ext>
              </a:extLst>
            </p:cNvPr>
            <p:cNvGrpSpPr/>
            <p:nvPr/>
          </p:nvGrpSpPr>
          <p:grpSpPr>
            <a:xfrm>
              <a:off x="5739042" y="4484717"/>
              <a:ext cx="121448" cy="121447"/>
              <a:chOff x="-933400" y="3003068"/>
              <a:chExt cx="171451" cy="171450"/>
            </a:xfrm>
            <a:solidFill>
              <a:srgbClr val="E6E6E6"/>
            </a:solidFill>
          </p:grpSpPr>
          <p:sp>
            <p:nvSpPr>
              <p:cNvPr id="785" name="Freeform: Shape 784">
                <a:extLst>
                  <a:ext uri="{FF2B5EF4-FFF2-40B4-BE49-F238E27FC236}">
                    <a16:creationId xmlns:a16="http://schemas.microsoft.com/office/drawing/2014/main" id="{6DB39099-9E02-0497-A822-3004EEF8DEFC}"/>
                  </a:ext>
                </a:extLst>
              </p:cNvPr>
              <p:cNvSpPr/>
              <p:nvPr/>
            </p:nvSpPr>
            <p:spPr>
              <a:xfrm>
                <a:off x="-933400" y="3003068"/>
                <a:ext cx="171451" cy="171450"/>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path>
                </a:pathLst>
              </a:custGeom>
              <a:grpFill/>
              <a:ln w="38100" cap="flat" cmpd="sng" algn="ctr">
                <a:noFill/>
                <a:prstDash val="solid"/>
              </a:ln>
              <a:effectLst>
                <a:outerShdw blurRad="63500" dist="127000" dir="2700000" sx="102000" sy="102000" algn="ctr" rotWithShape="0">
                  <a:prstClr val="black">
                    <a:alpha val="20000"/>
                  </a:prst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GB" sz="400" kern="0">
                  <a:solidFill>
                    <a:srgbClr val="000000"/>
                  </a:solidFill>
                  <a:latin typeface="Segoe UI Light" panose="020B0502040204020203" pitchFamily="34" charset="0"/>
                  <a:cs typeface="Segoe UI Light" panose="020B0502040204020203" pitchFamily="34" charset="0"/>
                </a:endParaRPr>
              </a:p>
            </p:txBody>
          </p:sp>
          <p:sp>
            <p:nvSpPr>
              <p:cNvPr id="786" name="Freeform: Shape 785">
                <a:extLst>
                  <a:ext uri="{FF2B5EF4-FFF2-40B4-BE49-F238E27FC236}">
                    <a16:creationId xmlns:a16="http://schemas.microsoft.com/office/drawing/2014/main" id="{06821430-E9C0-5AA9-1D6E-C950C05115F9}"/>
                  </a:ext>
                </a:extLst>
              </p:cNvPr>
              <p:cNvSpPr/>
              <p:nvPr/>
            </p:nvSpPr>
            <p:spPr>
              <a:xfrm>
                <a:off x="-902373" y="3029981"/>
                <a:ext cx="133350" cy="119062"/>
              </a:xfrm>
              <a:custGeom>
                <a:avLst/>
                <a:gdLst>
                  <a:gd name="connsiteX0" fmla="*/ 133350 w 133350"/>
                  <a:gd name="connsiteY0" fmla="*/ 7144 h 119062"/>
                  <a:gd name="connsiteX1" fmla="*/ 126206 w 133350"/>
                  <a:gd name="connsiteY1" fmla="*/ 0 h 119062"/>
                  <a:gd name="connsiteX2" fmla="*/ 121920 w 133350"/>
                  <a:gd name="connsiteY2" fmla="*/ 1429 h 119062"/>
                  <a:gd name="connsiteX3" fmla="*/ 68580 w 133350"/>
                  <a:gd name="connsiteY3" fmla="*/ 41434 h 119062"/>
                  <a:gd name="connsiteX4" fmla="*/ 32195 w 133350"/>
                  <a:gd name="connsiteY4" fmla="*/ 20041 h 119062"/>
                  <a:gd name="connsiteX5" fmla="*/ 25384 w 133350"/>
                  <a:gd name="connsiteY5" fmla="*/ 19802 h 119062"/>
                  <a:gd name="connsiteX6" fmla="*/ 0 w 133350"/>
                  <a:gd name="connsiteY6" fmla="*/ 32490 h 119062"/>
                  <a:gd name="connsiteX7" fmla="*/ 0 w 133350"/>
                  <a:gd name="connsiteY7" fmla="*/ 119063 h 119062"/>
                  <a:gd name="connsiteX8" fmla="*/ 133350 w 133350"/>
                  <a:gd name="connsiteY8" fmla="*/ 119063 h 119062"/>
                  <a:gd name="connsiteX9" fmla="*/ 133350 w 133350"/>
                  <a:gd name="connsiteY9" fmla="*/ 7144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119062">
                    <a:moveTo>
                      <a:pt x="133350" y="7144"/>
                    </a:moveTo>
                    <a:cubicBezTo>
                      <a:pt x="133350" y="3198"/>
                      <a:pt x="130152" y="0"/>
                      <a:pt x="126206" y="0"/>
                    </a:cubicBezTo>
                    <a:cubicBezTo>
                      <a:pt x="124661" y="0"/>
                      <a:pt x="123157" y="501"/>
                      <a:pt x="121920" y="1429"/>
                    </a:cubicBezTo>
                    <a:lnTo>
                      <a:pt x="68580" y="41434"/>
                    </a:lnTo>
                    <a:lnTo>
                      <a:pt x="32195" y="20041"/>
                    </a:lnTo>
                    <a:cubicBezTo>
                      <a:pt x="30111" y="18814"/>
                      <a:pt x="27548" y="18724"/>
                      <a:pt x="25384" y="19802"/>
                    </a:cubicBezTo>
                    <a:lnTo>
                      <a:pt x="0" y="32490"/>
                    </a:lnTo>
                    <a:lnTo>
                      <a:pt x="0" y="119063"/>
                    </a:lnTo>
                    <a:lnTo>
                      <a:pt x="133350" y="119063"/>
                    </a:lnTo>
                    <a:lnTo>
                      <a:pt x="133350" y="7144"/>
                    </a:lnTo>
                    <a:close/>
                  </a:path>
                </a:pathLst>
              </a:custGeom>
              <a:grpFill/>
              <a:ln w="38100" cap="flat" cmpd="sng" algn="ctr">
                <a:noFill/>
                <a:prstDash val="solid"/>
              </a:ln>
              <a:effectLst>
                <a:outerShdw blurRad="63500" dist="127000" dir="2700000" sx="102000" sy="102000" algn="ctr" rotWithShape="0">
                  <a:prstClr val="black">
                    <a:alpha val="20000"/>
                  </a:prst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GB" sz="400" kern="0">
                  <a:solidFill>
                    <a:srgbClr val="000000"/>
                  </a:solidFill>
                  <a:latin typeface="Segoe UI Light" panose="020B0502040204020203" pitchFamily="34" charset="0"/>
                  <a:cs typeface="Segoe UI Light" panose="020B0502040204020203" pitchFamily="34" charset="0"/>
                </a:endParaRPr>
              </a:p>
            </p:txBody>
          </p:sp>
        </p:grpSp>
        <p:sp>
          <p:nvSpPr>
            <p:cNvPr id="779" name="Graphic 13">
              <a:extLst>
                <a:ext uri="{FF2B5EF4-FFF2-40B4-BE49-F238E27FC236}">
                  <a16:creationId xmlns:a16="http://schemas.microsoft.com/office/drawing/2014/main" id="{CA2E11AD-415E-0189-BC3F-2A3F8312F1BB}"/>
                </a:ext>
                <a:ext uri="{C183D7F6-B498-43B3-948B-1728B52AA6E4}">
                  <adec:decorative xmlns:adec="http://schemas.microsoft.com/office/drawing/2017/decorative" val="1"/>
                </a:ext>
              </a:extLst>
            </p:cNvPr>
            <p:cNvSpPr/>
            <p:nvPr/>
          </p:nvSpPr>
          <p:spPr>
            <a:xfrm>
              <a:off x="5401137" y="4475382"/>
              <a:ext cx="124654" cy="137762"/>
            </a:xfrm>
            <a:custGeom>
              <a:avLst/>
              <a:gdLst>
                <a:gd name="connsiteX0" fmla="*/ 76200 w 181153"/>
                <a:gd name="connsiteY0" fmla="*/ 76200 h 200203"/>
                <a:gd name="connsiteX1" fmla="*/ 152400 w 181153"/>
                <a:gd name="connsiteY1" fmla="*/ 38100 h 200203"/>
                <a:gd name="connsiteX2" fmla="*/ 76200 w 181153"/>
                <a:gd name="connsiteY2" fmla="*/ 0 h 200203"/>
                <a:gd name="connsiteX3" fmla="*/ 0 w 181153"/>
                <a:gd name="connsiteY3" fmla="*/ 38100 h 200203"/>
                <a:gd name="connsiteX4" fmla="*/ 76200 w 181153"/>
                <a:gd name="connsiteY4" fmla="*/ 76200 h 200203"/>
                <a:gd name="connsiteX5" fmla="*/ 136474 w 181153"/>
                <a:gd name="connsiteY5" fmla="*/ 77819 h 200203"/>
                <a:gd name="connsiteX6" fmla="*/ 152400 w 181153"/>
                <a:gd name="connsiteY6" fmla="*/ 67180 h 200203"/>
                <a:gd name="connsiteX7" fmla="*/ 152400 w 181153"/>
                <a:gd name="connsiteY7" fmla="*/ 97698 h 200203"/>
                <a:gd name="connsiteX8" fmla="*/ 114109 w 181153"/>
                <a:gd name="connsiteY8" fmla="*/ 85954 h 200203"/>
                <a:gd name="connsiteX9" fmla="*/ 136474 w 181153"/>
                <a:gd name="connsiteY9" fmla="*/ 77819 h 200203"/>
                <a:gd name="connsiteX10" fmla="*/ 66675 w 181153"/>
                <a:gd name="connsiteY10" fmla="*/ 138113 h 200203"/>
                <a:gd name="connsiteX11" fmla="*/ 103165 w 181153"/>
                <a:gd name="connsiteY11" fmla="*/ 188043 h 200203"/>
                <a:gd name="connsiteX12" fmla="*/ 76200 w 181153"/>
                <a:gd name="connsiteY12" fmla="*/ 190500 h 200203"/>
                <a:gd name="connsiteX13" fmla="*/ 0 w 181153"/>
                <a:gd name="connsiteY13" fmla="*/ 152400 h 200203"/>
                <a:gd name="connsiteX14" fmla="*/ 0 w 181153"/>
                <a:gd name="connsiteY14" fmla="*/ 67180 h 200203"/>
                <a:gd name="connsiteX15" fmla="*/ 15926 w 181153"/>
                <a:gd name="connsiteY15" fmla="*/ 77819 h 200203"/>
                <a:gd name="connsiteX16" fmla="*/ 76200 w 181153"/>
                <a:gd name="connsiteY16" fmla="*/ 90488 h 200203"/>
                <a:gd name="connsiteX17" fmla="*/ 102651 w 181153"/>
                <a:gd name="connsiteY17" fmla="*/ 88344 h 200203"/>
                <a:gd name="connsiteX18" fmla="*/ 66675 w 181153"/>
                <a:gd name="connsiteY18" fmla="*/ 138113 h 200203"/>
                <a:gd name="connsiteX19" fmla="*/ 119063 w 181153"/>
                <a:gd name="connsiteY19" fmla="*/ 180975 h 200203"/>
                <a:gd name="connsiteX20" fmla="*/ 143894 w 181153"/>
                <a:gd name="connsiteY20" fmla="*/ 173050 h 200203"/>
                <a:gd name="connsiteX21" fmla="*/ 168783 w 181153"/>
                <a:gd name="connsiteY21" fmla="*/ 197930 h 200203"/>
                <a:gd name="connsiteX22" fmla="*/ 178880 w 181153"/>
                <a:gd name="connsiteY22" fmla="*/ 198286 h 200203"/>
                <a:gd name="connsiteX23" fmla="*/ 179236 w 181153"/>
                <a:gd name="connsiteY23" fmla="*/ 188189 h 200203"/>
                <a:gd name="connsiteX24" fmla="*/ 178880 w 181153"/>
                <a:gd name="connsiteY24" fmla="*/ 187833 h 200203"/>
                <a:gd name="connsiteX25" fmla="*/ 154000 w 181153"/>
                <a:gd name="connsiteY25" fmla="*/ 162944 h 200203"/>
                <a:gd name="connsiteX26" fmla="*/ 143895 w 181153"/>
                <a:gd name="connsiteY26" fmla="*/ 103176 h 200203"/>
                <a:gd name="connsiteX27" fmla="*/ 84127 w 181153"/>
                <a:gd name="connsiteY27" fmla="*/ 113281 h 200203"/>
                <a:gd name="connsiteX28" fmla="*/ 94232 w 181153"/>
                <a:gd name="connsiteY28" fmla="*/ 173049 h 200203"/>
                <a:gd name="connsiteX29" fmla="*/ 119063 w 181153"/>
                <a:gd name="connsiteY29" fmla="*/ 180975 h 200203"/>
                <a:gd name="connsiteX30" fmla="*/ 119063 w 181153"/>
                <a:gd name="connsiteY30" fmla="*/ 166688 h 200203"/>
                <a:gd name="connsiteX31" fmla="*/ 90488 w 181153"/>
                <a:gd name="connsiteY31" fmla="*/ 138113 h 200203"/>
                <a:gd name="connsiteX32" fmla="*/ 119063 w 181153"/>
                <a:gd name="connsiteY32" fmla="*/ 109538 h 200203"/>
                <a:gd name="connsiteX33" fmla="*/ 147638 w 181153"/>
                <a:gd name="connsiteY33" fmla="*/ 138113 h 200203"/>
                <a:gd name="connsiteX34" fmla="*/ 119063 w 181153"/>
                <a:gd name="connsiteY34" fmla="*/ 166688 h 20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1153" h="200203">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97698"/>
                  </a:lnTo>
                  <a:cubicBezTo>
                    <a:pt x="141707" y="88844"/>
                    <a:pt x="127927" y="84618"/>
                    <a:pt x="114109" y="85954"/>
                  </a:cubicBezTo>
                  <a:cubicBezTo>
                    <a:pt x="121833" y="84050"/>
                    <a:pt x="129331" y="81323"/>
                    <a:pt x="136474" y="77819"/>
                  </a:cubicBezTo>
                  <a:close/>
                  <a:moveTo>
                    <a:pt x="66675" y="138113"/>
                  </a:moveTo>
                  <a:cubicBezTo>
                    <a:pt x="66675" y="160924"/>
                    <a:pt x="81431" y="181115"/>
                    <a:pt x="103165" y="188043"/>
                  </a:cubicBezTo>
                  <a:cubicBezTo>
                    <a:pt x="94783" y="189633"/>
                    <a:pt x="85696"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85325" y="90488"/>
                    <a:pt x="94221" y="89754"/>
                    <a:pt x="102651" y="88344"/>
                  </a:cubicBezTo>
                  <a:cubicBezTo>
                    <a:pt x="81178" y="95434"/>
                    <a:pt x="66673" y="115498"/>
                    <a:pt x="66675" y="138113"/>
                  </a:cubicBezTo>
                  <a:close/>
                  <a:moveTo>
                    <a:pt x="119063" y="180975"/>
                  </a:moveTo>
                  <a:cubicBezTo>
                    <a:pt x="127964" y="180988"/>
                    <a:pt x="136646" y="178217"/>
                    <a:pt x="143894" y="173050"/>
                  </a:cubicBezTo>
                  <a:lnTo>
                    <a:pt x="168783" y="197930"/>
                  </a:lnTo>
                  <a:cubicBezTo>
                    <a:pt x="171473" y="200816"/>
                    <a:pt x="175993" y="200976"/>
                    <a:pt x="178880" y="198286"/>
                  </a:cubicBezTo>
                  <a:cubicBezTo>
                    <a:pt x="181766" y="195596"/>
                    <a:pt x="181926" y="191076"/>
                    <a:pt x="179236" y="188189"/>
                  </a:cubicBezTo>
                  <a:cubicBezTo>
                    <a:pt x="179121" y="188066"/>
                    <a:pt x="179002" y="187947"/>
                    <a:pt x="178880" y="187833"/>
                  </a:cubicBezTo>
                  <a:lnTo>
                    <a:pt x="154000" y="162944"/>
                  </a:lnTo>
                  <a:cubicBezTo>
                    <a:pt x="167714" y="143649"/>
                    <a:pt x="163190" y="116890"/>
                    <a:pt x="143895" y="103176"/>
                  </a:cubicBezTo>
                  <a:cubicBezTo>
                    <a:pt x="124600" y="89462"/>
                    <a:pt x="97841" y="93986"/>
                    <a:pt x="84127" y="113281"/>
                  </a:cubicBezTo>
                  <a:cubicBezTo>
                    <a:pt x="70413" y="132576"/>
                    <a:pt x="74937" y="159335"/>
                    <a:pt x="94232" y="173049"/>
                  </a:cubicBezTo>
                  <a:cubicBezTo>
                    <a:pt x="101485" y="178205"/>
                    <a:pt x="110163" y="180975"/>
                    <a:pt x="119063" y="180975"/>
                  </a:cubicBezTo>
                  <a:close/>
                  <a:moveTo>
                    <a:pt x="119063" y="166688"/>
                  </a:moveTo>
                  <a:cubicBezTo>
                    <a:pt x="103281" y="166688"/>
                    <a:pt x="90488" y="153894"/>
                    <a:pt x="90488" y="138113"/>
                  </a:cubicBezTo>
                  <a:cubicBezTo>
                    <a:pt x="90488" y="122331"/>
                    <a:pt x="103281" y="109538"/>
                    <a:pt x="119063" y="109538"/>
                  </a:cubicBezTo>
                  <a:cubicBezTo>
                    <a:pt x="134844" y="109538"/>
                    <a:pt x="147638" y="122331"/>
                    <a:pt x="147638" y="138113"/>
                  </a:cubicBezTo>
                  <a:cubicBezTo>
                    <a:pt x="147638" y="153894"/>
                    <a:pt x="134844" y="166688"/>
                    <a:pt x="119063" y="166688"/>
                  </a:cubicBezTo>
                  <a:close/>
                </a:path>
              </a:pathLst>
            </a:custGeom>
            <a:solidFill>
              <a:srgbClr val="E6E6E6"/>
            </a:solidFill>
            <a:ln w="38100" cap="flat" cmpd="sng" algn="ctr">
              <a:noFill/>
              <a:prstDash val="solid"/>
            </a:ln>
            <a:effectLst>
              <a:outerShdw blurRad="63500" dist="127000" dir="2700000" sx="102000" sy="102000" algn="ctr" rotWithShape="0">
                <a:prstClr val="black">
                  <a:alpha val="20000"/>
                </a:prst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GB" sz="400" kern="0">
                <a:solidFill>
                  <a:srgbClr val="000000"/>
                </a:solidFill>
                <a:latin typeface="Segoe UI Light" panose="020B0502040204020203" pitchFamily="34" charset="0"/>
                <a:cs typeface="Segoe UI Light" panose="020B0502040204020203" pitchFamily="34" charset="0"/>
              </a:endParaRPr>
            </a:p>
          </p:txBody>
        </p:sp>
        <p:sp>
          <p:nvSpPr>
            <p:cNvPr id="780" name="Graphic 15">
              <a:extLst>
                <a:ext uri="{FF2B5EF4-FFF2-40B4-BE49-F238E27FC236}">
                  <a16:creationId xmlns:a16="http://schemas.microsoft.com/office/drawing/2014/main" id="{74371199-D30F-6B87-9651-BA8AE8A8E9C1}"/>
                </a:ext>
                <a:ext uri="{C183D7F6-B498-43B3-948B-1728B52AA6E4}">
                  <adec:decorative xmlns:adec="http://schemas.microsoft.com/office/drawing/2017/decorative" val="1"/>
                </a:ext>
              </a:extLst>
            </p:cNvPr>
            <p:cNvSpPr/>
            <p:nvPr/>
          </p:nvSpPr>
          <p:spPr>
            <a:xfrm>
              <a:off x="5056540" y="4479371"/>
              <a:ext cx="103828" cy="129785"/>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rgbClr val="E6E6E6"/>
            </a:solidFill>
            <a:ln w="38100" cap="flat" cmpd="sng" algn="ctr">
              <a:noFill/>
              <a:prstDash val="solid"/>
            </a:ln>
            <a:effectLst>
              <a:outerShdw blurRad="63500" dist="127000" dir="2700000" sx="102000" sy="102000" algn="ctr" rotWithShape="0">
                <a:prstClr val="black">
                  <a:alpha val="20000"/>
                </a:prst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GB" sz="400" kern="0">
                <a:solidFill>
                  <a:srgbClr val="000000"/>
                </a:solidFill>
                <a:latin typeface="Segoe UI Light" panose="020B0502040204020203" pitchFamily="34" charset="0"/>
                <a:cs typeface="Segoe UI Light" panose="020B0502040204020203" pitchFamily="34" charset="0"/>
              </a:endParaRPr>
            </a:p>
          </p:txBody>
        </p:sp>
        <p:sp>
          <p:nvSpPr>
            <p:cNvPr id="781" name="Graphic 17">
              <a:extLst>
                <a:ext uri="{FF2B5EF4-FFF2-40B4-BE49-F238E27FC236}">
                  <a16:creationId xmlns:a16="http://schemas.microsoft.com/office/drawing/2014/main" id="{5C6B2C68-F25A-6A28-75E2-F29912D77A27}"/>
                </a:ext>
                <a:ext uri="{C183D7F6-B498-43B3-948B-1728B52AA6E4}">
                  <adec:decorative xmlns:adec="http://schemas.microsoft.com/office/drawing/2017/decorative" val="1"/>
                </a:ext>
              </a:extLst>
            </p:cNvPr>
            <p:cNvSpPr/>
            <p:nvPr/>
          </p:nvSpPr>
          <p:spPr>
            <a:xfrm>
              <a:off x="4677107" y="4476713"/>
              <a:ext cx="135101" cy="135101"/>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solidFill>
              <a:srgbClr val="E6E6E6"/>
            </a:solidFill>
            <a:ln w="38100" cap="flat" cmpd="sng" algn="ctr">
              <a:noFill/>
              <a:prstDash val="solid"/>
            </a:ln>
            <a:effectLst>
              <a:outerShdw blurRad="63500" dist="127000" dir="2700000" sx="102000" sy="102000" algn="ctr" rotWithShape="0">
                <a:prstClr val="black">
                  <a:alpha val="20000"/>
                </a:prst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GB" sz="400" kern="0">
                <a:solidFill>
                  <a:srgbClr val="000000"/>
                </a:solidFill>
                <a:latin typeface="Segoe UI Light" panose="020B0502040204020203" pitchFamily="34" charset="0"/>
                <a:cs typeface="Segoe UI Light" panose="020B0502040204020203" pitchFamily="34" charset="0"/>
              </a:endParaRPr>
            </a:p>
          </p:txBody>
        </p:sp>
        <p:sp>
          <p:nvSpPr>
            <p:cNvPr id="782" name="Graphic 10">
              <a:extLst>
                <a:ext uri="{FF2B5EF4-FFF2-40B4-BE49-F238E27FC236}">
                  <a16:creationId xmlns:a16="http://schemas.microsoft.com/office/drawing/2014/main" id="{CA1507B5-4D0C-B0D9-2344-2D9B44619585}"/>
                </a:ext>
                <a:ext uri="{C183D7F6-B498-43B3-948B-1728B52AA6E4}">
                  <adec:decorative xmlns:adec="http://schemas.microsoft.com/office/drawing/2017/decorative" val="1"/>
                </a:ext>
              </a:extLst>
            </p:cNvPr>
            <p:cNvSpPr/>
            <p:nvPr/>
          </p:nvSpPr>
          <p:spPr>
            <a:xfrm>
              <a:off x="5040612" y="4854167"/>
              <a:ext cx="139498" cy="139428"/>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rgbClr val="E6E6E6"/>
            </a:solidFill>
            <a:ln w="38100" cap="flat" cmpd="sng" algn="ctr">
              <a:noFill/>
              <a:prstDash val="solid"/>
            </a:ln>
            <a:effectLst>
              <a:outerShdw blurRad="63500" dist="127000" dir="2700000" sx="102000" sy="102000" algn="ctr" rotWithShape="0">
                <a:prstClr val="black">
                  <a:alpha val="20000"/>
                </a:prstClr>
              </a:outerShdw>
            </a:effectLst>
          </p:spPr>
          <p:txBody>
            <a:bodyPr rtlCol="0" anchor="ctr"/>
            <a:lstStyle/>
            <a:p>
              <a:pPr algn="ctr" defTabSz="914192">
                <a:defRPr/>
              </a:pPr>
              <a:endParaRPr lang="en-GB" sz="400" kern="0">
                <a:solidFill>
                  <a:srgbClr val="000000"/>
                </a:solidFill>
                <a:latin typeface="Segoe UI Light" panose="020B0502040204020203" pitchFamily="34" charset="0"/>
                <a:cs typeface="Segoe UI Light" panose="020B0502040204020203" pitchFamily="34" charset="0"/>
              </a:endParaRPr>
            </a:p>
          </p:txBody>
        </p:sp>
        <p:sp>
          <p:nvSpPr>
            <p:cNvPr id="783" name="Graphic 233">
              <a:extLst>
                <a:ext uri="{FF2B5EF4-FFF2-40B4-BE49-F238E27FC236}">
                  <a16:creationId xmlns:a16="http://schemas.microsoft.com/office/drawing/2014/main" id="{A8FB1CC7-4C14-49BC-B665-CC6EC428D74B}"/>
                </a:ext>
                <a:ext uri="{C183D7F6-B498-43B3-948B-1728B52AA6E4}">
                  <adec:decorative xmlns:adec="http://schemas.microsoft.com/office/drawing/2017/decorative" val="1"/>
                </a:ext>
              </a:extLst>
            </p:cNvPr>
            <p:cNvSpPr/>
            <p:nvPr/>
          </p:nvSpPr>
          <p:spPr>
            <a:xfrm>
              <a:off x="6075236" y="4477689"/>
              <a:ext cx="158247" cy="152315"/>
            </a:xfrm>
            <a:custGeom>
              <a:avLst/>
              <a:gdLst>
                <a:gd name="connsiteX0" fmla="*/ 190500 w 400050"/>
                <a:gd name="connsiteY0" fmla="*/ 0 h 400050"/>
                <a:gd name="connsiteX1" fmla="*/ 381000 w 400050"/>
                <a:gd name="connsiteY1" fmla="*/ 190500 h 400050"/>
                <a:gd name="connsiteX2" fmla="*/ 379505 w 400050"/>
                <a:gd name="connsiteY2" fmla="*/ 214490 h 400050"/>
                <a:gd name="connsiteX3" fmla="*/ 314325 w 400050"/>
                <a:gd name="connsiteY3" fmla="*/ 161925 h 400050"/>
                <a:gd name="connsiteX4" fmla="*/ 247650 w 400050"/>
                <a:gd name="connsiteY4" fmla="*/ 228600 h 400050"/>
                <a:gd name="connsiteX5" fmla="*/ 247650 w 400050"/>
                <a:gd name="connsiteY5" fmla="*/ 229553 h 400050"/>
                <a:gd name="connsiteX6" fmla="*/ 209550 w 400050"/>
                <a:gd name="connsiteY6" fmla="*/ 276225 h 400050"/>
                <a:gd name="connsiteX7" fmla="*/ 209550 w 400050"/>
                <a:gd name="connsiteY7" fmla="*/ 371475 h 400050"/>
                <a:gd name="connsiteX8" fmla="*/ 210308 w 400050"/>
                <a:gd name="connsiteY8" fmla="*/ 379983 h 400050"/>
                <a:gd name="connsiteX9" fmla="*/ 190500 w 400050"/>
                <a:gd name="connsiteY9" fmla="*/ 381000 h 400050"/>
                <a:gd name="connsiteX10" fmla="*/ 0 w 400050"/>
                <a:gd name="connsiteY10" fmla="*/ 190500 h 400050"/>
                <a:gd name="connsiteX11" fmla="*/ 190500 w 400050"/>
                <a:gd name="connsiteY11" fmla="*/ 0 h 400050"/>
                <a:gd name="connsiteX12" fmla="*/ 251835 w 400050"/>
                <a:gd name="connsiteY12" fmla="*/ 132772 h 400050"/>
                <a:gd name="connsiteX13" fmla="*/ 166688 w 400050"/>
                <a:gd name="connsiteY13" fmla="*/ 217919 h 400050"/>
                <a:gd name="connsiteX14" fmla="*/ 129165 w 400050"/>
                <a:gd name="connsiteY14" fmla="*/ 180398 h 400050"/>
                <a:gd name="connsiteX15" fmla="*/ 108960 w 400050"/>
                <a:gd name="connsiteY15" fmla="*/ 180398 h 400050"/>
                <a:gd name="connsiteX16" fmla="*/ 108960 w 400050"/>
                <a:gd name="connsiteY16" fmla="*/ 200602 h 400050"/>
                <a:gd name="connsiteX17" fmla="*/ 156585 w 400050"/>
                <a:gd name="connsiteY17" fmla="*/ 248227 h 400050"/>
                <a:gd name="connsiteX18" fmla="*/ 176790 w 400050"/>
                <a:gd name="connsiteY18" fmla="*/ 248227 h 400050"/>
                <a:gd name="connsiteX19" fmla="*/ 272040 w 400050"/>
                <a:gd name="connsiteY19" fmla="*/ 152977 h 400050"/>
                <a:gd name="connsiteX20" fmla="*/ 272040 w 400050"/>
                <a:gd name="connsiteY20" fmla="*/ 132772 h 400050"/>
                <a:gd name="connsiteX21" fmla="*/ 251835 w 400050"/>
                <a:gd name="connsiteY21" fmla="*/ 132772 h 400050"/>
                <a:gd name="connsiteX22" fmla="*/ 314325 w 400050"/>
                <a:gd name="connsiteY22" fmla="*/ 180975 h 400050"/>
                <a:gd name="connsiteX23" fmla="*/ 361950 w 400050"/>
                <a:gd name="connsiteY23" fmla="*/ 228600 h 400050"/>
                <a:gd name="connsiteX24" fmla="*/ 361950 w 400050"/>
                <a:gd name="connsiteY24" fmla="*/ 247650 h 400050"/>
                <a:gd name="connsiteX25" fmla="*/ 371475 w 400050"/>
                <a:gd name="connsiteY25" fmla="*/ 247650 h 400050"/>
                <a:gd name="connsiteX26" fmla="*/ 372275 w 400050"/>
                <a:gd name="connsiteY26" fmla="*/ 247661 h 400050"/>
                <a:gd name="connsiteX27" fmla="*/ 400050 w 400050"/>
                <a:gd name="connsiteY27" fmla="*/ 276225 h 400050"/>
                <a:gd name="connsiteX28" fmla="*/ 400050 w 400050"/>
                <a:gd name="connsiteY28" fmla="*/ 371475 h 400050"/>
                <a:gd name="connsiteX29" fmla="*/ 371475 w 400050"/>
                <a:gd name="connsiteY29" fmla="*/ 400050 h 400050"/>
                <a:gd name="connsiteX30" fmla="*/ 257175 w 400050"/>
                <a:gd name="connsiteY30" fmla="*/ 400050 h 400050"/>
                <a:gd name="connsiteX31" fmla="*/ 229149 w 400050"/>
                <a:gd name="connsiteY31" fmla="*/ 377078 h 400050"/>
                <a:gd name="connsiteX32" fmla="*/ 228600 w 400050"/>
                <a:gd name="connsiteY32" fmla="*/ 371475 h 400050"/>
                <a:gd name="connsiteX33" fmla="*/ 228600 w 400050"/>
                <a:gd name="connsiteY33" fmla="*/ 276225 h 400050"/>
                <a:gd name="connsiteX34" fmla="*/ 257175 w 400050"/>
                <a:gd name="connsiteY34" fmla="*/ 247650 h 400050"/>
                <a:gd name="connsiteX35" fmla="*/ 266700 w 400050"/>
                <a:gd name="connsiteY35" fmla="*/ 247650 h 400050"/>
                <a:gd name="connsiteX36" fmla="*/ 266700 w 400050"/>
                <a:gd name="connsiteY36" fmla="*/ 228600 h 400050"/>
                <a:gd name="connsiteX37" fmla="*/ 314325 w 400050"/>
                <a:gd name="connsiteY37" fmla="*/ 180975 h 400050"/>
                <a:gd name="connsiteX38" fmla="*/ 306829 w 400050"/>
                <a:gd name="connsiteY38" fmla="*/ 341368 h 400050"/>
                <a:gd name="connsiteX39" fmla="*/ 314325 w 400050"/>
                <a:gd name="connsiteY39" fmla="*/ 342900 h 400050"/>
                <a:gd name="connsiteX40" fmla="*/ 333375 w 400050"/>
                <a:gd name="connsiteY40" fmla="*/ 323850 h 400050"/>
                <a:gd name="connsiteX41" fmla="*/ 332348 w 400050"/>
                <a:gd name="connsiteY41" fmla="*/ 317663 h 400050"/>
                <a:gd name="connsiteX42" fmla="*/ 314325 w 400050"/>
                <a:gd name="connsiteY42" fmla="*/ 304800 h 400050"/>
                <a:gd name="connsiteX43" fmla="*/ 295275 w 400050"/>
                <a:gd name="connsiteY43" fmla="*/ 323850 h 400050"/>
                <a:gd name="connsiteX44" fmla="*/ 306829 w 400050"/>
                <a:gd name="connsiteY44" fmla="*/ 341368 h 400050"/>
                <a:gd name="connsiteX45" fmla="*/ 295275 w 400050"/>
                <a:gd name="connsiteY45" fmla="*/ 228600 h 400050"/>
                <a:gd name="connsiteX46" fmla="*/ 295275 w 400050"/>
                <a:gd name="connsiteY46" fmla="*/ 247650 h 400050"/>
                <a:gd name="connsiteX47" fmla="*/ 333375 w 400050"/>
                <a:gd name="connsiteY47" fmla="*/ 247650 h 400050"/>
                <a:gd name="connsiteX48" fmla="*/ 333375 w 400050"/>
                <a:gd name="connsiteY48" fmla="*/ 228600 h 400050"/>
                <a:gd name="connsiteX49" fmla="*/ 314325 w 400050"/>
                <a:gd name="connsiteY49" fmla="*/ 209550 h 400050"/>
                <a:gd name="connsiteX50" fmla="*/ 295275 w 400050"/>
                <a:gd name="connsiteY50" fmla="*/ 22860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0050" h="400050">
                  <a:moveTo>
                    <a:pt x="190500" y="0"/>
                  </a:moveTo>
                  <a:cubicBezTo>
                    <a:pt x="295709" y="0"/>
                    <a:pt x="381000" y="85290"/>
                    <a:pt x="381000" y="190500"/>
                  </a:cubicBezTo>
                  <a:cubicBezTo>
                    <a:pt x="381000" y="198625"/>
                    <a:pt x="380491" y="206632"/>
                    <a:pt x="379505" y="214490"/>
                  </a:cubicBezTo>
                  <a:cubicBezTo>
                    <a:pt x="373029" y="184442"/>
                    <a:pt x="346308" y="161925"/>
                    <a:pt x="314325" y="161925"/>
                  </a:cubicBezTo>
                  <a:cubicBezTo>
                    <a:pt x="277501" y="161925"/>
                    <a:pt x="247650" y="191776"/>
                    <a:pt x="247650" y="228600"/>
                  </a:cubicBezTo>
                  <a:lnTo>
                    <a:pt x="247650" y="229553"/>
                  </a:lnTo>
                  <a:cubicBezTo>
                    <a:pt x="225912" y="233964"/>
                    <a:pt x="209550" y="253184"/>
                    <a:pt x="209550" y="276225"/>
                  </a:cubicBezTo>
                  <a:lnTo>
                    <a:pt x="209550" y="371475"/>
                  </a:lnTo>
                  <a:cubicBezTo>
                    <a:pt x="209550" y="374378"/>
                    <a:pt x="209809" y="377222"/>
                    <a:pt x="210308" y="379983"/>
                  </a:cubicBezTo>
                  <a:cubicBezTo>
                    <a:pt x="203797" y="380655"/>
                    <a:pt x="197188" y="381000"/>
                    <a:pt x="190500" y="381000"/>
                  </a:cubicBezTo>
                  <a:cubicBezTo>
                    <a:pt x="85290" y="381000"/>
                    <a:pt x="0" y="295709"/>
                    <a:pt x="0" y="190500"/>
                  </a:cubicBezTo>
                  <a:cubicBezTo>
                    <a:pt x="0" y="85290"/>
                    <a:pt x="85290" y="0"/>
                    <a:pt x="190500" y="0"/>
                  </a:cubicBezTo>
                  <a:close/>
                  <a:moveTo>
                    <a:pt x="251835" y="132772"/>
                  </a:moveTo>
                  <a:lnTo>
                    <a:pt x="166688" y="217919"/>
                  </a:lnTo>
                  <a:lnTo>
                    <a:pt x="129165" y="180398"/>
                  </a:lnTo>
                  <a:cubicBezTo>
                    <a:pt x="123586" y="174818"/>
                    <a:pt x="114539" y="174818"/>
                    <a:pt x="108960" y="180398"/>
                  </a:cubicBezTo>
                  <a:cubicBezTo>
                    <a:pt x="103380" y="185978"/>
                    <a:pt x="103380" y="195022"/>
                    <a:pt x="108960" y="200602"/>
                  </a:cubicBezTo>
                  <a:lnTo>
                    <a:pt x="156585" y="248227"/>
                  </a:lnTo>
                  <a:cubicBezTo>
                    <a:pt x="162165" y="253807"/>
                    <a:pt x="171210" y="253807"/>
                    <a:pt x="176790" y="248227"/>
                  </a:cubicBezTo>
                  <a:lnTo>
                    <a:pt x="272040" y="152977"/>
                  </a:lnTo>
                  <a:cubicBezTo>
                    <a:pt x="277619" y="147398"/>
                    <a:pt x="277619" y="138352"/>
                    <a:pt x="272040" y="132772"/>
                  </a:cubicBezTo>
                  <a:cubicBezTo>
                    <a:pt x="266460" y="127193"/>
                    <a:pt x="257415" y="127193"/>
                    <a:pt x="251835" y="132772"/>
                  </a:cubicBezTo>
                  <a:close/>
                  <a:moveTo>
                    <a:pt x="314325" y="180975"/>
                  </a:moveTo>
                  <a:cubicBezTo>
                    <a:pt x="340627" y="180975"/>
                    <a:pt x="361950" y="202298"/>
                    <a:pt x="361950" y="228600"/>
                  </a:cubicBezTo>
                  <a:lnTo>
                    <a:pt x="361950" y="247650"/>
                  </a:lnTo>
                  <a:lnTo>
                    <a:pt x="371475" y="247650"/>
                  </a:lnTo>
                  <a:cubicBezTo>
                    <a:pt x="371744" y="247650"/>
                    <a:pt x="372010" y="247654"/>
                    <a:pt x="372275" y="247661"/>
                  </a:cubicBezTo>
                  <a:cubicBezTo>
                    <a:pt x="387687" y="248084"/>
                    <a:pt x="400050" y="260711"/>
                    <a:pt x="400050" y="276225"/>
                  </a:cubicBezTo>
                  <a:lnTo>
                    <a:pt x="400050" y="371475"/>
                  </a:lnTo>
                  <a:cubicBezTo>
                    <a:pt x="400050" y="387256"/>
                    <a:pt x="387256" y="400050"/>
                    <a:pt x="371475" y="400050"/>
                  </a:cubicBezTo>
                  <a:lnTo>
                    <a:pt x="257175" y="400050"/>
                  </a:lnTo>
                  <a:cubicBezTo>
                    <a:pt x="243310" y="400050"/>
                    <a:pt x="231753" y="390176"/>
                    <a:pt x="229149" y="377078"/>
                  </a:cubicBezTo>
                  <a:cubicBezTo>
                    <a:pt x="228789" y="375266"/>
                    <a:pt x="228600" y="373391"/>
                    <a:pt x="228600" y="371475"/>
                  </a:cubicBezTo>
                  <a:lnTo>
                    <a:pt x="228600" y="276225"/>
                  </a:lnTo>
                  <a:cubicBezTo>
                    <a:pt x="228600" y="260444"/>
                    <a:pt x="241394" y="247650"/>
                    <a:pt x="257175" y="247650"/>
                  </a:cubicBezTo>
                  <a:lnTo>
                    <a:pt x="266700" y="247650"/>
                  </a:lnTo>
                  <a:lnTo>
                    <a:pt x="266700" y="228600"/>
                  </a:lnTo>
                  <a:cubicBezTo>
                    <a:pt x="266700" y="202298"/>
                    <a:pt x="288023" y="180975"/>
                    <a:pt x="314325" y="180975"/>
                  </a:cubicBezTo>
                  <a:close/>
                  <a:moveTo>
                    <a:pt x="306829" y="341368"/>
                  </a:moveTo>
                  <a:cubicBezTo>
                    <a:pt x="309130" y="342353"/>
                    <a:pt x="311664" y="342900"/>
                    <a:pt x="314325" y="342900"/>
                  </a:cubicBezTo>
                  <a:cubicBezTo>
                    <a:pt x="324846" y="342900"/>
                    <a:pt x="333375" y="334371"/>
                    <a:pt x="333375" y="323850"/>
                  </a:cubicBezTo>
                  <a:cubicBezTo>
                    <a:pt x="333375" y="321684"/>
                    <a:pt x="333013" y="319602"/>
                    <a:pt x="332348" y="317663"/>
                  </a:cubicBezTo>
                  <a:cubicBezTo>
                    <a:pt x="329778" y="310178"/>
                    <a:pt x="322680" y="304800"/>
                    <a:pt x="314325" y="304800"/>
                  </a:cubicBezTo>
                  <a:cubicBezTo>
                    <a:pt x="303804" y="304800"/>
                    <a:pt x="295275" y="313329"/>
                    <a:pt x="295275" y="323850"/>
                  </a:cubicBezTo>
                  <a:cubicBezTo>
                    <a:pt x="295275" y="331710"/>
                    <a:pt x="300036" y="338458"/>
                    <a:pt x="306829" y="341368"/>
                  </a:cubicBezTo>
                  <a:close/>
                  <a:moveTo>
                    <a:pt x="295275" y="228600"/>
                  </a:moveTo>
                  <a:lnTo>
                    <a:pt x="295275" y="247650"/>
                  </a:lnTo>
                  <a:lnTo>
                    <a:pt x="333375" y="247650"/>
                  </a:lnTo>
                  <a:lnTo>
                    <a:pt x="333375" y="228600"/>
                  </a:lnTo>
                  <a:cubicBezTo>
                    <a:pt x="333375" y="218079"/>
                    <a:pt x="324846" y="209550"/>
                    <a:pt x="314325" y="209550"/>
                  </a:cubicBezTo>
                  <a:cubicBezTo>
                    <a:pt x="303804" y="209550"/>
                    <a:pt x="295275" y="218079"/>
                    <a:pt x="295275" y="228600"/>
                  </a:cubicBezTo>
                  <a:close/>
                </a:path>
              </a:pathLst>
            </a:custGeom>
            <a:solidFill>
              <a:srgbClr val="E6E6E6"/>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US" sz="700" kern="0">
                <a:gradFill flip="none" rotWithShape="1">
                  <a:gsLst>
                    <a:gs pos="1629">
                      <a:srgbClr val="2F2F2F"/>
                    </a:gs>
                    <a:gs pos="39000">
                      <a:srgbClr val="2F2F2F"/>
                    </a:gs>
                  </a:gsLst>
                  <a:lin ang="2700000" scaled="1"/>
                  <a:tileRect/>
                </a:gradFill>
                <a:latin typeface="Segoe UI Light" panose="020B0502040204020203" pitchFamily="34" charset="0"/>
                <a:cs typeface="Segoe UI Light" panose="020B0502040204020203" pitchFamily="34" charset="0"/>
              </a:endParaRPr>
            </a:p>
          </p:txBody>
        </p:sp>
        <p:sp>
          <p:nvSpPr>
            <p:cNvPr id="784" name="TextBox 783">
              <a:extLst>
                <a:ext uri="{FF2B5EF4-FFF2-40B4-BE49-F238E27FC236}">
                  <a16:creationId xmlns:a16="http://schemas.microsoft.com/office/drawing/2014/main" id="{117AAF2B-E85A-B2A4-DA70-D336FFE5FFEF}"/>
                </a:ext>
              </a:extLst>
            </p:cNvPr>
            <p:cNvSpPr txBox="1"/>
            <p:nvPr/>
          </p:nvSpPr>
          <p:spPr>
            <a:xfrm>
              <a:off x="6064465" y="4636873"/>
              <a:ext cx="173258" cy="81135"/>
            </a:xfrm>
            <a:prstGeom prst="rect">
              <a:avLst/>
            </a:prstGeom>
            <a:noFill/>
          </p:spPr>
          <p:txBody>
            <a:bodyPr wrap="none" lIns="0" tIns="0" rIns="0" bIns="0">
              <a:spAutoFit/>
            </a:bodyPr>
            <a:lstStyle>
              <a:defPPr>
                <a:defRPr lang="en-US"/>
              </a:defPPr>
              <a:lvl1pPr algn="ctr">
                <a:defRPr sz="2400" b="1" kern="1000" spc="-50">
                  <a:latin typeface="+mj-lt"/>
                </a:defRPr>
              </a:lvl1pPr>
            </a:lstStyle>
            <a:p>
              <a:pPr defTabSz="913874">
                <a:defRPr/>
              </a:pPr>
              <a:r>
                <a:rPr lang="en-US" sz="400" b="0" spc="0" dirty="0">
                  <a:solidFill>
                    <a:srgbClr val="E6E6E6">
                      <a:lumMod val="75000"/>
                    </a:srgbClr>
                  </a:solidFill>
                  <a:latin typeface="Segoe UI Light" panose="020B0502040204020203" pitchFamily="34" charset="0"/>
                  <a:cs typeface="Segoe UI Light" panose="020B0502040204020203" pitchFamily="34" charset="0"/>
                </a:rPr>
                <a:t>Safety</a:t>
              </a:r>
            </a:p>
          </p:txBody>
        </p:sp>
      </p:grpSp>
      <p:sp>
        <p:nvSpPr>
          <p:cNvPr id="789" name="Rounded Rectangle 20">
            <a:extLst>
              <a:ext uri="{FF2B5EF4-FFF2-40B4-BE49-F238E27FC236}">
                <a16:creationId xmlns:a16="http://schemas.microsoft.com/office/drawing/2014/main" id="{16AEA5CD-C966-9B7E-102C-713B9FA905C4}"/>
              </a:ext>
              <a:ext uri="{C183D7F6-B498-43B3-948B-1728B52AA6E4}">
                <adec:decorative xmlns:adec="http://schemas.microsoft.com/office/drawing/2017/decorative" val="1"/>
              </a:ext>
            </a:extLst>
          </p:cNvPr>
          <p:cNvSpPr/>
          <p:nvPr/>
        </p:nvSpPr>
        <p:spPr bwMode="auto">
          <a:xfrm>
            <a:off x="10905517" y="5477556"/>
            <a:ext cx="526133" cy="840464"/>
          </a:xfrm>
          <a:prstGeom prst="roundRect">
            <a:avLst>
              <a:gd name="adj" fmla="val 4259"/>
            </a:avLst>
          </a:prstGeom>
          <a:solidFill>
            <a:srgbClr val="E8E8E8">
              <a:lumMod val="10000"/>
            </a:srgbClr>
          </a:solidFill>
          <a:ln w="19050" cap="flat" cmpd="sng" algn="ctr">
            <a:gradFill flip="none" rotWithShape="1">
              <a:gsLst>
                <a:gs pos="79000">
                  <a:srgbClr val="8DC8E8"/>
                </a:gs>
                <a:gs pos="100000">
                  <a:srgbClr val="D59ED7"/>
                </a:gs>
              </a:gsLst>
              <a:lin ang="2700000" scaled="1"/>
              <a:tileRect/>
            </a:grad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marL="0" marR="0" lvl="0" indent="0" defTabSz="524516"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err="1">
              <a:ln>
                <a:noFill/>
              </a:ln>
              <a:solidFill>
                <a:srgbClr val="091F2C"/>
              </a:solidFill>
              <a:effectLst/>
              <a:uLnTx/>
              <a:uFillTx/>
              <a:ea typeface="Segoe UI" pitchFamily="34" charset="0"/>
              <a:cs typeface="Segoe UI" pitchFamily="34" charset="0"/>
            </a:endParaRPr>
          </a:p>
        </p:txBody>
      </p:sp>
      <p:sp>
        <p:nvSpPr>
          <p:cNvPr id="790" name="TextBox 789">
            <a:extLst>
              <a:ext uri="{FF2B5EF4-FFF2-40B4-BE49-F238E27FC236}">
                <a16:creationId xmlns:a16="http://schemas.microsoft.com/office/drawing/2014/main" id="{370BBEE9-632E-1419-9948-86A1F7A32C45}"/>
              </a:ext>
            </a:extLst>
          </p:cNvPr>
          <p:cNvSpPr txBox="1"/>
          <p:nvPr/>
        </p:nvSpPr>
        <p:spPr>
          <a:xfrm>
            <a:off x="10922810" y="6044143"/>
            <a:ext cx="488973" cy="1836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700" b="0" i="0" u="none" strike="noStrike" kern="0" cap="none" spc="0" normalizeH="0" baseline="0">
                <a:ln>
                  <a:noFill/>
                </a:ln>
                <a:solidFill>
                  <a:srgbClr val="FFFFFF"/>
                </a:solidFill>
                <a:effectLst/>
                <a:uLnTx/>
                <a:uFillTx/>
                <a:latin typeface="Segoe UI"/>
                <a:cs typeface="Segoe UI" pitchFamily="34" charset="0"/>
              </a:defRPr>
            </a:lvl1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300" b="0" i="0" u="none" strike="noStrike" kern="0" cap="none" spc="0" normalizeH="0" baseline="0" noProof="0" dirty="0">
                <a:ln>
                  <a:noFill/>
                </a:ln>
                <a:solidFill>
                  <a:srgbClr val="FFFFFF"/>
                </a:solidFill>
                <a:effectLst/>
                <a:uLnTx/>
                <a:uFillTx/>
                <a:latin typeface="Segoe UI"/>
                <a:cs typeface="Segoe UI" pitchFamily="34" charset="0"/>
              </a:rPr>
              <a:t>Tools providing model and data exploration and assessment user interfaces and libraries that enable a better understanding of AI systems</a:t>
            </a:r>
            <a:endParaRPr kumimoji="0" lang="en-AU" sz="300" b="0" i="0" u="none" strike="noStrike" kern="0" cap="none" spc="0" normalizeH="0" baseline="0" noProof="0" dirty="0">
              <a:ln>
                <a:noFill/>
              </a:ln>
              <a:solidFill>
                <a:srgbClr val="FFFFFF"/>
              </a:solidFill>
              <a:effectLst/>
              <a:uLnTx/>
              <a:uFillTx/>
              <a:latin typeface="Segoe UI"/>
              <a:cs typeface="Segoe UI" pitchFamily="34" charset="0"/>
            </a:endParaRPr>
          </a:p>
        </p:txBody>
      </p:sp>
      <p:sp>
        <p:nvSpPr>
          <p:cNvPr id="791" name="TextBox 790">
            <a:hlinkClick r:id="rId202"/>
            <a:extLst>
              <a:ext uri="{FF2B5EF4-FFF2-40B4-BE49-F238E27FC236}">
                <a16:creationId xmlns:a16="http://schemas.microsoft.com/office/drawing/2014/main" id="{DB7D28D3-B9E6-948E-F971-E34794062438}"/>
              </a:ext>
            </a:extLst>
          </p:cNvPr>
          <p:cNvSpPr txBox="1"/>
          <p:nvPr/>
        </p:nvSpPr>
        <p:spPr>
          <a:xfrm>
            <a:off x="10912167" y="5517216"/>
            <a:ext cx="508250" cy="248848"/>
          </a:xfrm>
          <a:prstGeom prst="rect">
            <a:avLst/>
          </a:prstGeom>
          <a:noFill/>
        </p:spPr>
        <p:txBody>
          <a:bodyPr wrap="square" lIns="0" tIns="0" rIns="0" bIns="0">
            <a:noAutofit/>
          </a:bodyPr>
          <a:lstStyle/>
          <a:p>
            <a:pPr algn="ctr" defTabSz="932742">
              <a:defRPr/>
            </a:pPr>
            <a:r>
              <a:rPr lang="en-US" sz="700" dirty="0">
                <a:solidFill>
                  <a:srgbClr val="FFFFFF"/>
                </a:solidFill>
                <a:latin typeface="Segoe UI Semibold" panose="020B0702040204020203" pitchFamily="34" charset="0"/>
                <a:cs typeface="Segoe UI Semibold" panose="020B0702040204020203" pitchFamily="34" charset="0"/>
              </a:rPr>
              <a:t>Responsible AI Toolbox</a:t>
            </a:r>
          </a:p>
        </p:txBody>
      </p:sp>
      <p:pic>
        <p:nvPicPr>
          <p:cNvPr id="792" name="Picture 791">
            <a:extLst>
              <a:ext uri="{FF2B5EF4-FFF2-40B4-BE49-F238E27FC236}">
                <a16:creationId xmlns:a16="http://schemas.microsoft.com/office/drawing/2014/main" id="{329031F5-7E04-D02F-67FD-31F01AB797BC}"/>
              </a:ext>
            </a:extLst>
          </p:cNvPr>
          <p:cNvPicPr>
            <a:picLocks noChangeAspect="1"/>
          </p:cNvPicPr>
          <p:nvPr/>
        </p:nvPicPr>
        <p:blipFill>
          <a:blip r:embed="rId203"/>
          <a:stretch>
            <a:fillRect/>
          </a:stretch>
        </p:blipFill>
        <p:spPr>
          <a:xfrm>
            <a:off x="11052242" y="5744223"/>
            <a:ext cx="235177" cy="251530"/>
          </a:xfrm>
          <a:prstGeom prst="rect">
            <a:avLst/>
          </a:prstGeom>
        </p:spPr>
      </p:pic>
      <p:grpSp>
        <p:nvGrpSpPr>
          <p:cNvPr id="793" name="Group 792">
            <a:extLst>
              <a:ext uri="{FF2B5EF4-FFF2-40B4-BE49-F238E27FC236}">
                <a16:creationId xmlns:a16="http://schemas.microsoft.com/office/drawing/2014/main" id="{5C0C77AC-EA97-CC01-7456-0764D3C67008}"/>
              </a:ext>
            </a:extLst>
          </p:cNvPr>
          <p:cNvGrpSpPr/>
          <p:nvPr/>
        </p:nvGrpSpPr>
        <p:grpSpPr>
          <a:xfrm>
            <a:off x="4999098" y="3755013"/>
            <a:ext cx="546140" cy="432552"/>
            <a:chOff x="5001956" y="3772161"/>
            <a:chExt cx="546140" cy="432552"/>
          </a:xfrm>
        </p:grpSpPr>
        <p:pic>
          <p:nvPicPr>
            <p:cNvPr id="794" name="Picture 793">
              <a:extLst>
                <a:ext uri="{FF2B5EF4-FFF2-40B4-BE49-F238E27FC236}">
                  <a16:creationId xmlns:a16="http://schemas.microsoft.com/office/drawing/2014/main" id="{1635F1AD-C8AD-273D-AC02-3EBBF5F5B875}"/>
                </a:ext>
              </a:extLst>
            </p:cNvPr>
            <p:cNvPicPr>
              <a:picLocks noChangeAspect="1"/>
            </p:cNvPicPr>
            <p:nvPr/>
          </p:nvPicPr>
          <p:blipFill>
            <a:blip r:embed="rId204"/>
            <a:stretch>
              <a:fillRect/>
            </a:stretch>
          </p:blipFill>
          <p:spPr>
            <a:xfrm>
              <a:off x="5160257" y="3772161"/>
              <a:ext cx="231770" cy="275917"/>
            </a:xfrm>
            <a:prstGeom prst="rect">
              <a:avLst/>
            </a:prstGeom>
          </p:spPr>
        </p:pic>
        <p:sp>
          <p:nvSpPr>
            <p:cNvPr id="795" name="TextBox 794">
              <a:hlinkClick r:id="rId205"/>
              <a:extLst>
                <a:ext uri="{FF2B5EF4-FFF2-40B4-BE49-F238E27FC236}">
                  <a16:creationId xmlns:a16="http://schemas.microsoft.com/office/drawing/2014/main" id="{68540151-639F-D5BA-D5B5-5CD10090C66F}"/>
                </a:ext>
              </a:extLst>
            </p:cNvPr>
            <p:cNvSpPr txBox="1"/>
            <p:nvPr/>
          </p:nvSpPr>
          <p:spPr>
            <a:xfrm>
              <a:off x="5001956" y="4033568"/>
              <a:ext cx="546140" cy="171145"/>
            </a:xfrm>
            <a:prstGeom prst="rect">
              <a:avLst/>
            </a:prstGeom>
            <a:noFill/>
          </p:spPr>
          <p:txBody>
            <a:bodyPr wrap="square" lIns="0" tIns="0" rIns="0" bIns="0">
              <a:noAutofit/>
            </a:bodyPr>
            <a:lstStyle/>
            <a:p>
              <a:pPr algn="ctr" defTabSz="932742">
                <a:defRPr/>
              </a:pPr>
              <a:r>
                <a:rPr lang="en-US" sz="900" dirty="0">
                  <a:solidFill>
                    <a:srgbClr val="000000"/>
                  </a:solidFill>
                  <a:latin typeface="Segoe UI Variable Display Light" pitchFamily="2" charset="0"/>
                </a:rPr>
                <a:t>Assistants</a:t>
              </a:r>
            </a:p>
          </p:txBody>
        </p:sp>
      </p:grpSp>
      <p:pic>
        <p:nvPicPr>
          <p:cNvPr id="796" name="Graphic 795" descr="World outline">
            <a:extLst>
              <a:ext uri="{FF2B5EF4-FFF2-40B4-BE49-F238E27FC236}">
                <a16:creationId xmlns:a16="http://schemas.microsoft.com/office/drawing/2014/main" id="{416255B4-9A6D-A1F6-3B4E-9A476D1DDDCF}"/>
              </a:ext>
            </a:extLst>
          </p:cNvPr>
          <p:cNvPicPr>
            <a:picLocks noChangeAspect="1"/>
          </p:cNvPicPr>
          <p:nvPr/>
        </p:nvPicPr>
        <p:blipFill>
          <a:blip r:embed="rId206">
            <a:extLst>
              <a:ext uri="{28A0092B-C50C-407E-A947-70E740481C1C}">
                <a14:useLocalDpi xmlns:a14="http://schemas.microsoft.com/office/drawing/2010/main" val="0"/>
              </a:ext>
              <a:ext uri="{96DAC541-7B7A-43D3-8B79-37D633B846F1}">
                <asvg:svgBlip xmlns:asvg="http://schemas.microsoft.com/office/drawing/2016/SVG/main" r:embed="rId207"/>
              </a:ext>
            </a:extLst>
          </a:blip>
          <a:stretch>
            <a:fillRect/>
          </a:stretch>
        </p:blipFill>
        <p:spPr>
          <a:xfrm>
            <a:off x="59538" y="6567238"/>
            <a:ext cx="152830" cy="152830"/>
          </a:xfrm>
          <a:prstGeom prst="rect">
            <a:avLst/>
          </a:prstGeom>
        </p:spPr>
      </p:pic>
      <p:sp>
        <p:nvSpPr>
          <p:cNvPr id="797" name="TextBox 796">
            <a:hlinkClick r:id="rId208"/>
            <a:extLst>
              <a:ext uri="{FF2B5EF4-FFF2-40B4-BE49-F238E27FC236}">
                <a16:creationId xmlns:a16="http://schemas.microsoft.com/office/drawing/2014/main" id="{3EED02E2-EDA3-61EE-2DE2-AF32850A3E19}"/>
              </a:ext>
            </a:extLst>
          </p:cNvPr>
          <p:cNvSpPr txBox="1"/>
          <p:nvPr/>
        </p:nvSpPr>
        <p:spPr>
          <a:xfrm>
            <a:off x="9211308" y="4932014"/>
            <a:ext cx="727037" cy="157796"/>
          </a:xfrm>
          <a:prstGeom prst="rect">
            <a:avLst/>
          </a:prstGeom>
          <a:noFill/>
        </p:spPr>
        <p:txBody>
          <a:bodyPr wrap="square" lIns="0" tIns="0" rIns="0" bIns="0">
            <a:noAutofit/>
          </a:bodyPr>
          <a:lstStyle/>
          <a:p>
            <a:pPr algn="ctr" defTabSz="932742">
              <a:defRPr/>
            </a:pPr>
            <a:r>
              <a:rPr lang="en-US" sz="700" b="1" kern="0" dirty="0">
                <a:solidFill>
                  <a:srgbClr val="FFFFFF"/>
                </a:solidFill>
                <a:latin typeface="Segoe UI Variable Display Light" pitchFamily="2" charset="0"/>
              </a:rPr>
              <a:t>Microsoft Research Open Data</a:t>
            </a:r>
          </a:p>
        </p:txBody>
      </p:sp>
      <p:sp>
        <p:nvSpPr>
          <p:cNvPr id="798" name="TextBox 797">
            <a:hlinkClick r:id="rId209"/>
            <a:extLst>
              <a:ext uri="{FF2B5EF4-FFF2-40B4-BE49-F238E27FC236}">
                <a16:creationId xmlns:a16="http://schemas.microsoft.com/office/drawing/2014/main" id="{7C9B22E7-80E2-07FB-49C4-ED7FE49417A6}"/>
              </a:ext>
            </a:extLst>
          </p:cNvPr>
          <p:cNvSpPr txBox="1"/>
          <p:nvPr/>
        </p:nvSpPr>
        <p:spPr>
          <a:xfrm>
            <a:off x="10033113" y="4932014"/>
            <a:ext cx="470753" cy="157796"/>
          </a:xfrm>
          <a:prstGeom prst="rect">
            <a:avLst/>
          </a:prstGeom>
          <a:noFill/>
        </p:spPr>
        <p:txBody>
          <a:bodyPr wrap="square" lIns="0" tIns="0" rIns="0" bIns="0">
            <a:noAutofit/>
          </a:bodyPr>
          <a:lstStyle/>
          <a:p>
            <a:pPr algn="ctr" defTabSz="932742">
              <a:defRPr/>
            </a:pPr>
            <a:r>
              <a:rPr lang="en-US" sz="700" b="1" kern="0" dirty="0">
                <a:solidFill>
                  <a:srgbClr val="FFFFFF"/>
                </a:solidFill>
                <a:latin typeface="Segoe UI Variable Display Light" pitchFamily="2" charset="0"/>
              </a:rPr>
              <a:t>Azure Open Datasets</a:t>
            </a:r>
          </a:p>
        </p:txBody>
      </p:sp>
      <p:sp>
        <p:nvSpPr>
          <p:cNvPr id="799" name="TextBox 798">
            <a:hlinkClick r:id="rId210"/>
            <a:extLst>
              <a:ext uri="{FF2B5EF4-FFF2-40B4-BE49-F238E27FC236}">
                <a16:creationId xmlns:a16="http://schemas.microsoft.com/office/drawing/2014/main" id="{32F53C6B-3F20-9712-9491-24F9A451ECF5}"/>
              </a:ext>
            </a:extLst>
          </p:cNvPr>
          <p:cNvSpPr txBox="1"/>
          <p:nvPr/>
        </p:nvSpPr>
        <p:spPr>
          <a:xfrm>
            <a:off x="10766212" y="4932014"/>
            <a:ext cx="400137" cy="157796"/>
          </a:xfrm>
          <a:prstGeom prst="rect">
            <a:avLst/>
          </a:prstGeom>
          <a:noFill/>
        </p:spPr>
        <p:txBody>
          <a:bodyPr wrap="square" lIns="0" tIns="0" rIns="0" bIns="0">
            <a:noAutofit/>
          </a:bodyPr>
          <a:lstStyle/>
          <a:p>
            <a:pPr algn="ctr" defTabSz="932742">
              <a:defRPr/>
            </a:pPr>
            <a:r>
              <a:rPr lang="en-US" sz="700" b="1" kern="0" dirty="0">
                <a:solidFill>
                  <a:srgbClr val="FFFFFF"/>
                </a:solidFill>
                <a:latin typeface="Segoe UI Variable Display Light" pitchFamily="2" charset="0"/>
              </a:rPr>
              <a:t>Planetary Computer</a:t>
            </a:r>
          </a:p>
        </p:txBody>
      </p:sp>
      <p:sp>
        <p:nvSpPr>
          <p:cNvPr id="800" name="TextBox 799">
            <a:hlinkClick r:id="rId211"/>
            <a:extLst>
              <a:ext uri="{FF2B5EF4-FFF2-40B4-BE49-F238E27FC236}">
                <a16:creationId xmlns:a16="http://schemas.microsoft.com/office/drawing/2014/main" id="{A63681B9-5C04-4941-307B-3ADB5B914B25}"/>
              </a:ext>
            </a:extLst>
          </p:cNvPr>
          <p:cNvSpPr txBox="1"/>
          <p:nvPr/>
        </p:nvSpPr>
        <p:spPr>
          <a:xfrm>
            <a:off x="11421409" y="4932014"/>
            <a:ext cx="499097" cy="157796"/>
          </a:xfrm>
          <a:prstGeom prst="rect">
            <a:avLst/>
          </a:prstGeom>
          <a:noFill/>
        </p:spPr>
        <p:txBody>
          <a:bodyPr wrap="square" lIns="0" tIns="0" rIns="0" bIns="0">
            <a:noAutofit/>
          </a:bodyPr>
          <a:lstStyle/>
          <a:p>
            <a:pPr algn="ctr" defTabSz="932742">
              <a:defRPr/>
            </a:pPr>
            <a:r>
              <a:rPr lang="en-US" sz="700" b="1" kern="0" dirty="0">
                <a:solidFill>
                  <a:srgbClr val="FFFFFF"/>
                </a:solidFill>
                <a:latin typeface="Segoe UI Variable Display Light" pitchFamily="2" charset="0"/>
              </a:rPr>
              <a:t>Industry Data Models</a:t>
            </a:r>
          </a:p>
        </p:txBody>
      </p:sp>
      <p:pic>
        <p:nvPicPr>
          <p:cNvPr id="801" name="Graphic 800" descr="Cloud with solid fill">
            <a:extLst>
              <a:ext uri="{FF2B5EF4-FFF2-40B4-BE49-F238E27FC236}">
                <a16:creationId xmlns:a16="http://schemas.microsoft.com/office/drawing/2014/main" id="{2CA1DFD4-031C-21E8-8CFF-4038D2343BA6}"/>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tretch>
            <a:fillRect/>
          </a:stretch>
        </p:blipFill>
        <p:spPr>
          <a:xfrm>
            <a:off x="10172678" y="4776116"/>
            <a:ext cx="185885" cy="185885"/>
          </a:xfrm>
          <a:prstGeom prst="rect">
            <a:avLst/>
          </a:prstGeom>
          <a:effectLst>
            <a:glow rad="63500">
              <a:srgbClr val="4EA72E">
                <a:satMod val="175000"/>
                <a:alpha val="40000"/>
              </a:srgbClr>
            </a:glow>
          </a:effectLst>
        </p:spPr>
      </p:pic>
      <p:pic>
        <p:nvPicPr>
          <p:cNvPr id="802" name="Graphic 801" descr="Hierarchy with solid fill">
            <a:extLst>
              <a:ext uri="{FF2B5EF4-FFF2-40B4-BE49-F238E27FC236}">
                <a16:creationId xmlns:a16="http://schemas.microsoft.com/office/drawing/2014/main" id="{6A848100-91F1-527B-087B-9115A26AEE8D}"/>
              </a:ext>
            </a:extLst>
          </p:cNvPr>
          <p:cNvPicPr>
            <a:picLocks noChangeAspect="1"/>
          </p:cNvPicPr>
          <p:nvPr/>
        </p:nvPicPr>
        <p:blipFill>
          <a:blip r:embed="rId212">
            <a:extLst>
              <a:ext uri="{28A0092B-C50C-407E-A947-70E740481C1C}">
                <a14:useLocalDpi xmlns:a14="http://schemas.microsoft.com/office/drawing/2010/main" val="0"/>
              </a:ext>
              <a:ext uri="{96DAC541-7B7A-43D3-8B79-37D633B846F1}">
                <asvg:svgBlip xmlns:asvg="http://schemas.microsoft.com/office/drawing/2016/SVG/main" r:embed="rId213"/>
              </a:ext>
            </a:extLst>
          </a:blip>
          <a:stretch>
            <a:fillRect/>
          </a:stretch>
        </p:blipFill>
        <p:spPr>
          <a:xfrm>
            <a:off x="11575583" y="4785859"/>
            <a:ext cx="166399" cy="166399"/>
          </a:xfrm>
          <a:prstGeom prst="rect">
            <a:avLst/>
          </a:prstGeom>
          <a:effectLst>
            <a:glow rad="63500">
              <a:srgbClr val="4EA72E">
                <a:satMod val="175000"/>
                <a:alpha val="40000"/>
              </a:srgbClr>
            </a:glow>
          </a:effectLst>
        </p:spPr>
      </p:pic>
      <p:pic>
        <p:nvPicPr>
          <p:cNvPr id="803" name="Graphic 802" descr="Solar system with solid fill">
            <a:extLst>
              <a:ext uri="{FF2B5EF4-FFF2-40B4-BE49-F238E27FC236}">
                <a16:creationId xmlns:a16="http://schemas.microsoft.com/office/drawing/2014/main" id="{0E743AC4-7CFF-3632-0F22-C5E43A8676A8}"/>
              </a:ext>
            </a:extLst>
          </p:cNvPr>
          <p:cNvPicPr>
            <a:picLocks noChangeAspect="1"/>
          </p:cNvPicPr>
          <p:nvPr/>
        </p:nvPicPr>
        <p:blipFill>
          <a:blip r:embed="rId214">
            <a:extLst>
              <a:ext uri="{28A0092B-C50C-407E-A947-70E740481C1C}">
                <a14:useLocalDpi xmlns:a14="http://schemas.microsoft.com/office/drawing/2010/main" val="0"/>
              </a:ext>
              <a:ext uri="{96DAC541-7B7A-43D3-8B79-37D633B846F1}">
                <asvg:svgBlip xmlns:asvg="http://schemas.microsoft.com/office/drawing/2016/SVG/main" r:embed="rId215"/>
              </a:ext>
            </a:extLst>
          </a:blip>
          <a:stretch>
            <a:fillRect/>
          </a:stretch>
        </p:blipFill>
        <p:spPr>
          <a:xfrm>
            <a:off x="10883873" y="4785858"/>
            <a:ext cx="166400" cy="166400"/>
          </a:xfrm>
          <a:prstGeom prst="rect">
            <a:avLst/>
          </a:prstGeom>
          <a:effectLst>
            <a:glow rad="63500">
              <a:srgbClr val="4EA72E">
                <a:satMod val="175000"/>
                <a:alpha val="40000"/>
              </a:srgbClr>
            </a:glow>
          </a:effectLst>
        </p:spPr>
      </p:pic>
      <p:pic>
        <p:nvPicPr>
          <p:cNvPr id="804" name="Graphic 803" descr="Atom with solid fill">
            <a:extLst>
              <a:ext uri="{FF2B5EF4-FFF2-40B4-BE49-F238E27FC236}">
                <a16:creationId xmlns:a16="http://schemas.microsoft.com/office/drawing/2014/main" id="{52B90265-6901-F0AE-943D-DE38F3461A44}"/>
              </a:ext>
            </a:extLst>
          </p:cNvPr>
          <p:cNvPicPr>
            <a:picLocks noChangeAspect="1"/>
          </p:cNvPicPr>
          <p:nvPr/>
        </p:nvPicPr>
        <p:blipFill>
          <a:blip r:embed="rId216">
            <a:extLst>
              <a:ext uri="{28A0092B-C50C-407E-A947-70E740481C1C}">
                <a14:useLocalDpi xmlns:a14="http://schemas.microsoft.com/office/drawing/2010/main" val="0"/>
              </a:ext>
              <a:ext uri="{96DAC541-7B7A-43D3-8B79-37D633B846F1}">
                <asvg:svgBlip xmlns:asvg="http://schemas.microsoft.com/office/drawing/2016/SVG/main" r:embed="rId217"/>
              </a:ext>
            </a:extLst>
          </a:blip>
          <a:stretch>
            <a:fillRect/>
          </a:stretch>
        </p:blipFill>
        <p:spPr>
          <a:xfrm>
            <a:off x="9510751" y="4800750"/>
            <a:ext cx="136617" cy="136617"/>
          </a:xfrm>
          <a:prstGeom prst="rect">
            <a:avLst/>
          </a:prstGeom>
          <a:effectLst>
            <a:glow rad="63500">
              <a:srgbClr val="4EA72E">
                <a:satMod val="175000"/>
                <a:alpha val="40000"/>
              </a:srgbClr>
            </a:glow>
          </a:effectLst>
        </p:spPr>
      </p:pic>
      <p:pic>
        <p:nvPicPr>
          <p:cNvPr id="805" name="Picture 804">
            <a:extLst>
              <a:ext uri="{FF2B5EF4-FFF2-40B4-BE49-F238E27FC236}">
                <a16:creationId xmlns:a16="http://schemas.microsoft.com/office/drawing/2014/main" id="{6D2381BD-0DF3-0D72-D063-CE9CF052BFEB}"/>
              </a:ext>
            </a:extLst>
          </p:cNvPr>
          <p:cNvPicPr>
            <a:picLocks noChangeAspect="1"/>
          </p:cNvPicPr>
          <p:nvPr/>
        </p:nvPicPr>
        <p:blipFill>
          <a:blip r:embed="rId218"/>
          <a:stretch>
            <a:fillRect/>
          </a:stretch>
        </p:blipFill>
        <p:spPr>
          <a:xfrm>
            <a:off x="6099644" y="990019"/>
            <a:ext cx="89994" cy="89021"/>
          </a:xfrm>
          <a:prstGeom prst="rect">
            <a:avLst/>
          </a:prstGeom>
        </p:spPr>
      </p:pic>
      <p:pic>
        <p:nvPicPr>
          <p:cNvPr id="806" name="Picture 805">
            <a:extLst>
              <a:ext uri="{FF2B5EF4-FFF2-40B4-BE49-F238E27FC236}">
                <a16:creationId xmlns:a16="http://schemas.microsoft.com/office/drawing/2014/main" id="{CC45EF9B-1DDF-6EA4-38EF-F198DEF63183}"/>
              </a:ext>
            </a:extLst>
          </p:cNvPr>
          <p:cNvPicPr>
            <a:picLocks noChangeAspect="1"/>
          </p:cNvPicPr>
          <p:nvPr/>
        </p:nvPicPr>
        <p:blipFill>
          <a:blip r:embed="rId219"/>
          <a:stretch>
            <a:fillRect/>
          </a:stretch>
        </p:blipFill>
        <p:spPr>
          <a:xfrm>
            <a:off x="6181174" y="929912"/>
            <a:ext cx="89994" cy="89021"/>
          </a:xfrm>
          <a:prstGeom prst="rect">
            <a:avLst/>
          </a:prstGeom>
        </p:spPr>
      </p:pic>
      <p:pic>
        <p:nvPicPr>
          <p:cNvPr id="807" name="Picture 806">
            <a:extLst>
              <a:ext uri="{FF2B5EF4-FFF2-40B4-BE49-F238E27FC236}">
                <a16:creationId xmlns:a16="http://schemas.microsoft.com/office/drawing/2014/main" id="{BD3C3B63-2EFD-AE93-0342-F17CB86E3D10}"/>
              </a:ext>
            </a:extLst>
          </p:cNvPr>
          <p:cNvPicPr>
            <a:picLocks noChangeAspect="1"/>
          </p:cNvPicPr>
          <p:nvPr/>
        </p:nvPicPr>
        <p:blipFill>
          <a:blip r:embed="rId220"/>
          <a:stretch>
            <a:fillRect/>
          </a:stretch>
        </p:blipFill>
        <p:spPr>
          <a:xfrm>
            <a:off x="6198191" y="1021604"/>
            <a:ext cx="89508" cy="89022"/>
          </a:xfrm>
          <a:prstGeom prst="rect">
            <a:avLst/>
          </a:prstGeom>
        </p:spPr>
      </p:pic>
      <p:sp>
        <p:nvSpPr>
          <p:cNvPr id="808" name="TextBox 807">
            <a:hlinkClick r:id="rId81"/>
            <a:extLst>
              <a:ext uri="{FF2B5EF4-FFF2-40B4-BE49-F238E27FC236}">
                <a16:creationId xmlns:a16="http://schemas.microsoft.com/office/drawing/2014/main" id="{A9AB9E3E-3AAC-17A2-F442-943364BEEFDF}"/>
              </a:ext>
            </a:extLst>
          </p:cNvPr>
          <p:cNvSpPr txBox="1"/>
          <p:nvPr/>
        </p:nvSpPr>
        <p:spPr>
          <a:xfrm>
            <a:off x="6320649" y="950291"/>
            <a:ext cx="502157" cy="185354"/>
          </a:xfrm>
          <a:prstGeom prst="rect">
            <a:avLst/>
          </a:prstGeom>
          <a:noFill/>
        </p:spPr>
        <p:txBody>
          <a:bodyPr wrap="square" lIns="0" tIns="0" rIns="0" bIns="0">
            <a:noAutofit/>
          </a:bodyPr>
          <a:lstStyle/>
          <a:p>
            <a:pPr algn="ctr" defTabSz="932742">
              <a:defRPr/>
            </a:pPr>
            <a:r>
              <a:rPr lang="en-US" sz="400" dirty="0">
                <a:solidFill>
                  <a:prstClr val="white"/>
                </a:solidFill>
                <a:latin typeface="Segoe UI Variable Display" pitchFamily="2" charset="0"/>
              </a:rPr>
              <a:t>Copilot experiences for Apps and Services</a:t>
            </a:r>
          </a:p>
        </p:txBody>
      </p:sp>
      <p:sp>
        <p:nvSpPr>
          <p:cNvPr id="809" name="TextBox 808">
            <a:extLst>
              <a:ext uri="{FF2B5EF4-FFF2-40B4-BE49-F238E27FC236}">
                <a16:creationId xmlns:a16="http://schemas.microsoft.com/office/drawing/2014/main" id="{D871BB59-1EF1-15CB-E688-02077D7D846C}"/>
              </a:ext>
            </a:extLst>
          </p:cNvPr>
          <p:cNvSpPr txBox="1"/>
          <p:nvPr/>
        </p:nvSpPr>
        <p:spPr>
          <a:xfrm>
            <a:off x="8114626" y="1542095"/>
            <a:ext cx="989207" cy="183634"/>
          </a:xfrm>
          <a:prstGeom prst="roundRect">
            <a:avLst>
              <a:gd name="adj" fmla="val 0"/>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700" b="0" i="0" u="none" strike="noStrike" kern="0" cap="none" spc="0" normalizeH="0" baseline="0">
                <a:ln>
                  <a:noFill/>
                </a:ln>
                <a:solidFill>
                  <a:srgbClr val="FFFFFF"/>
                </a:solidFill>
                <a:effectLst/>
                <a:uLnTx/>
                <a:uFillTx/>
                <a:latin typeface="Segoe UI"/>
                <a:cs typeface="Segoe UI" pitchFamily="34" charset="0"/>
              </a:defRPr>
            </a:lvl1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700" b="0" i="0" u="none" strike="noStrike" kern="0" cap="none" spc="0" normalizeH="0" baseline="0" noProof="0" dirty="0">
                <a:ln>
                  <a:noFill/>
                </a:ln>
                <a:solidFill>
                  <a:srgbClr val="FFFFFF"/>
                </a:solidFill>
                <a:effectLst/>
                <a:uLnTx/>
                <a:uFillTx/>
                <a:latin typeface="Segoe UI"/>
                <a:cs typeface="Segoe UI" pitchFamily="34" charset="0"/>
              </a:rPr>
              <a:t>Connect AI to your data and build new AI and AI enabled experiences.</a:t>
            </a:r>
            <a:endParaRPr kumimoji="0" lang="en-AU" sz="700" b="0" i="0" u="none" strike="noStrike" kern="0" cap="none" spc="0" normalizeH="0" baseline="0" noProof="0" dirty="0">
              <a:ln>
                <a:noFill/>
              </a:ln>
              <a:solidFill>
                <a:srgbClr val="FFFFFF"/>
              </a:solidFill>
              <a:effectLst/>
              <a:uLnTx/>
              <a:uFillTx/>
              <a:latin typeface="Segoe UI"/>
              <a:cs typeface="Segoe UI" pitchFamily="34" charset="0"/>
            </a:endParaRPr>
          </a:p>
        </p:txBody>
      </p:sp>
      <p:pic>
        <p:nvPicPr>
          <p:cNvPr id="810" name="Picture 809">
            <a:hlinkClick r:id="rId221"/>
            <a:extLst>
              <a:ext uri="{FF2B5EF4-FFF2-40B4-BE49-F238E27FC236}">
                <a16:creationId xmlns:a16="http://schemas.microsoft.com/office/drawing/2014/main" id="{B502E0F1-68DD-B20A-D6E8-BF23D60F7C4F}"/>
              </a:ext>
            </a:extLst>
          </p:cNvPr>
          <p:cNvPicPr>
            <a:picLocks noChangeAspect="1"/>
          </p:cNvPicPr>
          <p:nvPr/>
        </p:nvPicPr>
        <p:blipFill>
          <a:blip r:embed="rId222"/>
          <a:stretch>
            <a:fillRect/>
          </a:stretch>
        </p:blipFill>
        <p:spPr>
          <a:xfrm>
            <a:off x="8896828" y="6439480"/>
            <a:ext cx="479170" cy="322166"/>
          </a:xfrm>
          <a:prstGeom prst="rect">
            <a:avLst/>
          </a:prstGeom>
        </p:spPr>
      </p:pic>
    </p:spTree>
    <p:extLst>
      <p:ext uri="{BB962C8B-B14F-4D97-AF65-F5344CB8AC3E}">
        <p14:creationId xmlns:p14="http://schemas.microsoft.com/office/powerpoint/2010/main" val="154187515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ACFE1499-8807-1825-F3B3-F85915278315}"/>
              </a:ext>
            </a:extLst>
          </p:cNvPr>
          <p:cNvSpPr>
            <a:spLocks noGrp="1"/>
          </p:cNvSpPr>
          <p:nvPr>
            <p:ph type="title"/>
          </p:nvPr>
        </p:nvSpPr>
        <p:spPr/>
        <p:txBody>
          <a:bodyPr/>
          <a:lstStyle/>
          <a:p>
            <a:r>
              <a:rPr lang="en-US" dirty="0"/>
              <a:t>Well-Architected Framework for AOAI</a:t>
            </a:r>
          </a:p>
        </p:txBody>
      </p:sp>
      <p:sp>
        <p:nvSpPr>
          <p:cNvPr id="14" name="TextBox 13">
            <a:extLst>
              <a:ext uri="{FF2B5EF4-FFF2-40B4-BE49-F238E27FC236}">
                <a16:creationId xmlns:a16="http://schemas.microsoft.com/office/drawing/2014/main" id="{C2F7E584-5C57-BBC6-3EDB-0E1E9551E4A6}"/>
              </a:ext>
            </a:extLst>
          </p:cNvPr>
          <p:cNvSpPr txBox="1"/>
          <p:nvPr/>
        </p:nvSpPr>
        <p:spPr>
          <a:xfrm>
            <a:off x="588263" y="6077634"/>
            <a:ext cx="11096969" cy="646331"/>
          </a:xfrm>
          <a:prstGeom prst="rect">
            <a:avLst/>
          </a:prstGeom>
          <a:noFill/>
        </p:spPr>
        <p:txBody>
          <a:bodyPr wrap="square">
            <a:spAutoFit/>
          </a:bodyPr>
          <a:lstStyle/>
          <a:p>
            <a:r>
              <a:rPr lang="en-US" dirty="0">
                <a:hlinkClick r:id="rId2"/>
              </a:rPr>
              <a:t>Azure Well-Architected Framework perspective on Azure OpenAI Service - Microsoft Azure Well-Architected Framework | Microsoft Learn</a:t>
            </a:r>
            <a:endParaRPr lang="en-US" dirty="0"/>
          </a:p>
        </p:txBody>
      </p:sp>
      <p:graphicFrame>
        <p:nvGraphicFramePr>
          <p:cNvPr id="16" name="Table 15">
            <a:extLst>
              <a:ext uri="{FF2B5EF4-FFF2-40B4-BE49-F238E27FC236}">
                <a16:creationId xmlns:a16="http://schemas.microsoft.com/office/drawing/2014/main" id="{48F06846-E16A-7FDA-8F57-00211DC590EB}"/>
              </a:ext>
            </a:extLst>
          </p:cNvPr>
          <p:cNvGraphicFramePr>
            <a:graphicFrameLocks noGrp="1"/>
          </p:cNvGraphicFramePr>
          <p:nvPr>
            <p:extLst>
              <p:ext uri="{D42A27DB-BD31-4B8C-83A1-F6EECF244321}">
                <p14:modId xmlns:p14="http://schemas.microsoft.com/office/powerpoint/2010/main" val="431263264"/>
              </p:ext>
            </p:extLst>
          </p:nvPr>
        </p:nvGraphicFramePr>
        <p:xfrm>
          <a:off x="642474" y="1278466"/>
          <a:ext cx="10907052" cy="4663440"/>
        </p:xfrm>
        <a:graphic>
          <a:graphicData uri="http://schemas.openxmlformats.org/drawingml/2006/table">
            <a:tbl>
              <a:tblPr firstRow="1" bandRow="1">
                <a:tableStyleId>{5C22544A-7EE6-4342-B048-85BDC9FD1C3A}</a:tableStyleId>
              </a:tblPr>
              <a:tblGrid>
                <a:gridCol w="1509052">
                  <a:extLst>
                    <a:ext uri="{9D8B030D-6E8A-4147-A177-3AD203B41FA5}">
                      <a16:colId xmlns:a16="http://schemas.microsoft.com/office/drawing/2014/main" val="1053386454"/>
                    </a:ext>
                  </a:extLst>
                </a:gridCol>
                <a:gridCol w="9398000">
                  <a:extLst>
                    <a:ext uri="{9D8B030D-6E8A-4147-A177-3AD203B41FA5}">
                      <a16:colId xmlns:a16="http://schemas.microsoft.com/office/drawing/2014/main" val="3095870869"/>
                    </a:ext>
                  </a:extLst>
                </a:gridCol>
              </a:tblGrid>
              <a:tr h="359687">
                <a:tc>
                  <a:txBody>
                    <a:bodyPr/>
                    <a:lstStyle/>
                    <a:p>
                      <a:r>
                        <a:rPr lang="en-HK" dirty="0"/>
                        <a:t>Principle</a:t>
                      </a:r>
                      <a:endParaRPr lang="en-US" dirty="0"/>
                    </a:p>
                  </a:txBody>
                  <a:tcPr/>
                </a:tc>
                <a:tc>
                  <a:txBody>
                    <a:bodyPr/>
                    <a:lstStyle/>
                    <a:p>
                      <a:r>
                        <a:rPr lang="en-HK" dirty="0"/>
                        <a:t>Example</a:t>
                      </a:r>
                      <a:endParaRPr lang="en-US" dirty="0"/>
                    </a:p>
                  </a:txBody>
                  <a:tcPr/>
                </a:tc>
                <a:extLst>
                  <a:ext uri="{0D108BD9-81ED-4DB2-BD59-A6C34878D82A}">
                    <a16:rowId xmlns:a16="http://schemas.microsoft.com/office/drawing/2014/main" val="4088612388"/>
                  </a:ext>
                </a:extLst>
              </a:tr>
              <a:tr h="811056">
                <a:tc>
                  <a:txBody>
                    <a:bodyPr/>
                    <a:lstStyle/>
                    <a:p>
                      <a:r>
                        <a:rPr lang="en-HK" dirty="0"/>
                        <a:t>Reliability</a:t>
                      </a:r>
                      <a:endParaRPr lang="en-US" dirty="0"/>
                    </a:p>
                  </a:txBody>
                  <a:tcPr/>
                </a:tc>
                <a:tc>
                  <a:txBody>
                    <a:bodyPr/>
                    <a:lstStyle/>
                    <a:p>
                      <a:r>
                        <a:rPr lang="en-US" sz="1800" b="1" i="0" kern="1200" dirty="0">
                          <a:solidFill>
                            <a:schemeClr val="dk1"/>
                          </a:solidFill>
                          <a:effectLst/>
                          <a:latin typeface="+mn-lt"/>
                          <a:ea typeface="+mn-ea"/>
                          <a:cs typeface="+mn-cs"/>
                        </a:rPr>
                        <a:t>Monitor rate limits for pay-as-you-go</a:t>
                      </a:r>
                      <a:r>
                        <a:rPr lang="en-US" sz="1800" b="0" i="0" kern="1200" dirty="0">
                          <a:solidFill>
                            <a:schemeClr val="dk1"/>
                          </a:solidFill>
                          <a:effectLst/>
                          <a:latin typeface="+mn-lt"/>
                          <a:ea typeface="+mn-ea"/>
                          <a:cs typeface="+mn-cs"/>
                        </a:rPr>
                        <a:t>: If you're using the pay-as-you-go approach, </a:t>
                      </a:r>
                      <a:r>
                        <a:rPr lang="en-US" sz="1800" b="0" i="0" u="none" strike="noStrike" kern="1200" dirty="0">
                          <a:solidFill>
                            <a:schemeClr val="dk1"/>
                          </a:solidFill>
                          <a:effectLst/>
                          <a:latin typeface="+mn-lt"/>
                          <a:ea typeface="+mn-ea"/>
                          <a:cs typeface="+mn-cs"/>
                          <a:hlinkClick r:id="rId3"/>
                        </a:rPr>
                        <a:t>manage rate limits</a:t>
                      </a:r>
                      <a:r>
                        <a:rPr lang="en-US" sz="1800" b="0" i="0" kern="1200" dirty="0">
                          <a:solidFill>
                            <a:schemeClr val="dk1"/>
                          </a:solidFill>
                          <a:effectLst/>
                          <a:latin typeface="+mn-lt"/>
                          <a:ea typeface="+mn-ea"/>
                          <a:cs typeface="+mn-cs"/>
                        </a:rPr>
                        <a:t> for your model deployments and </a:t>
                      </a:r>
                      <a:r>
                        <a:rPr lang="en-US" sz="1800" b="0" i="0" u="none" strike="noStrike" kern="1200" dirty="0">
                          <a:solidFill>
                            <a:schemeClr val="dk1"/>
                          </a:solidFill>
                          <a:effectLst/>
                          <a:latin typeface="+mn-lt"/>
                          <a:ea typeface="+mn-ea"/>
                          <a:cs typeface="+mn-cs"/>
                          <a:hlinkClick r:id="rId4"/>
                        </a:rPr>
                        <a:t>monitor usage</a:t>
                      </a:r>
                      <a:r>
                        <a:rPr lang="en-US" sz="1800" b="0" i="0" kern="1200" dirty="0">
                          <a:solidFill>
                            <a:schemeClr val="dk1"/>
                          </a:solidFill>
                          <a:effectLst/>
                          <a:latin typeface="+mn-lt"/>
                          <a:ea typeface="+mn-ea"/>
                          <a:cs typeface="+mn-cs"/>
                        </a:rPr>
                        <a:t> of tokens per minute (TPM) and requests per minute (RPM).</a:t>
                      </a:r>
                      <a:endParaRPr lang="en-US" dirty="0"/>
                    </a:p>
                  </a:txBody>
                  <a:tcPr/>
                </a:tc>
                <a:extLst>
                  <a:ext uri="{0D108BD9-81ED-4DB2-BD59-A6C34878D82A}">
                    <a16:rowId xmlns:a16="http://schemas.microsoft.com/office/drawing/2014/main" val="1779918560"/>
                  </a:ext>
                </a:extLst>
              </a:tr>
              <a:tr h="567739">
                <a:tc>
                  <a:txBody>
                    <a:bodyPr/>
                    <a:lstStyle/>
                    <a:p>
                      <a:r>
                        <a:rPr lang="en-HK" dirty="0"/>
                        <a:t>Security</a:t>
                      </a:r>
                      <a:endParaRPr lang="en-US" dirty="0"/>
                    </a:p>
                  </a:txBody>
                  <a:tcPr/>
                </a:tc>
                <a:tc>
                  <a:txBody>
                    <a:bodyPr/>
                    <a:lstStyle/>
                    <a:p>
                      <a:r>
                        <a:rPr lang="en-US" sz="1800" b="1" i="0" kern="1200">
                          <a:solidFill>
                            <a:schemeClr val="dk1"/>
                          </a:solidFill>
                          <a:effectLst/>
                          <a:latin typeface="+mn-lt"/>
                          <a:ea typeface="+mn-ea"/>
                          <a:cs typeface="+mn-cs"/>
                        </a:rPr>
                        <a:t>Microsoft Entra ID</a:t>
                      </a:r>
                      <a:r>
                        <a:rPr lang="en-US" sz="1800" b="0" i="0" kern="1200">
                          <a:solidFill>
                            <a:schemeClr val="dk1"/>
                          </a:solidFill>
                          <a:effectLst/>
                          <a:latin typeface="+mn-lt"/>
                          <a:ea typeface="+mn-ea"/>
                          <a:cs typeface="+mn-cs"/>
                        </a:rPr>
                        <a:t>: Use Microsoft Entra ID for authentication and to authorize access to Azure OpenAI by using role-based access control (RBAC).</a:t>
                      </a:r>
                      <a:endParaRPr lang="en-US" dirty="0"/>
                    </a:p>
                  </a:txBody>
                  <a:tcPr/>
                </a:tc>
                <a:extLst>
                  <a:ext uri="{0D108BD9-81ED-4DB2-BD59-A6C34878D82A}">
                    <a16:rowId xmlns:a16="http://schemas.microsoft.com/office/drawing/2014/main" val="2501818984"/>
                  </a:ext>
                </a:extLst>
              </a:tr>
              <a:tr h="1054372">
                <a:tc>
                  <a:txBody>
                    <a:bodyPr/>
                    <a:lstStyle/>
                    <a:p>
                      <a:r>
                        <a:rPr lang="en-HK" dirty="0"/>
                        <a:t>Cost Optimization</a:t>
                      </a:r>
                      <a:endParaRPr lang="en-US" dirty="0"/>
                    </a:p>
                  </a:txBody>
                  <a:tcPr/>
                </a:tc>
                <a:tc>
                  <a:txBody>
                    <a:bodyPr/>
                    <a:lstStyle/>
                    <a:p>
                      <a:r>
                        <a:rPr lang="en-US" sz="1800" b="1" i="0" kern="1200">
                          <a:solidFill>
                            <a:schemeClr val="dk1"/>
                          </a:solidFill>
                          <a:effectLst/>
                          <a:latin typeface="+mn-lt"/>
                          <a:ea typeface="+mn-ea"/>
                          <a:cs typeface="+mn-cs"/>
                        </a:rPr>
                        <a:t>Design client code to set limits</a:t>
                      </a:r>
                      <a:r>
                        <a:rPr lang="en-US" sz="1800" b="0" i="0" kern="1200">
                          <a:solidFill>
                            <a:schemeClr val="dk1"/>
                          </a:solidFill>
                          <a:effectLst/>
                          <a:latin typeface="+mn-lt"/>
                          <a:ea typeface="+mn-ea"/>
                          <a:cs typeface="+mn-cs"/>
                        </a:rPr>
                        <a:t>: Your custom clients should use the limit features of the </a:t>
                      </a:r>
                      <a:r>
                        <a:rPr lang="en-US" sz="1800" b="0" i="0" u="none" strike="noStrike" kern="1200">
                          <a:solidFill>
                            <a:schemeClr val="dk1"/>
                          </a:solidFill>
                          <a:effectLst/>
                          <a:latin typeface="+mn-lt"/>
                          <a:ea typeface="+mn-ea"/>
                          <a:cs typeface="+mn-cs"/>
                          <a:hlinkClick r:id="rId5"/>
                        </a:rPr>
                        <a:t>Azure OpenAI completions API</a:t>
                      </a:r>
                      <a:r>
                        <a:rPr lang="en-US" sz="1800" b="0" i="0" kern="1200">
                          <a:solidFill>
                            <a:schemeClr val="dk1"/>
                          </a:solidFill>
                          <a:effectLst/>
                          <a:latin typeface="+mn-lt"/>
                          <a:ea typeface="+mn-ea"/>
                          <a:cs typeface="+mn-cs"/>
                        </a:rPr>
                        <a:t>, such as maximum limit on the number of tokens per model (</a:t>
                      </a:r>
                      <a:r>
                        <a:rPr lang="en-US"/>
                        <a:t>max_tokens</a:t>
                      </a:r>
                      <a:r>
                        <a:rPr lang="en-US" sz="1800" b="0" i="0" kern="1200">
                          <a:solidFill>
                            <a:schemeClr val="dk1"/>
                          </a:solidFill>
                          <a:effectLst/>
                          <a:latin typeface="+mn-lt"/>
                          <a:ea typeface="+mn-ea"/>
                          <a:cs typeface="+mn-cs"/>
                        </a:rPr>
                        <a:t>) or number of completions to generation (</a:t>
                      </a:r>
                      <a:r>
                        <a:rPr lang="en-US"/>
                        <a:t>n</a:t>
                      </a:r>
                      <a:r>
                        <a:rPr lang="en-US" sz="1800" b="0" i="0" kern="1200">
                          <a:solidFill>
                            <a:schemeClr val="dk1"/>
                          </a:solidFill>
                          <a:effectLst/>
                          <a:latin typeface="+mn-lt"/>
                          <a:ea typeface="+mn-ea"/>
                          <a:cs typeface="+mn-cs"/>
                        </a:rPr>
                        <a:t>). Setting limits ensures that the server doesn't produce more than the client needs.</a:t>
                      </a:r>
                      <a:endParaRPr lang="en-US" dirty="0"/>
                    </a:p>
                  </a:txBody>
                  <a:tcPr/>
                </a:tc>
                <a:extLst>
                  <a:ext uri="{0D108BD9-81ED-4DB2-BD59-A6C34878D82A}">
                    <a16:rowId xmlns:a16="http://schemas.microsoft.com/office/drawing/2014/main" val="2168066039"/>
                  </a:ext>
                </a:extLst>
              </a:tr>
              <a:tr h="567739">
                <a:tc>
                  <a:txBody>
                    <a:bodyPr/>
                    <a:lstStyle/>
                    <a:p>
                      <a:r>
                        <a:rPr lang="en-HK" dirty="0"/>
                        <a:t>Operational Excellence</a:t>
                      </a:r>
                      <a:endParaRPr lang="en-US" dirty="0"/>
                    </a:p>
                  </a:txBody>
                  <a:tcPr/>
                </a:tc>
                <a:tc>
                  <a:txBody>
                    <a:bodyPr/>
                    <a:lstStyle/>
                    <a:p>
                      <a:r>
                        <a:rPr lang="en-US" sz="1800" b="1" i="0" kern="1200" dirty="0">
                          <a:solidFill>
                            <a:schemeClr val="dk1"/>
                          </a:solidFill>
                          <a:effectLst/>
                          <a:latin typeface="+mn-lt"/>
                          <a:ea typeface="+mn-ea"/>
                          <a:cs typeface="+mn-cs"/>
                        </a:rPr>
                        <a:t>Enable Azure Diagnostics</a:t>
                      </a:r>
                      <a:r>
                        <a:rPr lang="en-US" sz="1800" b="0" i="0" kern="1200" dirty="0">
                          <a:solidFill>
                            <a:schemeClr val="dk1"/>
                          </a:solidFill>
                          <a:effectLst/>
                          <a:latin typeface="+mn-lt"/>
                          <a:ea typeface="+mn-ea"/>
                          <a:cs typeface="+mn-cs"/>
                        </a:rPr>
                        <a:t>: Configure Diagnostics for the Azure OpenAI Service to collect and analyze metrics and logs</a:t>
                      </a:r>
                      <a:endParaRPr lang="en-US" dirty="0"/>
                    </a:p>
                  </a:txBody>
                  <a:tcPr/>
                </a:tc>
                <a:extLst>
                  <a:ext uri="{0D108BD9-81ED-4DB2-BD59-A6C34878D82A}">
                    <a16:rowId xmlns:a16="http://schemas.microsoft.com/office/drawing/2014/main" val="2046717897"/>
                  </a:ext>
                </a:extLst>
              </a:tr>
              <a:tr h="811056">
                <a:tc>
                  <a:txBody>
                    <a:bodyPr/>
                    <a:lstStyle/>
                    <a:p>
                      <a:r>
                        <a:rPr lang="en-HK" dirty="0"/>
                        <a:t>Performance Efficiency</a:t>
                      </a:r>
                      <a:endParaRPr lang="en-US" dirty="0"/>
                    </a:p>
                  </a:txBody>
                  <a:tcPr/>
                </a:tc>
                <a:tc>
                  <a:txBody>
                    <a:bodyPr/>
                    <a:lstStyle/>
                    <a:p>
                      <a:r>
                        <a:rPr lang="en-US" b="1" dirty="0"/>
                        <a:t>Use provisioned throughput for production workloads:</a:t>
                      </a:r>
                      <a:r>
                        <a:rPr lang="en-US" dirty="0"/>
                        <a:t> PTU offers dedicated memory and compute, reserved capacity, and consistent maximum latency for the specified model version.</a:t>
                      </a:r>
                    </a:p>
                  </a:txBody>
                  <a:tcPr/>
                </a:tc>
                <a:extLst>
                  <a:ext uri="{0D108BD9-81ED-4DB2-BD59-A6C34878D82A}">
                    <a16:rowId xmlns:a16="http://schemas.microsoft.com/office/drawing/2014/main" val="321819409"/>
                  </a:ext>
                </a:extLst>
              </a:tr>
            </a:tbl>
          </a:graphicData>
        </a:graphic>
      </p:graphicFrame>
    </p:spTree>
    <p:extLst>
      <p:ext uri="{BB962C8B-B14F-4D97-AF65-F5344CB8AC3E}">
        <p14:creationId xmlns:p14="http://schemas.microsoft.com/office/powerpoint/2010/main" val="9245262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E2C52DC-638D-5A28-701C-EC7AC68A290F}"/>
              </a:ext>
            </a:extLst>
          </p:cNvPr>
          <p:cNvSpPr>
            <a:spLocks noGrp="1"/>
          </p:cNvSpPr>
          <p:nvPr>
            <p:ph type="title"/>
          </p:nvPr>
        </p:nvSpPr>
        <p:spPr/>
        <p:txBody>
          <a:bodyPr/>
          <a:lstStyle/>
          <a:p>
            <a:r>
              <a:rPr lang="en-HK" dirty="0"/>
              <a:t>Baseline AOAI end to end chat</a:t>
            </a:r>
            <a:endParaRPr lang="en-US" dirty="0"/>
          </a:p>
        </p:txBody>
      </p:sp>
      <p:sp>
        <p:nvSpPr>
          <p:cNvPr id="14" name="TextBox 13">
            <a:extLst>
              <a:ext uri="{FF2B5EF4-FFF2-40B4-BE49-F238E27FC236}">
                <a16:creationId xmlns:a16="http://schemas.microsoft.com/office/drawing/2014/main" id="{C1CA79E4-C879-DB08-F4F3-B7CB1C6120B2}"/>
              </a:ext>
            </a:extLst>
          </p:cNvPr>
          <p:cNvSpPr txBox="1"/>
          <p:nvPr/>
        </p:nvSpPr>
        <p:spPr>
          <a:xfrm>
            <a:off x="586740" y="6295349"/>
            <a:ext cx="11018519" cy="369332"/>
          </a:xfrm>
          <a:prstGeom prst="rect">
            <a:avLst/>
          </a:prstGeom>
          <a:noFill/>
        </p:spPr>
        <p:txBody>
          <a:bodyPr wrap="square">
            <a:spAutoFit/>
          </a:bodyPr>
          <a:lstStyle/>
          <a:p>
            <a:r>
              <a:rPr lang="en-US" dirty="0">
                <a:hlinkClick r:id="rId2"/>
              </a:rPr>
              <a:t>Baseline OpenAI end-to-end chat reference architecture - Azure Reference Architectures | Microsoft Learn</a:t>
            </a:r>
            <a:endParaRPr lang="en-US" dirty="0"/>
          </a:p>
        </p:txBody>
      </p:sp>
      <p:pic>
        <p:nvPicPr>
          <p:cNvPr id="17" name="Picture 16">
            <a:extLst>
              <a:ext uri="{FF2B5EF4-FFF2-40B4-BE49-F238E27FC236}">
                <a16:creationId xmlns:a16="http://schemas.microsoft.com/office/drawing/2014/main" id="{287BC87C-65DD-6AFC-E76D-DD1D44A2595D}"/>
              </a:ext>
            </a:extLst>
          </p:cNvPr>
          <p:cNvPicPr>
            <a:picLocks noChangeAspect="1"/>
          </p:cNvPicPr>
          <p:nvPr/>
        </p:nvPicPr>
        <p:blipFill>
          <a:blip r:embed="rId3"/>
          <a:stretch>
            <a:fillRect/>
          </a:stretch>
        </p:blipFill>
        <p:spPr>
          <a:xfrm>
            <a:off x="586740" y="1217147"/>
            <a:ext cx="10778809" cy="4980453"/>
          </a:xfrm>
          <a:prstGeom prst="rect">
            <a:avLst/>
          </a:prstGeom>
        </p:spPr>
      </p:pic>
    </p:spTree>
    <p:extLst>
      <p:ext uri="{BB962C8B-B14F-4D97-AF65-F5344CB8AC3E}">
        <p14:creationId xmlns:p14="http://schemas.microsoft.com/office/powerpoint/2010/main" val="195902310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75FD9-E1E9-C50A-7B40-6A9BD491A1F3}"/>
              </a:ext>
            </a:extLst>
          </p:cNvPr>
          <p:cNvSpPr>
            <a:spLocks noGrp="1"/>
          </p:cNvSpPr>
          <p:nvPr>
            <p:ph type="title"/>
          </p:nvPr>
        </p:nvSpPr>
        <p:spPr/>
        <p:txBody>
          <a:bodyPr/>
          <a:lstStyle/>
          <a:p>
            <a:r>
              <a:rPr lang="en-HK" dirty="0"/>
              <a:t>AOAI Landing Zone</a:t>
            </a:r>
            <a:endParaRPr lang="en-US" dirty="0"/>
          </a:p>
        </p:txBody>
      </p:sp>
      <p:pic>
        <p:nvPicPr>
          <p:cNvPr id="1026" name="Picture 2" descr="thumbnail image 1 of blog post titled &#10; &#10; &#10;  &#10; &#10; &#10; &#10;    &#10;  &#10;   &#10;    &#10;      &#10;       Azure OpenAI Landing Zone reference architecture&#10;       &#10;      &#10;     &#10;   &#10;  &#10; &#10;   &#10; &#10; &#10; &#10; &#10; &#10;">
            <a:extLst>
              <a:ext uri="{FF2B5EF4-FFF2-40B4-BE49-F238E27FC236}">
                <a16:creationId xmlns:a16="http://schemas.microsoft.com/office/drawing/2014/main" id="{94592A5A-E380-B3D9-A008-18A809BD50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618" y="1181100"/>
            <a:ext cx="9505950" cy="5676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EEF4BF0-2242-E16E-6FE2-0278EFD6AD39}"/>
              </a:ext>
            </a:extLst>
          </p:cNvPr>
          <p:cNvSpPr txBox="1"/>
          <p:nvPr/>
        </p:nvSpPr>
        <p:spPr>
          <a:xfrm>
            <a:off x="8899071" y="5878285"/>
            <a:ext cx="3140528" cy="923330"/>
          </a:xfrm>
          <a:prstGeom prst="rect">
            <a:avLst/>
          </a:prstGeom>
          <a:noFill/>
        </p:spPr>
        <p:txBody>
          <a:bodyPr wrap="square">
            <a:spAutoFit/>
          </a:bodyPr>
          <a:lstStyle/>
          <a:p>
            <a:r>
              <a:rPr lang="en-US" dirty="0">
                <a:hlinkClick r:id="rId3"/>
              </a:rPr>
              <a:t>Azure OpenAI Landing Zone reference architecture (microsoft.com)</a:t>
            </a:r>
            <a:endParaRPr lang="en-US" dirty="0"/>
          </a:p>
        </p:txBody>
      </p:sp>
    </p:spTree>
    <p:extLst>
      <p:ext uri="{BB962C8B-B14F-4D97-AF65-F5344CB8AC3E}">
        <p14:creationId xmlns:p14="http://schemas.microsoft.com/office/powerpoint/2010/main" val="10004075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EBCF9-AB19-90F1-170C-BC0CF2DE25D9}"/>
              </a:ext>
            </a:extLst>
          </p:cNvPr>
          <p:cNvSpPr>
            <a:spLocks noGrp="1"/>
          </p:cNvSpPr>
          <p:nvPr>
            <p:ph type="title"/>
          </p:nvPr>
        </p:nvSpPr>
        <p:spPr/>
        <p:txBody>
          <a:bodyPr/>
          <a:lstStyle/>
          <a:p>
            <a:r>
              <a:rPr lang="en-HK" dirty="0"/>
              <a:t>AOAI Architecture Pattern</a:t>
            </a:r>
            <a:endParaRPr lang="en-US" dirty="0"/>
          </a:p>
        </p:txBody>
      </p:sp>
      <p:sp>
        <p:nvSpPr>
          <p:cNvPr id="6" name="TextBox 5">
            <a:extLst>
              <a:ext uri="{FF2B5EF4-FFF2-40B4-BE49-F238E27FC236}">
                <a16:creationId xmlns:a16="http://schemas.microsoft.com/office/drawing/2014/main" id="{4AF53D51-C5ED-0906-E80F-3F1B1532405E}"/>
              </a:ext>
            </a:extLst>
          </p:cNvPr>
          <p:cNvSpPr txBox="1"/>
          <p:nvPr/>
        </p:nvSpPr>
        <p:spPr>
          <a:xfrm>
            <a:off x="734785" y="1676791"/>
            <a:ext cx="9280071" cy="2862322"/>
          </a:xfrm>
          <a:prstGeom prst="rect">
            <a:avLst/>
          </a:prstGeom>
          <a:noFill/>
        </p:spPr>
        <p:txBody>
          <a:bodyPr wrap="square">
            <a:spAutoFit/>
          </a:bodyPr>
          <a:lstStyle/>
          <a:p>
            <a:pPr marL="285750" indent="-285750">
              <a:buFont typeface="Arial" panose="020B0604020202020204" pitchFamily="34" charset="0"/>
              <a:buChar char="•"/>
            </a:pPr>
            <a:r>
              <a:rPr lang="en-US" dirty="0"/>
              <a:t>AOAI with Azure </a:t>
            </a:r>
            <a:r>
              <a:rPr lang="en-US" dirty="0" err="1"/>
              <a:t>Frontdoor</a:t>
            </a:r>
            <a:r>
              <a:rPr lang="en-US" dirty="0"/>
              <a:t> for </a:t>
            </a:r>
            <a:r>
              <a:rPr lang="en-US" dirty="0" err="1"/>
              <a:t>loadbalancing</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AOAI with APIM</a:t>
            </a:r>
          </a:p>
          <a:p>
            <a:pPr marL="742950" lvl="1" indent="-285750">
              <a:buFont typeface="Arial" panose="020B0604020202020204" pitchFamily="34" charset="0"/>
              <a:buChar char="•"/>
            </a:pPr>
            <a:r>
              <a:rPr lang="en-US" dirty="0"/>
              <a:t>Round Robin load balancing with Retry logic</a:t>
            </a:r>
          </a:p>
          <a:p>
            <a:pPr marL="742950" lvl="1" indent="-285750">
              <a:buFont typeface="Arial" panose="020B0604020202020204" pitchFamily="34" charset="0"/>
              <a:buChar char="•"/>
            </a:pPr>
            <a:r>
              <a:rPr lang="en-US" dirty="0"/>
              <a:t>AAD authentication from APIM to Azure OpenAI</a:t>
            </a:r>
          </a:p>
          <a:p>
            <a:pPr marL="742950" lvl="1" indent="-285750">
              <a:buFont typeface="Arial" panose="020B0604020202020204" pitchFamily="34" charset="0"/>
              <a:buChar char="•"/>
            </a:pPr>
            <a:r>
              <a:rPr lang="en-US" dirty="0"/>
              <a:t>Policy to extract </a:t>
            </a:r>
            <a:r>
              <a:rPr lang="en-US" dirty="0" err="1"/>
              <a:t>callerID</a:t>
            </a:r>
            <a:r>
              <a:rPr lang="en-US" dirty="0"/>
              <a:t> (Subject from APIM)</a:t>
            </a:r>
          </a:p>
          <a:p>
            <a:pPr marL="742950" lvl="1" indent="-285750">
              <a:buFont typeface="Arial" panose="020B0604020202020204" pitchFamily="34" charset="0"/>
              <a:buChar char="•"/>
            </a:pPr>
            <a:r>
              <a:rPr lang="en-US" dirty="0"/>
              <a:t>Logging and Monitoring using APIM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AOAI with </a:t>
            </a:r>
            <a:r>
              <a:rPr lang="en-US" dirty="0" err="1"/>
              <a:t>Frontdoor</a:t>
            </a:r>
            <a:r>
              <a:rPr lang="en-US" dirty="0"/>
              <a:t> and APIM multi-region deployment for a full-fledged multi-region availability</a:t>
            </a:r>
          </a:p>
        </p:txBody>
      </p:sp>
      <p:sp>
        <p:nvSpPr>
          <p:cNvPr id="8" name="TextBox 7">
            <a:extLst>
              <a:ext uri="{FF2B5EF4-FFF2-40B4-BE49-F238E27FC236}">
                <a16:creationId xmlns:a16="http://schemas.microsoft.com/office/drawing/2014/main" id="{DB980D24-5DDF-74CE-5918-C19BB4709373}"/>
              </a:ext>
            </a:extLst>
          </p:cNvPr>
          <p:cNvSpPr txBox="1"/>
          <p:nvPr/>
        </p:nvSpPr>
        <p:spPr>
          <a:xfrm>
            <a:off x="588262" y="6077634"/>
            <a:ext cx="10384537" cy="369332"/>
          </a:xfrm>
          <a:prstGeom prst="rect">
            <a:avLst/>
          </a:prstGeom>
          <a:noFill/>
        </p:spPr>
        <p:txBody>
          <a:bodyPr wrap="square">
            <a:spAutoFit/>
          </a:bodyPr>
          <a:lstStyle/>
          <a:p>
            <a:r>
              <a:rPr lang="en-US" dirty="0">
                <a:hlinkClick r:id="rId2"/>
              </a:rPr>
              <a:t>Azure OpenAI Architecture Patterns and implementation steps - Microsoft Community Hub</a:t>
            </a:r>
            <a:endParaRPr lang="en-US" dirty="0"/>
          </a:p>
        </p:txBody>
      </p:sp>
    </p:spTree>
    <p:extLst>
      <p:ext uri="{BB962C8B-B14F-4D97-AF65-F5344CB8AC3E}">
        <p14:creationId xmlns:p14="http://schemas.microsoft.com/office/powerpoint/2010/main" val="255877557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E9A5A-CFAB-868B-7604-24E22893E93F}"/>
              </a:ext>
            </a:extLst>
          </p:cNvPr>
          <p:cNvSpPr>
            <a:spLocks noGrp="1"/>
          </p:cNvSpPr>
          <p:nvPr>
            <p:ph type="title"/>
          </p:nvPr>
        </p:nvSpPr>
        <p:spPr/>
        <p:txBody>
          <a:bodyPr/>
          <a:lstStyle/>
          <a:p>
            <a:r>
              <a:rPr lang="en-US" dirty="0"/>
              <a:t>Smart load balancing for AOAI endpoints and APIM</a:t>
            </a:r>
          </a:p>
        </p:txBody>
      </p:sp>
      <p:sp>
        <p:nvSpPr>
          <p:cNvPr id="4" name="TextBox 3">
            <a:extLst>
              <a:ext uri="{FF2B5EF4-FFF2-40B4-BE49-F238E27FC236}">
                <a16:creationId xmlns:a16="http://schemas.microsoft.com/office/drawing/2014/main" id="{459CBF62-7D99-7FB2-1ADB-388EDD123456}"/>
              </a:ext>
            </a:extLst>
          </p:cNvPr>
          <p:cNvSpPr txBox="1"/>
          <p:nvPr/>
        </p:nvSpPr>
        <p:spPr>
          <a:xfrm>
            <a:off x="588262" y="6045644"/>
            <a:ext cx="10754651" cy="369332"/>
          </a:xfrm>
          <a:prstGeom prst="rect">
            <a:avLst/>
          </a:prstGeom>
          <a:noFill/>
        </p:spPr>
        <p:txBody>
          <a:bodyPr wrap="square">
            <a:spAutoFit/>
          </a:bodyPr>
          <a:lstStyle/>
          <a:p>
            <a:r>
              <a:rPr lang="en-US">
                <a:hlinkClick r:id="rId2"/>
              </a:rPr>
              <a:t>GitHub - Azure-Samples/openai-aca-lb: Smart load balancing for Azure OpenAI endpoints</a:t>
            </a:r>
            <a:endParaRPr lang="en-US" dirty="0"/>
          </a:p>
        </p:txBody>
      </p:sp>
      <p:pic>
        <p:nvPicPr>
          <p:cNvPr id="2050" name="Picture 2" descr="Smart load balancing">
            <a:extLst>
              <a:ext uri="{FF2B5EF4-FFF2-40B4-BE49-F238E27FC236}">
                <a16:creationId xmlns:a16="http://schemas.microsoft.com/office/drawing/2014/main" id="{B7511722-B6DE-DE17-1034-E49540A76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89100"/>
            <a:ext cx="12192000" cy="3479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089943-C9C9-75A7-B63C-C530DD2A3EB7}"/>
              </a:ext>
            </a:extLst>
          </p:cNvPr>
          <p:cNvSpPr txBox="1"/>
          <p:nvPr/>
        </p:nvSpPr>
        <p:spPr>
          <a:xfrm>
            <a:off x="588262" y="5790978"/>
            <a:ext cx="11857737" cy="369332"/>
          </a:xfrm>
          <a:prstGeom prst="rect">
            <a:avLst/>
          </a:prstGeom>
          <a:noFill/>
        </p:spPr>
        <p:txBody>
          <a:bodyPr wrap="square">
            <a:spAutoFit/>
          </a:bodyPr>
          <a:lstStyle/>
          <a:p>
            <a:r>
              <a:rPr lang="en-US" dirty="0">
                <a:hlinkClick r:id="rId4"/>
              </a:rPr>
              <a:t>GitHub - Azure-Samples/</a:t>
            </a:r>
            <a:r>
              <a:rPr lang="en-US" dirty="0" err="1">
                <a:hlinkClick r:id="rId4"/>
              </a:rPr>
              <a:t>openai-apim-lb</a:t>
            </a:r>
            <a:r>
              <a:rPr lang="en-US" dirty="0">
                <a:hlinkClick r:id="rId4"/>
              </a:rPr>
              <a:t>: Smart load balancing for OpenAI endpoints and Azure API Management</a:t>
            </a:r>
            <a:endParaRPr lang="en-US" dirty="0"/>
          </a:p>
        </p:txBody>
      </p:sp>
      <p:sp>
        <p:nvSpPr>
          <p:cNvPr id="6" name="TextBox 5">
            <a:extLst>
              <a:ext uri="{FF2B5EF4-FFF2-40B4-BE49-F238E27FC236}">
                <a16:creationId xmlns:a16="http://schemas.microsoft.com/office/drawing/2014/main" id="{9C53C60F-154B-07B4-DDD6-837D237DB1C1}"/>
              </a:ext>
            </a:extLst>
          </p:cNvPr>
          <p:cNvSpPr txBox="1"/>
          <p:nvPr/>
        </p:nvSpPr>
        <p:spPr>
          <a:xfrm>
            <a:off x="588261" y="6346476"/>
            <a:ext cx="10675161" cy="369332"/>
          </a:xfrm>
          <a:prstGeom prst="rect">
            <a:avLst/>
          </a:prstGeom>
          <a:noFill/>
        </p:spPr>
        <p:txBody>
          <a:bodyPr wrap="square">
            <a:spAutoFit/>
          </a:bodyPr>
          <a:lstStyle/>
          <a:p>
            <a:r>
              <a:rPr lang="en-US" dirty="0">
                <a:hlinkClick r:id="rId5"/>
              </a:rPr>
              <a:t>Intelligent Load Balancing with APIM for OpenAI: Weight-Based Routing - Microsoft Community Hub</a:t>
            </a:r>
            <a:endParaRPr lang="en-US" dirty="0"/>
          </a:p>
        </p:txBody>
      </p:sp>
    </p:spTree>
    <p:extLst>
      <p:ext uri="{BB962C8B-B14F-4D97-AF65-F5344CB8AC3E}">
        <p14:creationId xmlns:p14="http://schemas.microsoft.com/office/powerpoint/2010/main" val="12353286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E9021-3AE7-A1C0-6363-B580D350EFF6}"/>
              </a:ext>
            </a:extLst>
          </p:cNvPr>
          <p:cNvSpPr>
            <a:spLocks noGrp="1"/>
          </p:cNvSpPr>
          <p:nvPr>
            <p:ph type="title"/>
          </p:nvPr>
        </p:nvSpPr>
        <p:spPr/>
        <p:txBody>
          <a:bodyPr/>
          <a:lstStyle/>
          <a:p>
            <a:r>
              <a:rPr lang="en-HK" dirty="0"/>
              <a:t>Be inspired! 5 real world examples</a:t>
            </a:r>
            <a:endParaRPr lang="en-US" dirty="0"/>
          </a:p>
        </p:txBody>
      </p:sp>
      <p:sp>
        <p:nvSpPr>
          <p:cNvPr id="4" name="TextBox 3">
            <a:extLst>
              <a:ext uri="{FF2B5EF4-FFF2-40B4-BE49-F238E27FC236}">
                <a16:creationId xmlns:a16="http://schemas.microsoft.com/office/drawing/2014/main" id="{E12699A7-7086-E018-2C22-00E23E5230A9}"/>
              </a:ext>
            </a:extLst>
          </p:cNvPr>
          <p:cNvSpPr txBox="1"/>
          <p:nvPr/>
        </p:nvSpPr>
        <p:spPr>
          <a:xfrm>
            <a:off x="588263" y="6135691"/>
            <a:ext cx="9760423" cy="369332"/>
          </a:xfrm>
          <a:prstGeom prst="rect">
            <a:avLst/>
          </a:prstGeom>
          <a:noFill/>
        </p:spPr>
        <p:txBody>
          <a:bodyPr wrap="square">
            <a:spAutoFit/>
          </a:bodyPr>
          <a:lstStyle/>
          <a:p>
            <a:r>
              <a:rPr lang="en-US" dirty="0">
                <a:hlinkClick r:id="rId2"/>
              </a:rPr>
              <a:t>AI in action: 5 real-world intelligent apps you can build on Azure (microsoft.com)</a:t>
            </a:r>
            <a:endParaRPr lang="en-US" dirty="0"/>
          </a:p>
        </p:txBody>
      </p:sp>
      <p:pic>
        <p:nvPicPr>
          <p:cNvPr id="6" name="Picture 5">
            <a:extLst>
              <a:ext uri="{FF2B5EF4-FFF2-40B4-BE49-F238E27FC236}">
                <a16:creationId xmlns:a16="http://schemas.microsoft.com/office/drawing/2014/main" id="{5433C009-10B2-7EED-AA59-0B5FF247FC74}"/>
              </a:ext>
            </a:extLst>
          </p:cNvPr>
          <p:cNvPicPr>
            <a:picLocks noChangeAspect="1"/>
          </p:cNvPicPr>
          <p:nvPr/>
        </p:nvPicPr>
        <p:blipFill>
          <a:blip r:embed="rId3"/>
          <a:stretch>
            <a:fillRect/>
          </a:stretch>
        </p:blipFill>
        <p:spPr>
          <a:xfrm>
            <a:off x="668091" y="1194457"/>
            <a:ext cx="9029340" cy="4757975"/>
          </a:xfrm>
          <a:prstGeom prst="rect">
            <a:avLst/>
          </a:prstGeom>
        </p:spPr>
      </p:pic>
    </p:spTree>
    <p:extLst>
      <p:ext uri="{BB962C8B-B14F-4D97-AF65-F5344CB8AC3E}">
        <p14:creationId xmlns:p14="http://schemas.microsoft.com/office/powerpoint/2010/main" val="161078234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rk Pattern: Wave">
            <a:extLst>
              <a:ext uri="{FF2B5EF4-FFF2-40B4-BE49-F238E27FC236}">
                <a16:creationId xmlns:a16="http://schemas.microsoft.com/office/drawing/2014/main" id="{CF960791-F20F-7F32-C1F2-A118438F6D9B}"/>
              </a:ext>
              <a:ext uri="{C183D7F6-B498-43B3-948B-1728B52AA6E4}">
                <adec:decorative xmlns:adec="http://schemas.microsoft.com/office/drawing/2017/decorative" val="0"/>
              </a:ext>
            </a:extLst>
          </p:cNvPr>
          <p:cNvPicPr>
            <a:picLocks noChangeAspect="1"/>
          </p:cNvPicPr>
          <p:nvPr/>
        </p:nvPicPr>
        <p:blipFill>
          <a:blip r:embed="rId3">
            <a:alphaModFix amt="5000"/>
          </a:blip>
          <a:stretch>
            <a:fillRect/>
          </a:stretch>
        </p:blipFill>
        <p:spPr>
          <a:xfrm>
            <a:off x="1588" y="-1"/>
            <a:ext cx="12188826" cy="6858002"/>
          </a:xfrm>
          <a:prstGeom prst="rect">
            <a:avLst/>
          </a:prstGeom>
          <a:blipFill dpi="0" rotWithShape="1">
            <a:blip r:embed="rId4">
              <a:alphaModFix amt="5000"/>
              <a:extLst>
                <a:ext uri="{96DAC541-7B7A-43D3-8B79-37D633B846F1}">
                  <asvg:svgBlip xmlns:asvg="http://schemas.microsoft.com/office/drawing/2016/SVG/main" r:embed="rId5"/>
                </a:ext>
              </a:extLst>
            </a:blip>
            <a:srcRect/>
            <a:tile tx="0" ty="0" sx="100000" sy="100000" flip="none" algn="tl"/>
          </a:blipFill>
          <a:ln>
            <a:noFill/>
            <a:headEnd type="none" w="med" len="med"/>
            <a:tailEnd type="none" w="med" len="med"/>
          </a:ln>
          <a:effectLst/>
        </p:spPr>
      </p:pic>
      <p:pic>
        <p:nvPicPr>
          <p:cNvPr id="2" name="Picture 1">
            <a:extLst>
              <a:ext uri="{FF2B5EF4-FFF2-40B4-BE49-F238E27FC236}">
                <a16:creationId xmlns:a16="http://schemas.microsoft.com/office/drawing/2014/main" id="{27554064-2C88-0350-9DC5-EB5CBE3CA9FE}"/>
              </a:ext>
              <a:ext uri="{C183D7F6-B498-43B3-948B-1728B52AA6E4}">
                <adec:decorative xmlns:adec="http://schemas.microsoft.com/office/drawing/2017/decorative" val="1"/>
              </a:ext>
            </a:extLst>
          </p:cNvPr>
          <p:cNvPicPr>
            <a:picLocks noChangeAspect="1"/>
          </p:cNvPicPr>
          <p:nvPr/>
        </p:nvPicPr>
        <p:blipFill>
          <a:blip r:embed="rId3">
            <a:alphaModFix amt="47000"/>
          </a:blip>
          <a:stretch>
            <a:fillRect/>
          </a:stretch>
        </p:blipFill>
        <p:spPr>
          <a:xfrm>
            <a:off x="11302" y="0"/>
            <a:ext cx="12188825" cy="6858002"/>
          </a:xfrm>
          <a:prstGeom prst="rect">
            <a:avLst/>
          </a:prstGeom>
        </p:spPr>
      </p:pic>
      <p:sp>
        <p:nvSpPr>
          <p:cNvPr id="5" name="Title 7">
            <a:extLst>
              <a:ext uri="{FF2B5EF4-FFF2-40B4-BE49-F238E27FC236}">
                <a16:creationId xmlns:a16="http://schemas.microsoft.com/office/drawing/2014/main" id="{14BD54D8-6316-2C5D-CF30-DBE4993A9DFF}"/>
              </a:ext>
            </a:extLst>
          </p:cNvPr>
          <p:cNvSpPr txBox="1">
            <a:spLocks/>
          </p:cNvSpPr>
          <p:nvPr/>
        </p:nvSpPr>
        <p:spPr>
          <a:xfrm>
            <a:off x="1191448" y="2725523"/>
            <a:ext cx="2454275" cy="1292662"/>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l" defTabSz="932742" rtl="0" eaLnBrk="1" latinLnBrk="0" hangingPunct="1">
              <a:lnSpc>
                <a:spcPct val="100000"/>
              </a:lnSpc>
              <a:spcBef>
                <a:spcPct val="0"/>
              </a:spcBef>
              <a:buNone/>
              <a:defRPr lang="en-US" sz="3200" b="0" kern="1200" cap="none" spc="-50" baseline="0">
                <a:ln w="3175">
                  <a:noFill/>
                </a:ln>
                <a:gradFill>
                  <a:gsLst>
                    <a:gs pos="94253">
                      <a:srgbClr val="FFFFFF"/>
                    </a:gs>
                    <a:gs pos="78736">
                      <a:srgbClr val="FFFFFF"/>
                    </a:gs>
                  </a:gsLst>
                  <a:lin ang="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w="3175">
                  <a:noFill/>
                </a:ln>
                <a:gradFill>
                  <a:gsLst>
                    <a:gs pos="6897">
                      <a:srgbClr val="FFFFFF"/>
                    </a:gs>
                    <a:gs pos="22000">
                      <a:srgbClr val="FFFFFF"/>
                    </a:gs>
                  </a:gsLst>
                  <a:path path="circle">
                    <a:fillToRect l="100000" t="100000"/>
                  </a:path>
                </a:gradFill>
                <a:effectLst/>
                <a:uLnTx/>
                <a:uFillTx/>
                <a:latin typeface="Segoe UI Variable Display Semibold" pitchFamily="2" charset="0"/>
                <a:ea typeface="+mn-ea"/>
                <a:cs typeface="Segoe UI" pitchFamily="34" charset="0"/>
              </a:rPr>
              <a:t>What is an orchestration SDK?</a:t>
            </a:r>
          </a:p>
        </p:txBody>
      </p:sp>
      <p:sp>
        <p:nvSpPr>
          <p:cNvPr id="8" name="Rounded Rectangle 64" descr="Copilot stack: Starting at the bottom is AI infrastructure layer and above it is Foundation models layer. These two are grouped together">
            <a:extLst>
              <a:ext uri="{FF2B5EF4-FFF2-40B4-BE49-F238E27FC236}">
                <a16:creationId xmlns:a16="http://schemas.microsoft.com/office/drawing/2014/main" id="{BF145E7E-5116-559D-254C-AADF99A8ECCD}"/>
              </a:ext>
            </a:extLst>
          </p:cNvPr>
          <p:cNvSpPr/>
          <p:nvPr/>
        </p:nvSpPr>
        <p:spPr bwMode="auto">
          <a:xfrm>
            <a:off x="4322824" y="4137203"/>
            <a:ext cx="6677731" cy="1463693"/>
          </a:xfrm>
          <a:prstGeom prst="roundRect">
            <a:avLst>
              <a:gd name="adj" fmla="val 5937"/>
            </a:avLst>
          </a:prstGeom>
          <a:noFill/>
          <a:ln w="25400" cap="rnd">
            <a:gradFill flip="none" rotWithShape="1">
              <a:gsLst>
                <a:gs pos="10000">
                  <a:srgbClr val="D59ED7"/>
                </a:gs>
                <a:gs pos="40000">
                  <a:srgbClr val="8DC8E8"/>
                </a:gs>
              </a:gsLst>
              <a:path path="circle">
                <a:fillToRect l="100000" t="100000"/>
              </a:path>
              <a:tileRect r="-100000" b="-100000"/>
            </a:gradFill>
            <a:headEnd type="none" w="lg" len="med"/>
            <a:tailEnd type="none" w="lg" len="med"/>
          </a:ln>
          <a:effectLst>
            <a:outerShdw blurRad="190500" dist="381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2221" tIns="113777" rIns="142221" bIns="113777" numCol="1" spcCol="0" rtlCol="0" fromWordArt="0" anchor="ctr" anchorCtr="0" forceAA="0" compatLnSpc="1">
            <a:prstTxWarp prst="textNoShape">
              <a:avLst/>
            </a:prstTxWarp>
            <a:noAutofit/>
          </a:bodyPr>
          <a:lstStyle/>
          <a:p>
            <a:pPr marL="0" marR="0" lvl="0" indent="0" algn="ctr" defTabSz="84114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err="1">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endParaRPr>
          </a:p>
        </p:txBody>
      </p:sp>
      <p:sp>
        <p:nvSpPr>
          <p:cNvPr id="9" name="Rectangle: Rounded Corners 36">
            <a:extLst>
              <a:ext uri="{FF2B5EF4-FFF2-40B4-BE49-F238E27FC236}">
                <a16:creationId xmlns:a16="http://schemas.microsoft.com/office/drawing/2014/main" id="{FBD01080-BB8B-1E2E-6B86-B1EE44F7FE3D}"/>
              </a:ext>
            </a:extLst>
          </p:cNvPr>
          <p:cNvSpPr/>
          <p:nvPr/>
        </p:nvSpPr>
        <p:spPr>
          <a:xfrm>
            <a:off x="4469783" y="4921067"/>
            <a:ext cx="6383818" cy="470262"/>
          </a:xfrm>
          <a:prstGeom prst="roundRect">
            <a:avLst>
              <a:gd name="adj" fmla="val 5000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4694" numCol="1" spcCol="0" rtlCol="0" fromWordArt="0" anchor="ctr" anchorCtr="0" forceAA="0" compatLnSpc="1">
            <a:prstTxWarp prst="textNoShape">
              <a:avLst/>
            </a:prstTxWarp>
            <a:noAutofit/>
          </a:bodyPr>
          <a:lstStyle/>
          <a:p>
            <a:pPr marL="0" marR="0" lvl="0" indent="0" algn="ctr" defTabSz="725188"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Variable Small Semibol" pitchFamily="2" charset="0"/>
                <a:ea typeface="+mn-ea"/>
                <a:cs typeface="Segoe UI" pitchFamily="34" charset="0"/>
              </a:rPr>
              <a:t>AI infrastructure</a:t>
            </a:r>
          </a:p>
        </p:txBody>
      </p:sp>
      <p:sp>
        <p:nvSpPr>
          <p:cNvPr id="10" name="Rectangle: Rounded Corners 36">
            <a:extLst>
              <a:ext uri="{FF2B5EF4-FFF2-40B4-BE49-F238E27FC236}">
                <a16:creationId xmlns:a16="http://schemas.microsoft.com/office/drawing/2014/main" id="{E037CF25-719C-1E43-F7B8-C2E8A5133A0A}"/>
              </a:ext>
            </a:extLst>
          </p:cNvPr>
          <p:cNvSpPr/>
          <p:nvPr/>
        </p:nvSpPr>
        <p:spPr>
          <a:xfrm>
            <a:off x="4469783" y="4346777"/>
            <a:ext cx="6383818" cy="470262"/>
          </a:xfrm>
          <a:prstGeom prst="roundRect">
            <a:avLst>
              <a:gd name="adj" fmla="val 5000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4694" numCol="1" spcCol="0" rtlCol="0" fromWordArt="0" anchor="ctr" anchorCtr="0" forceAA="0" compatLnSpc="1">
            <a:prstTxWarp prst="textNoShape">
              <a:avLst/>
            </a:prstTxWarp>
            <a:noAutofit/>
          </a:bodyPr>
          <a:lstStyle/>
          <a:p>
            <a:pPr marL="0" marR="0" lvl="0" indent="0" algn="ctr" defTabSz="725188"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Variable Small Semibol" pitchFamily="2" charset="0"/>
                <a:ea typeface="+mn-ea"/>
                <a:cs typeface="Segoe UI" pitchFamily="34" charset="0"/>
              </a:rPr>
              <a:t>Foundation models</a:t>
            </a:r>
          </a:p>
        </p:txBody>
      </p:sp>
      <p:grpSp>
        <p:nvGrpSpPr>
          <p:cNvPr id="12" name="!!Arrow3" descr="Bilateral arrow going from foundation layer to AI orchestration layer">
            <a:extLst>
              <a:ext uri="{FF2B5EF4-FFF2-40B4-BE49-F238E27FC236}">
                <a16:creationId xmlns:a16="http://schemas.microsoft.com/office/drawing/2014/main" id="{100BA368-B30A-3ABA-DFE7-E8746AF9D989}"/>
              </a:ext>
            </a:extLst>
          </p:cNvPr>
          <p:cNvGrpSpPr/>
          <p:nvPr/>
        </p:nvGrpSpPr>
        <p:grpSpPr>
          <a:xfrm>
            <a:off x="7580721" y="3757434"/>
            <a:ext cx="161942" cy="276904"/>
            <a:chOff x="28566061" y="10694569"/>
            <a:chExt cx="503816" cy="861480"/>
          </a:xfrm>
        </p:grpSpPr>
        <p:cxnSp>
          <p:nvCxnSpPr>
            <p:cNvPr id="13" name="Straight Arrow Connector 12">
              <a:extLst>
                <a:ext uri="{FF2B5EF4-FFF2-40B4-BE49-F238E27FC236}">
                  <a16:creationId xmlns:a16="http://schemas.microsoft.com/office/drawing/2014/main" id="{25239346-887B-A168-F59E-E4119469814D}"/>
                </a:ext>
                <a:ext uri="{C183D7F6-B498-43B3-948B-1728B52AA6E4}">
                  <adec:decorative xmlns:adec="http://schemas.microsoft.com/office/drawing/2017/decorative" val="1"/>
                </a:ext>
              </a:extLst>
            </p:cNvPr>
            <p:cNvCxnSpPr>
              <a:cxnSpLocks/>
            </p:cNvCxnSpPr>
            <p:nvPr/>
          </p:nvCxnSpPr>
          <p:spPr>
            <a:xfrm flipV="1">
              <a:off x="28566061" y="10694569"/>
              <a:ext cx="0" cy="548640"/>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ECCC6A4-C4A9-9D26-6099-600CB82730E4}"/>
                </a:ext>
                <a:ext uri="{C183D7F6-B498-43B3-948B-1728B52AA6E4}">
                  <adec:decorative xmlns:adec="http://schemas.microsoft.com/office/drawing/2017/decorative" val="1"/>
                </a:ext>
              </a:extLst>
            </p:cNvPr>
            <p:cNvCxnSpPr>
              <a:cxnSpLocks/>
            </p:cNvCxnSpPr>
            <p:nvPr/>
          </p:nvCxnSpPr>
          <p:spPr>
            <a:xfrm>
              <a:off x="29069877" y="11007409"/>
              <a:ext cx="0" cy="548640"/>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5" name="!!Orchestration 1">
            <a:extLst>
              <a:ext uri="{FF2B5EF4-FFF2-40B4-BE49-F238E27FC236}">
                <a16:creationId xmlns:a16="http://schemas.microsoft.com/office/drawing/2014/main" id="{2B12A658-6343-F159-2F6D-8B1C5B9307B4}"/>
              </a:ext>
              <a:ext uri="{C183D7F6-B498-43B3-948B-1728B52AA6E4}">
                <adec:decorative xmlns:adec="http://schemas.microsoft.com/office/drawing/2017/decorative" val="1"/>
              </a:ext>
            </a:extLst>
          </p:cNvPr>
          <p:cNvSpPr/>
          <p:nvPr/>
        </p:nvSpPr>
        <p:spPr bwMode="auto">
          <a:xfrm>
            <a:off x="4469783" y="3284871"/>
            <a:ext cx="6383818" cy="262996"/>
          </a:xfrm>
          <a:prstGeom prst="roundRect">
            <a:avLst>
              <a:gd name="adj" fmla="val 3467"/>
            </a:avLst>
          </a:prstGeom>
          <a:gradFill>
            <a:gsLst>
              <a:gs pos="10000">
                <a:srgbClr val="D59ED7">
                  <a:alpha val="0"/>
                </a:srgbClr>
              </a:gs>
              <a:gs pos="40000">
                <a:srgbClr val="8DC8E8">
                  <a:alpha val="0"/>
                </a:srgbClr>
              </a:gs>
            </a:gsLst>
            <a:path path="circle">
              <a:fillToRect l="100000" t="100000"/>
            </a:path>
          </a:gradFill>
          <a:ln w="44450" cap="rnd">
            <a:solidFill>
              <a:srgbClr val="B1B3B3"/>
            </a:solidFill>
            <a:headEnd type="none" w="lg" len="med"/>
            <a:tailEnd type="none" w="lg" len="med"/>
          </a:ln>
          <a:effectLst>
            <a:outerShdw blurRad="190500" dist="381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2241" tIns="0" rIns="142241" bIns="0" numCol="1" spcCol="0" rtlCol="0" fromWordArt="0" anchor="ctr" anchorCtr="0" forceAA="0" compatLnSpc="1">
            <a:prstTxWarp prst="textNoShape">
              <a:avLst/>
            </a:prstTxWarp>
            <a:noAutofit/>
          </a:bodyPr>
          <a:lstStyle/>
          <a:p>
            <a:pPr marL="0" marR="0" lvl="0" indent="0" algn="ctr" defTabSz="724901" rtl="0" eaLnBrk="1" fontAlgn="base" latinLnBrk="0" hangingPunct="1">
              <a:lnSpc>
                <a:spcPct val="100000"/>
              </a:lnSpc>
              <a:spcBef>
                <a:spcPct val="0"/>
              </a:spcBef>
              <a:spcAft>
                <a:spcPct val="0"/>
              </a:spcAft>
              <a:buClrTx/>
              <a:buSzTx/>
              <a:buFontTx/>
              <a:buNone/>
              <a:tabLst/>
              <a:defRPr/>
            </a:pPr>
            <a:endParaRPr kumimoji="0" lang="en-US" sz="1736" b="0" i="0" u="none" strike="noStrike" kern="1200" cap="none" spc="0" normalizeH="0" baseline="0" noProof="0">
              <a:ln>
                <a:noFill/>
              </a:ln>
              <a:gradFill>
                <a:gsLst>
                  <a:gs pos="5172">
                    <a:srgbClr val="291817"/>
                  </a:gs>
                  <a:gs pos="25287">
                    <a:srgbClr val="291817"/>
                  </a:gs>
                </a:gsLst>
                <a:lin ang="5400000" scaled="1"/>
              </a:gradFill>
              <a:effectLst/>
              <a:uLnTx/>
              <a:uFillTx/>
              <a:latin typeface="Segoe UI Variable Display Semibold" pitchFamily="2" charset="0"/>
              <a:ea typeface="Open Sans" panose="020B0606030504020204" pitchFamily="34" charset="0"/>
              <a:cs typeface="Open Sans" panose="020B0606030504020204" pitchFamily="34" charset="0"/>
            </a:endParaRPr>
          </a:p>
        </p:txBody>
      </p:sp>
      <p:sp>
        <p:nvSpPr>
          <p:cNvPr id="16" name="Rounded Rectangle 62">
            <a:extLst>
              <a:ext uri="{FF2B5EF4-FFF2-40B4-BE49-F238E27FC236}">
                <a16:creationId xmlns:a16="http://schemas.microsoft.com/office/drawing/2014/main" id="{BB3DCFCF-2AB2-0E35-7F63-917DD1F86167}"/>
              </a:ext>
            </a:extLst>
          </p:cNvPr>
          <p:cNvSpPr/>
          <p:nvPr/>
        </p:nvSpPr>
        <p:spPr bwMode="auto">
          <a:xfrm>
            <a:off x="4322824" y="3184323"/>
            <a:ext cx="6677731" cy="470262"/>
          </a:xfrm>
          <a:prstGeom prst="roundRect">
            <a:avLst>
              <a:gd name="adj" fmla="val 48481"/>
            </a:avLst>
          </a:prstGeom>
          <a:gradFill>
            <a:gsLst>
              <a:gs pos="10000">
                <a:srgbClr val="D59ED7"/>
              </a:gs>
              <a:gs pos="40000">
                <a:srgbClr val="FFADD6"/>
              </a:gs>
            </a:gsLst>
            <a:path path="circle">
              <a:fillToRect l="100000" t="100000"/>
            </a:path>
          </a:gradFill>
          <a:ln w="44450" cap="rnd">
            <a:noFill/>
            <a:headEnd type="none" w="lg" len="med"/>
            <a:tailEnd type="none" w="lg" len="med"/>
          </a:ln>
          <a:effectLst>
            <a:outerShdw blurRad="63500" dist="127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29388" numCol="1" spcCol="0" rtlCol="0" fromWordArt="0" anchor="ctr" anchorCtr="0" forceAA="0" compatLnSpc="1">
            <a:prstTxWarp prst="textNoShape">
              <a:avLst/>
            </a:prstTxWarp>
            <a:noAutofit/>
          </a:bodyPr>
          <a:lstStyle/>
          <a:p>
            <a:pPr marL="0" marR="0" lvl="0" indent="0" algn="ctr" defTabSz="72518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5172">
                      <a:srgbClr val="291817"/>
                    </a:gs>
                    <a:gs pos="25287">
                      <a:srgbClr val="291817"/>
                    </a:gs>
                  </a:gsLst>
                  <a:lin ang="5400000" scaled="1"/>
                </a:gradFill>
                <a:effectLst/>
                <a:uLnTx/>
                <a:uFillTx/>
                <a:latin typeface="Segoe UI Variable Small Semibol" pitchFamily="2" charset="0"/>
                <a:ea typeface="Open Sans" panose="020B0606030504020204" pitchFamily="34" charset="0"/>
                <a:cs typeface="Open Sans" panose="020B0606030504020204" pitchFamily="34" charset="0"/>
              </a:rPr>
              <a:t>AI Orchestration</a:t>
            </a:r>
          </a:p>
        </p:txBody>
      </p:sp>
      <p:grpSp>
        <p:nvGrpSpPr>
          <p:cNvPr id="18" name="!!Arrow1" descr="Bilateral arrow going from AI orchestration layer to Apps layer">
            <a:extLst>
              <a:ext uri="{FF2B5EF4-FFF2-40B4-BE49-F238E27FC236}">
                <a16:creationId xmlns:a16="http://schemas.microsoft.com/office/drawing/2014/main" id="{82EBD70C-3E48-7D6A-9F83-583A6D6AA7FF}"/>
              </a:ext>
            </a:extLst>
          </p:cNvPr>
          <p:cNvGrpSpPr/>
          <p:nvPr/>
        </p:nvGrpSpPr>
        <p:grpSpPr>
          <a:xfrm>
            <a:off x="7580721" y="2804549"/>
            <a:ext cx="161942" cy="276904"/>
            <a:chOff x="28566061" y="10694569"/>
            <a:chExt cx="503816" cy="861480"/>
          </a:xfrm>
        </p:grpSpPr>
        <p:cxnSp>
          <p:nvCxnSpPr>
            <p:cNvPr id="19" name="Straight Arrow Connector 18">
              <a:extLst>
                <a:ext uri="{FF2B5EF4-FFF2-40B4-BE49-F238E27FC236}">
                  <a16:creationId xmlns:a16="http://schemas.microsoft.com/office/drawing/2014/main" id="{40491398-B842-1091-05B9-7EA97BF59485}"/>
                </a:ext>
                <a:ext uri="{C183D7F6-B498-43B3-948B-1728B52AA6E4}">
                  <adec:decorative xmlns:adec="http://schemas.microsoft.com/office/drawing/2017/decorative" val="1"/>
                </a:ext>
              </a:extLst>
            </p:cNvPr>
            <p:cNvCxnSpPr>
              <a:cxnSpLocks/>
            </p:cNvCxnSpPr>
            <p:nvPr/>
          </p:nvCxnSpPr>
          <p:spPr>
            <a:xfrm flipV="1">
              <a:off x="28566061" y="10694569"/>
              <a:ext cx="0" cy="548640"/>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DA375CA-441C-5BD9-EA3C-24A7A237AAC7}"/>
                </a:ext>
                <a:ext uri="{C183D7F6-B498-43B3-948B-1728B52AA6E4}">
                  <adec:decorative xmlns:adec="http://schemas.microsoft.com/office/drawing/2017/decorative" val="1"/>
                </a:ext>
              </a:extLst>
            </p:cNvPr>
            <p:cNvCxnSpPr>
              <a:cxnSpLocks/>
            </p:cNvCxnSpPr>
            <p:nvPr/>
          </p:nvCxnSpPr>
          <p:spPr>
            <a:xfrm>
              <a:off x="29069877" y="11007409"/>
              <a:ext cx="0" cy="548640"/>
            </a:xfrm>
            <a:prstGeom prst="straightConnector1">
              <a:avLst/>
            </a:prstGeom>
            <a:solidFill>
              <a:srgbClr val="3A4953"/>
            </a:solidFill>
            <a:ln w="2540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21" name="Rounded Rectangle 55" descr="Apps layer: Contains Copilots layer and above it is the Plugin extensibility layer">
            <a:extLst>
              <a:ext uri="{FF2B5EF4-FFF2-40B4-BE49-F238E27FC236}">
                <a16:creationId xmlns:a16="http://schemas.microsoft.com/office/drawing/2014/main" id="{14191AD0-FD03-2C92-E38E-CB3CC74719A1}"/>
              </a:ext>
            </a:extLst>
          </p:cNvPr>
          <p:cNvSpPr/>
          <p:nvPr/>
        </p:nvSpPr>
        <p:spPr bwMode="auto">
          <a:xfrm>
            <a:off x="4322824" y="1238266"/>
            <a:ext cx="6677731" cy="1463433"/>
          </a:xfrm>
          <a:prstGeom prst="roundRect">
            <a:avLst>
              <a:gd name="adj" fmla="val 5923"/>
            </a:avLst>
          </a:prstGeom>
          <a:noFill/>
          <a:ln w="25400" cap="rnd">
            <a:gradFill flip="none" rotWithShape="1">
              <a:gsLst>
                <a:gs pos="10000">
                  <a:srgbClr val="D59ED7"/>
                </a:gs>
                <a:gs pos="40000">
                  <a:srgbClr val="8DC8E8"/>
                </a:gs>
              </a:gsLst>
              <a:path path="circle">
                <a:fillToRect l="100000" t="100000"/>
              </a:path>
              <a:tileRect r="-100000" b="-100000"/>
            </a:gradFill>
            <a:headEnd type="none" w="lg" len="med"/>
            <a:tailEnd type="none" w="lg" len="med"/>
          </a:ln>
          <a:effectLst>
            <a:outerShdw blurRad="190500" dist="381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2221" tIns="113777" rIns="142221" bIns="113777" numCol="1" spcCol="0" rtlCol="0" fromWordArt="0" anchor="ctr" anchorCtr="0" forceAA="0" compatLnSpc="1">
            <a:prstTxWarp prst="textNoShape">
              <a:avLst/>
            </a:prstTxWarp>
            <a:noAutofit/>
          </a:bodyPr>
          <a:lstStyle/>
          <a:p>
            <a:pPr marL="0" marR="0" lvl="0" indent="0" algn="ctr" defTabSz="84114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err="1">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endParaRPr>
          </a:p>
        </p:txBody>
      </p:sp>
      <p:sp>
        <p:nvSpPr>
          <p:cNvPr id="22" name="Rectangle: Rounded Corners 36">
            <a:extLst>
              <a:ext uri="{FF2B5EF4-FFF2-40B4-BE49-F238E27FC236}">
                <a16:creationId xmlns:a16="http://schemas.microsoft.com/office/drawing/2014/main" id="{ED749895-C4BD-5F0F-C601-3C8C914DEC5E}"/>
              </a:ext>
            </a:extLst>
          </p:cNvPr>
          <p:cNvSpPr/>
          <p:nvPr/>
        </p:nvSpPr>
        <p:spPr>
          <a:xfrm>
            <a:off x="4469783" y="2021996"/>
            <a:ext cx="6383818" cy="470262"/>
          </a:xfrm>
          <a:prstGeom prst="roundRect">
            <a:avLst>
              <a:gd name="adj" fmla="val 5000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4694" numCol="1" spcCol="0" rtlCol="0" fromWordArt="0" anchor="ctr" anchorCtr="0" forceAA="0" compatLnSpc="1">
            <a:prstTxWarp prst="textNoShape">
              <a:avLst/>
            </a:prstTxWarp>
            <a:noAutofit/>
          </a:bodyPr>
          <a:lstStyle/>
          <a:p>
            <a:pPr marL="0" marR="0" lvl="0" indent="0" algn="ctr" defTabSz="725188"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Variable Small Semibol" pitchFamily="2" charset="0"/>
                <a:ea typeface="+mn-ea"/>
                <a:cs typeface="Segoe UI" pitchFamily="34" charset="0"/>
              </a:rPr>
              <a:t>Copilots</a:t>
            </a:r>
          </a:p>
        </p:txBody>
      </p:sp>
      <p:sp>
        <p:nvSpPr>
          <p:cNvPr id="23" name="Rectangle: Rounded Corners 36">
            <a:extLst>
              <a:ext uri="{FF2B5EF4-FFF2-40B4-BE49-F238E27FC236}">
                <a16:creationId xmlns:a16="http://schemas.microsoft.com/office/drawing/2014/main" id="{47A13CA6-869D-E088-B26A-C271F38FC525}"/>
              </a:ext>
            </a:extLst>
          </p:cNvPr>
          <p:cNvSpPr/>
          <p:nvPr/>
        </p:nvSpPr>
        <p:spPr>
          <a:xfrm>
            <a:off x="4469783" y="1447702"/>
            <a:ext cx="6383818" cy="470262"/>
          </a:xfrm>
          <a:prstGeom prst="roundRect">
            <a:avLst>
              <a:gd name="adj" fmla="val 5000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4694" numCol="1" spcCol="0" rtlCol="0" fromWordArt="0" anchor="ctr" anchorCtr="0" forceAA="0" compatLnSpc="1">
            <a:prstTxWarp prst="textNoShape">
              <a:avLst/>
            </a:prstTxWarp>
            <a:noAutofit/>
          </a:bodyPr>
          <a:lstStyle/>
          <a:p>
            <a:pPr marL="0" marR="0" lvl="0" indent="0" algn="ctr" defTabSz="725188" rtl="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Variable Small Semibol" pitchFamily="2" charset="0"/>
                <a:ea typeface="+mn-ea"/>
                <a:cs typeface="Segoe UI" pitchFamily="34" charset="0"/>
              </a:rPr>
              <a:t>Plugin extensibility</a:t>
            </a:r>
          </a:p>
        </p:txBody>
      </p:sp>
      <p:sp>
        <p:nvSpPr>
          <p:cNvPr id="24" name="TextBox 23">
            <a:extLst>
              <a:ext uri="{FF2B5EF4-FFF2-40B4-BE49-F238E27FC236}">
                <a16:creationId xmlns:a16="http://schemas.microsoft.com/office/drawing/2014/main" id="{1C59FE8A-56DB-B381-5CD3-C62E316293B5}"/>
              </a:ext>
              <a:ext uri="{C183D7F6-B498-43B3-948B-1728B52AA6E4}">
                <adec:decorative xmlns:adec="http://schemas.microsoft.com/office/drawing/2017/decorative" val="1"/>
              </a:ext>
            </a:extLst>
          </p:cNvPr>
          <p:cNvSpPr txBox="1"/>
          <p:nvPr/>
        </p:nvSpPr>
        <p:spPr>
          <a:xfrm>
            <a:off x="7375193" y="1077501"/>
            <a:ext cx="573001" cy="267106"/>
          </a:xfrm>
          <a:prstGeom prst="rect">
            <a:avLst/>
          </a:prstGeom>
          <a:solidFill>
            <a:srgbClr val="091F2C"/>
          </a:solidFill>
          <a:ln w="25400" cap="rnd">
            <a:noFill/>
            <a:headEnd type="none" w="lg" len="sm"/>
            <a:tailEnd type="arrow" w="lg" len="sm"/>
          </a:ln>
        </p:spPr>
        <p:style>
          <a:lnRef idx="1">
            <a:schemeClr val="accent1"/>
          </a:lnRef>
          <a:fillRef idx="0">
            <a:schemeClr val="accent1"/>
          </a:fillRef>
          <a:effectRef idx="0">
            <a:schemeClr val="accent1"/>
          </a:effectRef>
          <a:fontRef idx="minor">
            <a:schemeClr val="tx1"/>
          </a:fontRef>
        </p:style>
        <p:txBody>
          <a:bodyPr wrap="square" lIns="0" tIns="0" rIns="0" bIns="0" rtlCol="0" anchor="t">
            <a:noAutofit/>
          </a:bodyPr>
          <a:lstStyle>
            <a:defPPr>
              <a:defRPr lang="en-US"/>
            </a:defPPr>
            <a:lvl1pPr marR="0" lvl="0" indent="0" algn="ctr" defTabSz="725254" fontAlgn="base">
              <a:lnSpc>
                <a:spcPct val="100000"/>
              </a:lnSpc>
              <a:spcBef>
                <a:spcPct val="0"/>
              </a:spcBef>
              <a:spcAft>
                <a:spcPct val="0"/>
              </a:spcAft>
              <a:buClrTx/>
              <a:buSzTx/>
              <a:buFontTx/>
              <a:buNone/>
              <a:tabLst/>
              <a:defRPr kumimoji="0" sz="1400" b="0" i="0" u="none" strike="noStrike" cap="none" spc="0" normalizeH="0" baseline="0">
                <a:ln>
                  <a:noFill/>
                </a:ln>
                <a:gradFill>
                  <a:gsLst>
                    <a:gs pos="74138">
                      <a:srgbClr val="FFFFFF"/>
                    </a:gs>
                    <a:gs pos="55000">
                      <a:srgbClr val="FFFFFF"/>
                    </a:gs>
                  </a:gsLst>
                  <a:path path="circle">
                    <a:fillToRect l="100000" t="100000"/>
                  </a:path>
                </a:gradFill>
                <a:effectLst/>
                <a:uLnTx/>
                <a:uFillTx/>
                <a:latin typeface="Segoe UI Semibold"/>
                <a:cs typeface="Segoe UI"/>
              </a:defRPr>
            </a:lvl1pPr>
          </a:lstStyle>
          <a:p>
            <a:pPr marL="0" marR="0" lvl="0" indent="0" algn="ctr" defTabSz="724901" rtl="0" eaLnBrk="1" fontAlgn="base" latinLnBrk="0" hangingPunct="1">
              <a:lnSpc>
                <a:spcPct val="100000"/>
              </a:lnSpc>
              <a:spcBef>
                <a:spcPct val="0"/>
              </a:spcBef>
              <a:spcAft>
                <a:spcPct val="0"/>
              </a:spcAft>
              <a:buClrTx/>
              <a:buSzTx/>
              <a:buFontTx/>
              <a:buNone/>
              <a:tabLst/>
              <a:defRPr/>
            </a:pPr>
            <a:endParaRPr kumimoji="0" lang="en-US" sz="1736" b="0" i="0" u="none" strike="noStrike" kern="1200" cap="none" spc="0" normalizeH="0" baseline="0" noProof="0">
              <a:ln>
                <a:noFill/>
              </a:ln>
              <a:gradFill>
                <a:gsLst>
                  <a:gs pos="74138">
                    <a:srgbClr val="FFFFFF"/>
                  </a:gs>
                  <a:gs pos="57000">
                    <a:srgbClr val="FFFFFF"/>
                  </a:gs>
                </a:gsLst>
                <a:path path="circle">
                  <a:fillToRect l="100000" t="100000"/>
                </a:path>
              </a:gradFill>
              <a:effectLst/>
              <a:uLnTx/>
              <a:uFillTx/>
              <a:latin typeface="Segoe UI Variable Display Semibold" pitchFamily="2" charset="0"/>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57CCC3FF-59A3-AB0D-40D1-CDBE2A2A4751}"/>
              </a:ext>
            </a:extLst>
          </p:cNvPr>
          <p:cNvSpPr txBox="1"/>
          <p:nvPr/>
        </p:nvSpPr>
        <p:spPr>
          <a:xfrm>
            <a:off x="7375193" y="1077501"/>
            <a:ext cx="573001" cy="276999"/>
          </a:xfrm>
          <a:prstGeom prst="rect">
            <a:avLst/>
          </a:prstGeom>
          <a:solidFill>
            <a:srgbClr val="091F2C"/>
          </a:solidFill>
          <a:ln w="25400" cap="rnd">
            <a:noFill/>
            <a:headEnd type="none" w="lg" len="sm"/>
            <a:tailEnd type="arrow" w="lg" len="sm"/>
          </a:ln>
        </p:spPr>
        <p:style>
          <a:lnRef idx="1">
            <a:schemeClr val="accent1"/>
          </a:lnRef>
          <a:fillRef idx="0">
            <a:schemeClr val="accent1"/>
          </a:fillRef>
          <a:effectRef idx="0">
            <a:schemeClr val="accent1"/>
          </a:effectRef>
          <a:fontRef idx="minor">
            <a:schemeClr val="tx1"/>
          </a:fontRef>
        </p:style>
        <p:txBody>
          <a:bodyPr wrap="square" lIns="0" tIns="0" rIns="0" bIns="0" rtlCol="0" anchor="t">
            <a:spAutoFit/>
          </a:bodyPr>
          <a:lstStyle>
            <a:defPPr>
              <a:defRPr lang="en-US"/>
            </a:defPPr>
            <a:lvl1pPr marR="0" lvl="0" indent="0" algn="ctr" defTabSz="725254" fontAlgn="base">
              <a:lnSpc>
                <a:spcPct val="100000"/>
              </a:lnSpc>
              <a:spcBef>
                <a:spcPct val="0"/>
              </a:spcBef>
              <a:spcAft>
                <a:spcPct val="0"/>
              </a:spcAft>
              <a:buClrTx/>
              <a:buSzTx/>
              <a:buFontTx/>
              <a:buNone/>
              <a:tabLst/>
              <a:defRPr kumimoji="0" sz="1400" b="0" i="0" u="none" strike="noStrike" cap="none" spc="0" normalizeH="0" baseline="0">
                <a:ln>
                  <a:noFill/>
                </a:ln>
                <a:gradFill>
                  <a:gsLst>
                    <a:gs pos="74138">
                      <a:srgbClr val="FFFFFF"/>
                    </a:gs>
                    <a:gs pos="55000">
                      <a:srgbClr val="FFFFFF"/>
                    </a:gs>
                  </a:gsLst>
                  <a:path path="circle">
                    <a:fillToRect l="100000" t="100000"/>
                  </a:path>
                </a:gradFill>
                <a:effectLst/>
                <a:uLnTx/>
                <a:uFillTx/>
                <a:latin typeface="Segoe UI Semibold"/>
                <a:cs typeface="Segoe UI"/>
              </a:defRPr>
            </a:lvl1pPr>
          </a:lstStyle>
          <a:p>
            <a:pPr marL="0" marR="0" lvl="0" indent="0" algn="ctr" defTabSz="724901"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74138">
                      <a:srgbClr val="FFFFFF"/>
                    </a:gs>
                    <a:gs pos="57000">
                      <a:srgbClr val="FFFFFF"/>
                    </a:gs>
                  </a:gsLst>
                  <a:path path="circle">
                    <a:fillToRect l="100000" t="100000"/>
                  </a:path>
                </a:gradFill>
                <a:effectLst/>
                <a:uLnTx/>
                <a:uFillTx/>
                <a:latin typeface="Segoe UI Variable Display Semibold" pitchFamily="2" charset="0"/>
                <a:ea typeface="Open Sans" panose="020B0606030504020204" pitchFamily="34" charset="0"/>
                <a:cs typeface="Open Sans" panose="020B0606030504020204" pitchFamily="34" charset="0"/>
              </a:rPr>
              <a:t>Apps</a:t>
            </a:r>
          </a:p>
        </p:txBody>
      </p:sp>
    </p:spTree>
    <p:extLst>
      <p:ext uri="{BB962C8B-B14F-4D97-AF65-F5344CB8AC3E}">
        <p14:creationId xmlns:p14="http://schemas.microsoft.com/office/powerpoint/2010/main" val="145745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23958E-6 3.33333E-6 L 2.23958E-6 0.03541 " pathEditMode="relative" rAng="0" ptsTypes="AA">
                                      <p:cBhvr>
                                        <p:cTn id="9" dur="700" spd="-100000" fill="hold"/>
                                        <p:tgtEl>
                                          <p:spTgt spid="5"/>
                                        </p:tgtEl>
                                        <p:attrNameLst>
                                          <p:attrName>ppt_x</p:attrName>
                                          <p:attrName>ppt_y</p:attrName>
                                        </p:attrNameLst>
                                      </p:cBhvr>
                                      <p:rCtr x="0" y="1771"/>
                                    </p:animMotion>
                                  </p:childTnLst>
                                </p:cTn>
                              </p:par>
                              <p:par>
                                <p:cTn id="10" presetID="10" presetClass="entr" presetSubtype="0" fill="hold" grpId="0" nodeType="withEffect">
                                  <p:stCondLst>
                                    <p:cond delay="5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500"/>
                                  </p:stCondLst>
                                  <p:childTnLst>
                                    <p:animMotion origin="layout" path="M 1.14092E-6 -4.81481E-6 L 1.14092E-6 0.03542 " pathEditMode="relative" rAng="0" ptsTypes="AA">
                                      <p:cBhvr>
                                        <p:cTn id="14" dur="700" spd="-100000" fill="hold"/>
                                        <p:tgtEl>
                                          <p:spTgt spid="25"/>
                                        </p:tgtEl>
                                        <p:attrNameLst>
                                          <p:attrName>ppt_x</p:attrName>
                                          <p:attrName>ppt_y</p:attrName>
                                        </p:attrNameLst>
                                      </p:cBhvr>
                                      <p:rCtr x="0" y="1759"/>
                                    </p:animMotion>
                                  </p:childTnLst>
                                </p:cTn>
                              </p:par>
                              <p:par>
                                <p:cTn id="15" presetID="42" presetClass="path" presetSubtype="0" decel="100000" fill="hold" grpId="0" nodeType="withEffect">
                                  <p:stCondLst>
                                    <p:cond delay="500"/>
                                  </p:stCondLst>
                                  <p:childTnLst>
                                    <p:animMotion origin="layout" path="M 2.08333E-7 -2.5E-6 L 2.08333E-7 0.03542 " pathEditMode="relative" rAng="0" ptsTypes="AA">
                                      <p:cBhvr>
                                        <p:cTn id="16" dur="700" spd="-100000" fill="hold"/>
                                        <p:tgtEl>
                                          <p:spTgt spid="24"/>
                                        </p:tgtEl>
                                        <p:attrNameLst>
                                          <p:attrName>ppt_x</p:attrName>
                                          <p:attrName>ppt_y</p:attrName>
                                        </p:attrNameLst>
                                      </p:cBhvr>
                                      <p:rCtr x="0" y="1771"/>
                                    </p:animMotion>
                                  </p:childTnLst>
                                </p:cTn>
                              </p:par>
                              <p:par>
                                <p:cTn id="17" presetID="10" presetClass="entr" presetSubtype="0" fill="hold" grpId="0" nodeType="withEffect">
                                  <p:stCondLst>
                                    <p:cond delay="50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42" presetClass="path" presetSubtype="0" decel="100000" fill="hold" grpId="1" nodeType="withEffect">
                                  <p:stCondLst>
                                    <p:cond delay="500"/>
                                  </p:stCondLst>
                                  <p:childTnLst>
                                    <p:animMotion origin="layout" path="M 2.08333E-7 3.21429E-6 L 2.08333E-7 0.03541 " pathEditMode="relative" rAng="0" ptsTypes="AA">
                                      <p:cBhvr>
                                        <p:cTn id="21" dur="700" spd="-100000" fill="hold"/>
                                        <p:tgtEl>
                                          <p:spTgt spid="21"/>
                                        </p:tgtEl>
                                        <p:attrNameLst>
                                          <p:attrName>ppt_x</p:attrName>
                                          <p:attrName>ppt_y</p:attrName>
                                        </p:attrNameLst>
                                      </p:cBhvr>
                                      <p:rCtr x="0" y="1771"/>
                                    </p:animMotion>
                                  </p:childTnLst>
                                </p:cTn>
                              </p:par>
                              <p:par>
                                <p:cTn id="22" presetID="16" presetClass="entr" presetSubtype="42" fill="hold" nodeType="withEffect">
                                  <p:stCondLst>
                                    <p:cond delay="400"/>
                                  </p:stCondLst>
                                  <p:childTnLst>
                                    <p:set>
                                      <p:cBhvr>
                                        <p:cTn id="23" dur="1" fill="hold">
                                          <p:stCondLst>
                                            <p:cond delay="0"/>
                                          </p:stCondLst>
                                        </p:cTn>
                                        <p:tgtEl>
                                          <p:spTgt spid="18"/>
                                        </p:tgtEl>
                                        <p:attrNameLst>
                                          <p:attrName>style.visibility</p:attrName>
                                        </p:attrNameLst>
                                      </p:cBhvr>
                                      <p:to>
                                        <p:strVal val="visible"/>
                                      </p:to>
                                    </p:set>
                                    <p:animEffect transition="in" filter="barn(outHorizontal)">
                                      <p:cBhvr>
                                        <p:cTn id="24" dur="500"/>
                                        <p:tgtEl>
                                          <p:spTgt spid="18"/>
                                        </p:tgtEl>
                                      </p:cBhvr>
                                    </p:animEffect>
                                  </p:childTnLst>
                                </p:cTn>
                              </p:par>
                              <p:par>
                                <p:cTn id="25" presetID="42" presetClass="path" presetSubtype="0" decel="100000" fill="hold" nodeType="withEffect">
                                  <p:stCondLst>
                                    <p:cond delay="400"/>
                                  </p:stCondLst>
                                  <p:childTnLst>
                                    <p:animMotion origin="layout" path="M 3.90625E-6 3.33333E-6 L 3.90625E-6 0.03541 " pathEditMode="relative" rAng="0" ptsTypes="AA">
                                      <p:cBhvr>
                                        <p:cTn id="26" dur="700" spd="-100000" fill="hold"/>
                                        <p:tgtEl>
                                          <p:spTgt spid="18"/>
                                        </p:tgtEl>
                                        <p:attrNameLst>
                                          <p:attrName>ppt_x</p:attrName>
                                          <p:attrName>ppt_y</p:attrName>
                                        </p:attrNameLst>
                                      </p:cBhvr>
                                      <p:rCtr x="0" y="1771"/>
                                    </p:animMotion>
                                  </p:childTnLst>
                                </p:cTn>
                              </p:par>
                              <p:par>
                                <p:cTn id="27" presetID="10" presetClass="entr" presetSubtype="0" fill="hold" grpId="0" nodeType="withEffect">
                                  <p:stCondLst>
                                    <p:cond delay="3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42" presetClass="path" presetSubtype="0" decel="100000" fill="hold" grpId="1" nodeType="withEffect">
                                  <p:stCondLst>
                                    <p:cond delay="300"/>
                                  </p:stCondLst>
                                  <p:childTnLst>
                                    <p:animMotion origin="layout" path="M 3.90625E-6 3.33333E-6 L 3.90625E-6 0.03541 " pathEditMode="relative" rAng="0" ptsTypes="AA">
                                      <p:cBhvr>
                                        <p:cTn id="31" dur="700" spd="-100000" fill="hold"/>
                                        <p:tgtEl>
                                          <p:spTgt spid="16"/>
                                        </p:tgtEl>
                                        <p:attrNameLst>
                                          <p:attrName>ppt_x</p:attrName>
                                          <p:attrName>ppt_y</p:attrName>
                                        </p:attrNameLst>
                                      </p:cBhvr>
                                      <p:rCtr x="0" y="1771"/>
                                    </p:animMotion>
                                  </p:childTnLst>
                                </p:cTn>
                              </p:par>
                              <p:par>
                                <p:cTn id="32" presetID="16" presetClass="entr" presetSubtype="42" fill="hold" nodeType="withEffect">
                                  <p:stCondLst>
                                    <p:cond delay="200"/>
                                  </p:stCondLst>
                                  <p:childTnLst>
                                    <p:set>
                                      <p:cBhvr>
                                        <p:cTn id="33" dur="1" fill="hold">
                                          <p:stCondLst>
                                            <p:cond delay="0"/>
                                          </p:stCondLst>
                                        </p:cTn>
                                        <p:tgtEl>
                                          <p:spTgt spid="12"/>
                                        </p:tgtEl>
                                        <p:attrNameLst>
                                          <p:attrName>style.visibility</p:attrName>
                                        </p:attrNameLst>
                                      </p:cBhvr>
                                      <p:to>
                                        <p:strVal val="visible"/>
                                      </p:to>
                                    </p:set>
                                    <p:animEffect transition="in" filter="barn(outHorizontal)">
                                      <p:cBhvr>
                                        <p:cTn id="34" dur="500"/>
                                        <p:tgtEl>
                                          <p:spTgt spid="12"/>
                                        </p:tgtEl>
                                      </p:cBhvr>
                                    </p:animEffect>
                                  </p:childTnLst>
                                </p:cTn>
                              </p:par>
                              <p:par>
                                <p:cTn id="35" presetID="42" presetClass="path" presetSubtype="0" decel="100000" fill="hold" nodeType="withEffect">
                                  <p:stCondLst>
                                    <p:cond delay="200"/>
                                  </p:stCondLst>
                                  <p:childTnLst>
                                    <p:animMotion origin="layout" path="M 3.90625E-6 3.33333E-6 L 3.90625E-6 0.03541 " pathEditMode="relative" rAng="0" ptsTypes="AA">
                                      <p:cBhvr>
                                        <p:cTn id="36" dur="700" spd="-100000" fill="hold"/>
                                        <p:tgtEl>
                                          <p:spTgt spid="12"/>
                                        </p:tgtEl>
                                        <p:attrNameLst>
                                          <p:attrName>ppt_x</p:attrName>
                                          <p:attrName>ppt_y</p:attrName>
                                        </p:attrNameLst>
                                      </p:cBhvr>
                                      <p:rCtr x="0" y="1771"/>
                                    </p:animMotion>
                                  </p:childTnLst>
                                </p:cTn>
                              </p:par>
                              <p:par>
                                <p:cTn id="37" presetID="10" presetClass="entr" presetSubtype="0" fill="hold" grpId="0" nodeType="withEffect">
                                  <p:stCondLst>
                                    <p:cond delay="10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42" presetClass="path" presetSubtype="0" decel="100000" fill="hold" grpId="1" nodeType="withEffect">
                                  <p:stCondLst>
                                    <p:cond delay="100"/>
                                  </p:stCondLst>
                                  <p:childTnLst>
                                    <p:animMotion origin="layout" path="M 2.08333E-7 -2.38095E-7 L 2.08333E-7 0.03542 " pathEditMode="relative" rAng="0" ptsTypes="AA">
                                      <p:cBhvr>
                                        <p:cTn id="41" dur="700" spd="-100000" fill="hold"/>
                                        <p:tgtEl>
                                          <p:spTgt spid="8"/>
                                        </p:tgtEl>
                                        <p:attrNameLst>
                                          <p:attrName>ppt_x</p:attrName>
                                          <p:attrName>ppt_y</p:attrName>
                                        </p:attrNameLst>
                                      </p:cBhvr>
                                      <p:rCtr x="0" y="1771"/>
                                    </p:animMotion>
                                  </p:childTnLst>
                                </p:cTn>
                              </p:par>
                              <p:par>
                                <p:cTn id="42" presetID="10" presetClass="entr" presetSubtype="0" fill="hold" grpId="0" nodeType="withEffect">
                                  <p:stCondLst>
                                    <p:cond delay="10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42" presetClass="path" presetSubtype="0" decel="100000" fill="hold" grpId="1" nodeType="withEffect">
                                  <p:stCondLst>
                                    <p:cond delay="100"/>
                                  </p:stCondLst>
                                  <p:childTnLst>
                                    <p:animMotion origin="layout" path="M 2.08333E-7 -2.38095E-7 L 2.08333E-7 0.03542 " pathEditMode="relative" rAng="0" ptsTypes="AA">
                                      <p:cBhvr>
                                        <p:cTn id="46" dur="700" spd="-100000" fill="hold"/>
                                        <p:tgtEl>
                                          <p:spTgt spid="10"/>
                                        </p:tgtEl>
                                        <p:attrNameLst>
                                          <p:attrName>ppt_x</p:attrName>
                                          <p:attrName>ppt_y</p:attrName>
                                        </p:attrNameLst>
                                      </p:cBhvr>
                                      <p:rCtr x="0" y="1771"/>
                                    </p:animMotion>
                                  </p:childTnLst>
                                </p:cTn>
                              </p:par>
                              <p:par>
                                <p:cTn id="47" presetID="10" presetClass="entr" presetSubtype="0" fill="hold" grpId="0" nodeType="withEffect">
                                  <p:stCondLst>
                                    <p:cond delay="10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42" presetClass="path" presetSubtype="0" decel="100000" fill="hold" grpId="1" nodeType="withEffect">
                                  <p:stCondLst>
                                    <p:cond delay="100"/>
                                  </p:stCondLst>
                                  <p:childTnLst>
                                    <p:animMotion origin="layout" path="M 2.08333E-7 -2.38095E-7 L 2.08333E-7 0.03542 " pathEditMode="relative" rAng="0" ptsTypes="AA">
                                      <p:cBhvr>
                                        <p:cTn id="51" dur="700" spd="-100000" fill="hold"/>
                                        <p:tgtEl>
                                          <p:spTgt spid="9"/>
                                        </p:tgtEl>
                                        <p:attrNameLst>
                                          <p:attrName>ppt_x</p:attrName>
                                          <p:attrName>ppt_y</p:attrName>
                                        </p:attrNameLst>
                                      </p:cBhvr>
                                      <p:rCtr x="0" y="1771"/>
                                    </p:animMotion>
                                  </p:childTnLst>
                                </p:cTn>
                              </p:par>
                              <p:par>
                                <p:cTn id="52" presetID="10" presetClass="entr" presetSubtype="0" fill="hold" grpId="0" nodeType="withEffect">
                                  <p:stCondLst>
                                    <p:cond delay="50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42" presetClass="path" presetSubtype="0" decel="100000" fill="hold" grpId="1" nodeType="withEffect">
                                  <p:stCondLst>
                                    <p:cond delay="500"/>
                                  </p:stCondLst>
                                  <p:childTnLst>
                                    <p:animMotion origin="layout" path="M 2.08333E-7 3.21429E-6 L 2.08333E-7 0.03541 " pathEditMode="relative" rAng="0" ptsTypes="AA">
                                      <p:cBhvr>
                                        <p:cTn id="56" dur="700" spd="-100000" fill="hold"/>
                                        <p:tgtEl>
                                          <p:spTgt spid="23"/>
                                        </p:tgtEl>
                                        <p:attrNameLst>
                                          <p:attrName>ppt_x</p:attrName>
                                          <p:attrName>ppt_y</p:attrName>
                                        </p:attrNameLst>
                                      </p:cBhvr>
                                      <p:rCtr x="0" y="1771"/>
                                    </p:animMotion>
                                  </p:childTnLst>
                                </p:cTn>
                              </p:par>
                              <p:par>
                                <p:cTn id="57" presetID="10" presetClass="entr" presetSubtype="0" fill="hold" grpId="0" nodeType="withEffect">
                                  <p:stCondLst>
                                    <p:cond delay="50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42" presetClass="path" presetSubtype="0" decel="100000" fill="hold" grpId="1" nodeType="withEffect">
                                  <p:stCondLst>
                                    <p:cond delay="500"/>
                                  </p:stCondLst>
                                  <p:childTnLst>
                                    <p:animMotion origin="layout" path="M 2.08333E-7 3.21429E-6 L 2.08333E-7 0.03541 " pathEditMode="relative" rAng="0" ptsTypes="AA">
                                      <p:cBhvr>
                                        <p:cTn id="61" dur="700" spd="-100000" fill="hold"/>
                                        <p:tgtEl>
                                          <p:spTgt spid="22"/>
                                        </p:tgtEl>
                                        <p:attrNameLst>
                                          <p:attrName>ppt_x</p:attrName>
                                          <p:attrName>ppt_y</p:attrName>
                                        </p:attrNameLst>
                                      </p:cBhvr>
                                      <p:rCtr x="0" y="1771"/>
                                    </p:animMotion>
                                  </p:childTnLst>
                                </p:cTn>
                              </p:par>
                            </p:childTnLst>
                          </p:cTn>
                        </p:par>
                        <p:par>
                          <p:cTn id="62" fill="hold">
                            <p:stCondLst>
                              <p:cond delay="1200"/>
                            </p:stCondLst>
                            <p:childTnLst>
                              <p:par>
                                <p:cTn id="63" presetID="1" presetClass="entr" presetSubtype="0" fill="hold" grpId="0" nodeType="after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P spid="9" grpId="0" animBg="1"/>
      <p:bldP spid="9" grpId="1" animBg="1"/>
      <p:bldP spid="10" grpId="0" animBg="1"/>
      <p:bldP spid="10" grpId="1" animBg="1"/>
      <p:bldP spid="15" grpId="0" animBg="1"/>
      <p:bldP spid="16" grpId="0" animBg="1"/>
      <p:bldP spid="16" grpId="1" animBg="1"/>
      <p:bldP spid="21" grpId="0" animBg="1"/>
      <p:bldP spid="21" grpId="1" animBg="1"/>
      <p:bldP spid="22" grpId="0" animBg="1"/>
      <p:bldP spid="22" grpId="1" animBg="1"/>
      <p:bldP spid="23" grpId="0" animBg="1"/>
      <p:bldP spid="23" grpId="1" animBg="1"/>
      <p:bldP spid="24" grpId="0" animBg="1"/>
      <p:bldP spid="25" grpId="0" animBg="1"/>
      <p:bldP spid="25"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09250-E5A2-7D3D-0823-3919492D8E89}"/>
              </a:ext>
            </a:extLst>
          </p:cNvPr>
          <p:cNvSpPr>
            <a:spLocks noGrp="1"/>
          </p:cNvSpPr>
          <p:nvPr>
            <p:ph type="title"/>
          </p:nvPr>
        </p:nvSpPr>
        <p:spPr/>
        <p:txBody>
          <a:bodyPr/>
          <a:lstStyle/>
          <a:p>
            <a:r>
              <a:rPr lang="en-GB" dirty="0" err="1">
                <a:latin typeface="+mj-lt"/>
              </a:rPr>
              <a:t>GenAI</a:t>
            </a:r>
            <a:r>
              <a:rPr lang="en-GB" dirty="0">
                <a:latin typeface="+mj-lt"/>
              </a:rPr>
              <a:t> Popular Framework</a:t>
            </a:r>
          </a:p>
        </p:txBody>
      </p:sp>
      <p:sp>
        <p:nvSpPr>
          <p:cNvPr id="3" name="Content Placeholder 2">
            <a:extLst>
              <a:ext uri="{FF2B5EF4-FFF2-40B4-BE49-F238E27FC236}">
                <a16:creationId xmlns:a16="http://schemas.microsoft.com/office/drawing/2014/main" id="{3011FB44-3A2B-92DC-6A3C-562B2493CA54}"/>
              </a:ext>
            </a:extLst>
          </p:cNvPr>
          <p:cNvSpPr>
            <a:spLocks noGrp="1"/>
          </p:cNvSpPr>
          <p:nvPr>
            <p:ph idx="4294967295"/>
          </p:nvPr>
        </p:nvSpPr>
        <p:spPr>
          <a:xfrm>
            <a:off x="503274" y="1335014"/>
            <a:ext cx="11018520" cy="5320619"/>
          </a:xfrm>
        </p:spPr>
        <p:txBody>
          <a:bodyPr>
            <a:noAutofit/>
          </a:bodyPr>
          <a:lstStyle/>
          <a:p>
            <a:pPr marL="0" indent="0" fontAlgn="ctr">
              <a:spcBef>
                <a:spcPts val="0"/>
              </a:spcBef>
              <a:buNone/>
            </a:pPr>
            <a:r>
              <a:rPr lang="en-GB" sz="1600" b="1" dirty="0">
                <a:effectLst/>
              </a:rPr>
              <a:t>To Build </a:t>
            </a:r>
            <a:r>
              <a:rPr lang="en-GB" sz="1600" b="1" dirty="0" err="1">
                <a:effectLst/>
              </a:rPr>
              <a:t>GenAI</a:t>
            </a:r>
            <a:r>
              <a:rPr lang="en-GB" sz="1600" b="1" dirty="0">
                <a:effectLst/>
              </a:rPr>
              <a:t> Agents:</a:t>
            </a:r>
          </a:p>
          <a:p>
            <a:pPr fontAlgn="ctr">
              <a:spcBef>
                <a:spcPts val="0"/>
              </a:spcBef>
            </a:pPr>
            <a:endParaRPr lang="en-GB" sz="1600" b="1" dirty="0"/>
          </a:p>
          <a:p>
            <a:pPr fontAlgn="ctr">
              <a:spcBef>
                <a:spcPts val="0"/>
              </a:spcBef>
            </a:pPr>
            <a:r>
              <a:rPr lang="en-GB" sz="1600" b="1" dirty="0" err="1">
                <a:effectLst/>
              </a:rPr>
              <a:t>Langchain</a:t>
            </a:r>
            <a:r>
              <a:rPr lang="en-GB" sz="1600" dirty="0">
                <a:effectLst/>
              </a:rPr>
              <a:t>: most popular opensource framework </a:t>
            </a:r>
            <a:r>
              <a:rPr lang="en-GB" sz="1600" b="1" dirty="0">
                <a:effectLst/>
              </a:rPr>
              <a:t>(Python/</a:t>
            </a:r>
            <a:r>
              <a:rPr lang="en-GB" sz="1600" b="1" dirty="0" err="1">
                <a:effectLst/>
              </a:rPr>
              <a:t>Javascript</a:t>
            </a:r>
            <a:r>
              <a:rPr lang="en-GB" sz="1600" b="1" dirty="0">
                <a:effectLst/>
              </a:rPr>
              <a:t>)</a:t>
            </a:r>
          </a:p>
          <a:p>
            <a:pPr lvl="1" fontAlgn="ctr">
              <a:spcBef>
                <a:spcPts val="0"/>
              </a:spcBef>
            </a:pPr>
            <a:r>
              <a:rPr lang="en-GB" sz="1600" dirty="0">
                <a:effectLst/>
              </a:rPr>
              <a:t>Tutorial:</a:t>
            </a:r>
            <a:r>
              <a:rPr lang="es-ES" sz="1600" dirty="0" err="1">
                <a:effectLst/>
                <a:hlinkClick r:id="rId2"/>
              </a:rPr>
              <a:t>Superpower</a:t>
            </a:r>
            <a:r>
              <a:rPr lang="es-ES" sz="1600" dirty="0">
                <a:effectLst/>
                <a:hlinkClick r:id="rId2"/>
              </a:rPr>
              <a:t> </a:t>
            </a:r>
            <a:r>
              <a:rPr lang="es-ES" sz="1600" dirty="0" err="1">
                <a:effectLst/>
                <a:hlinkClick r:id="rId2"/>
              </a:rPr>
              <a:t>LLMs</a:t>
            </a:r>
            <a:r>
              <a:rPr lang="es-ES" sz="1600" dirty="0">
                <a:effectLst/>
                <a:hlinkClick r:id="rId2"/>
              </a:rPr>
              <a:t> </a:t>
            </a:r>
            <a:r>
              <a:rPr lang="es-ES" sz="1600" dirty="0" err="1">
                <a:effectLst/>
                <a:hlinkClick r:id="rId2"/>
              </a:rPr>
              <a:t>with</a:t>
            </a:r>
            <a:r>
              <a:rPr lang="es-ES" sz="1600" dirty="0">
                <a:effectLst/>
                <a:hlinkClick r:id="rId2"/>
              </a:rPr>
              <a:t> </a:t>
            </a:r>
            <a:r>
              <a:rPr lang="es-ES" sz="1600" dirty="0" err="1">
                <a:effectLst/>
                <a:hlinkClick r:id="rId2"/>
              </a:rPr>
              <a:t>Conversational</a:t>
            </a:r>
            <a:r>
              <a:rPr lang="es-ES" sz="1600" dirty="0">
                <a:effectLst/>
                <a:hlinkClick r:id="rId2"/>
              </a:rPr>
              <a:t> </a:t>
            </a:r>
            <a:r>
              <a:rPr lang="es-ES" sz="1600" dirty="0" err="1">
                <a:effectLst/>
                <a:hlinkClick r:id="rId2"/>
              </a:rPr>
              <a:t>Agents</a:t>
            </a:r>
            <a:r>
              <a:rPr lang="es-ES" sz="1600" dirty="0">
                <a:effectLst/>
                <a:hlinkClick r:id="rId2"/>
              </a:rPr>
              <a:t> | </a:t>
            </a:r>
            <a:r>
              <a:rPr lang="es-ES" sz="1600" dirty="0" err="1">
                <a:effectLst/>
                <a:hlinkClick r:id="rId2"/>
              </a:rPr>
              <a:t>Pinecone</a:t>
            </a:r>
            <a:endParaRPr lang="es-ES" sz="1600" dirty="0">
              <a:effectLst/>
            </a:endParaRPr>
          </a:p>
          <a:p>
            <a:pPr lvl="1" fontAlgn="ctr">
              <a:spcBef>
                <a:spcPts val="0"/>
              </a:spcBef>
            </a:pPr>
            <a:endParaRPr lang="es-ES" sz="1600" dirty="0">
              <a:effectLst/>
            </a:endParaRPr>
          </a:p>
          <a:p>
            <a:pPr fontAlgn="ctr">
              <a:spcBef>
                <a:spcPts val="0"/>
              </a:spcBef>
            </a:pPr>
            <a:r>
              <a:rPr lang="en-GB" sz="1600" b="1" dirty="0" err="1">
                <a:effectLst/>
              </a:rPr>
              <a:t>LLamaIndex</a:t>
            </a:r>
            <a:r>
              <a:rPr lang="en-GB" sz="1600" dirty="0">
                <a:effectLst/>
              </a:rPr>
              <a:t>: this framework focuses more on data management for LLMs, like RAG, memory, etc. It's becoming very popular and even some products are being built on top of it. Can be coupled with </a:t>
            </a:r>
            <a:r>
              <a:rPr lang="en-GB" sz="1600" dirty="0" err="1">
                <a:effectLst/>
              </a:rPr>
              <a:t>Langchain</a:t>
            </a:r>
            <a:r>
              <a:rPr lang="en-GB" sz="1600" dirty="0">
                <a:effectLst/>
              </a:rPr>
              <a:t>. </a:t>
            </a:r>
            <a:r>
              <a:rPr lang="en-GB" sz="1600" b="1" dirty="0">
                <a:effectLst/>
              </a:rPr>
              <a:t>(Python)</a:t>
            </a:r>
          </a:p>
          <a:p>
            <a:pPr lvl="1" fontAlgn="ctr">
              <a:spcBef>
                <a:spcPts val="0"/>
              </a:spcBef>
            </a:pPr>
            <a:r>
              <a:rPr lang="en-GB" sz="1600" dirty="0"/>
              <a:t>Documentation: </a:t>
            </a:r>
            <a:r>
              <a:rPr lang="es-ES" sz="1600" dirty="0" err="1">
                <a:hlinkClick r:id="rId3"/>
              </a:rPr>
              <a:t>LlamaIndex</a:t>
            </a:r>
            <a:r>
              <a:rPr lang="es-ES" sz="1600" dirty="0">
                <a:hlinkClick r:id="rId3"/>
              </a:rPr>
              <a:t> 🦙 0.8.63.post2</a:t>
            </a:r>
            <a:endParaRPr lang="en-GB" sz="1600" dirty="0">
              <a:effectLst/>
            </a:endParaRPr>
          </a:p>
          <a:p>
            <a:pPr fontAlgn="ctr">
              <a:spcBef>
                <a:spcPts val="0"/>
              </a:spcBef>
            </a:pPr>
            <a:endParaRPr lang="en-GB" sz="1600" dirty="0">
              <a:effectLst/>
            </a:endParaRPr>
          </a:p>
          <a:p>
            <a:pPr fontAlgn="ctr">
              <a:spcBef>
                <a:spcPts val="0"/>
              </a:spcBef>
            </a:pPr>
            <a:r>
              <a:rPr lang="en-GB" sz="1600" b="1" dirty="0">
                <a:effectLst/>
              </a:rPr>
              <a:t>Semantic Kernel</a:t>
            </a:r>
            <a:r>
              <a:rPr lang="en-GB" sz="1600" dirty="0">
                <a:effectLst/>
              </a:rPr>
              <a:t>: built and maintained by Microsoft</a:t>
            </a:r>
            <a:r>
              <a:rPr lang="en-GB" sz="1600" b="1" dirty="0">
                <a:effectLst/>
              </a:rPr>
              <a:t> (Python/C#/Java). </a:t>
            </a:r>
            <a:r>
              <a:rPr lang="en-GB" sz="1600" dirty="0">
                <a:effectLst/>
              </a:rPr>
              <a:t>It provides quite a lot of freedom when building your custom code.</a:t>
            </a:r>
          </a:p>
          <a:p>
            <a:pPr lvl="1" fontAlgn="ctr">
              <a:spcBef>
                <a:spcPts val="0"/>
              </a:spcBef>
            </a:pPr>
            <a:r>
              <a:rPr lang="en-GB" sz="1600" dirty="0"/>
              <a:t>Tutorial:</a:t>
            </a:r>
            <a:r>
              <a:rPr lang="es-ES" sz="1600" dirty="0" err="1">
                <a:hlinkClick r:id="rId4"/>
              </a:rPr>
              <a:t>In-depth</a:t>
            </a:r>
            <a:r>
              <a:rPr lang="es-ES" sz="1600" dirty="0">
                <a:hlinkClick r:id="rId4"/>
              </a:rPr>
              <a:t> </a:t>
            </a:r>
            <a:r>
              <a:rPr lang="es-ES" sz="1600" dirty="0" err="1">
                <a:hlinkClick r:id="rId4"/>
              </a:rPr>
              <a:t>Semantic</a:t>
            </a:r>
            <a:r>
              <a:rPr lang="es-ES" sz="1600" dirty="0">
                <a:hlinkClick r:id="rId4"/>
              </a:rPr>
              <a:t> </a:t>
            </a:r>
            <a:r>
              <a:rPr lang="es-ES" sz="1600" dirty="0" err="1">
                <a:hlinkClick r:id="rId4"/>
              </a:rPr>
              <a:t>Kernel</a:t>
            </a:r>
            <a:r>
              <a:rPr lang="es-ES" sz="1600" dirty="0">
                <a:hlinkClick r:id="rId4"/>
              </a:rPr>
              <a:t> </a:t>
            </a:r>
            <a:r>
              <a:rPr lang="es-ES" sz="1600" dirty="0" err="1">
                <a:hlinkClick r:id="rId4"/>
              </a:rPr>
              <a:t>tutorials</a:t>
            </a:r>
            <a:r>
              <a:rPr lang="es-ES" sz="1600" dirty="0">
                <a:hlinkClick r:id="rId4"/>
              </a:rPr>
              <a:t> | Microsoft </a:t>
            </a:r>
            <a:r>
              <a:rPr lang="es-ES" sz="1600" dirty="0" err="1">
                <a:hlinkClick r:id="rId4"/>
              </a:rPr>
              <a:t>Learn</a:t>
            </a:r>
            <a:endParaRPr lang="en-GB" sz="1600" dirty="0">
              <a:effectLst/>
            </a:endParaRPr>
          </a:p>
          <a:p>
            <a:pPr marL="0" indent="0" fontAlgn="ctr">
              <a:spcBef>
                <a:spcPts val="0"/>
              </a:spcBef>
              <a:buNone/>
            </a:pPr>
            <a:endParaRPr lang="en-GB" sz="1600" dirty="0"/>
          </a:p>
          <a:p>
            <a:pPr marL="0" indent="0" fontAlgn="ctr">
              <a:spcBef>
                <a:spcPts val="0"/>
              </a:spcBef>
              <a:buNone/>
            </a:pPr>
            <a:r>
              <a:rPr lang="en-GB" sz="1600" b="1" dirty="0"/>
              <a:t>General Framework/Tools</a:t>
            </a:r>
          </a:p>
          <a:p>
            <a:pPr fontAlgn="ctr">
              <a:spcBef>
                <a:spcPts val="0"/>
              </a:spcBef>
            </a:pPr>
            <a:endParaRPr lang="en-GB" sz="1600" dirty="0">
              <a:effectLst/>
            </a:endParaRPr>
          </a:p>
          <a:p>
            <a:pPr fontAlgn="ctr">
              <a:spcBef>
                <a:spcPts val="0"/>
              </a:spcBef>
            </a:pPr>
            <a:r>
              <a:rPr lang="en-GB" sz="1600" b="1" dirty="0" err="1">
                <a:effectLst/>
              </a:rPr>
              <a:t>Promptflow</a:t>
            </a:r>
            <a:r>
              <a:rPr lang="en-GB" sz="1600" dirty="0">
                <a:effectLst/>
              </a:rPr>
              <a:t>: </a:t>
            </a:r>
            <a:r>
              <a:rPr lang="en-GB" sz="1600" dirty="0" err="1"/>
              <a:t>LLMOps</a:t>
            </a:r>
            <a:r>
              <a:rPr lang="en-GB" sz="1600" dirty="0"/>
              <a:t> tool from Microsoft. focuses on quick experimentation and iterations with different prompts.</a:t>
            </a:r>
          </a:p>
          <a:p>
            <a:pPr fontAlgn="ctr">
              <a:spcBef>
                <a:spcPts val="0"/>
              </a:spcBef>
            </a:pPr>
            <a:r>
              <a:rPr lang="en-GB" sz="1600" dirty="0"/>
              <a:t>Tutorial: </a:t>
            </a:r>
            <a:r>
              <a:rPr lang="es-ES" sz="1600" dirty="0" err="1">
                <a:hlinkClick r:id="rId5"/>
              </a:rPr>
              <a:t>Tutorials</a:t>
            </a:r>
            <a:r>
              <a:rPr lang="es-ES" sz="1600" dirty="0">
                <a:hlinkClick r:id="rId5"/>
              </a:rPr>
              <a:t> — </a:t>
            </a:r>
            <a:r>
              <a:rPr lang="es-ES" sz="1600" dirty="0" err="1">
                <a:hlinkClick r:id="rId5"/>
              </a:rPr>
              <a:t>Prompt</a:t>
            </a:r>
            <a:r>
              <a:rPr lang="es-ES" sz="1600" dirty="0">
                <a:hlinkClick r:id="rId5"/>
              </a:rPr>
              <a:t> </a:t>
            </a:r>
            <a:r>
              <a:rPr lang="es-ES" sz="1600" dirty="0" err="1">
                <a:hlinkClick r:id="rId5"/>
              </a:rPr>
              <a:t>flow</a:t>
            </a:r>
            <a:r>
              <a:rPr lang="es-ES" sz="1600" dirty="0">
                <a:hlinkClick r:id="rId5"/>
              </a:rPr>
              <a:t> </a:t>
            </a:r>
            <a:r>
              <a:rPr lang="es-ES" sz="1600" dirty="0" err="1">
                <a:hlinkClick r:id="rId5"/>
              </a:rPr>
              <a:t>documentation</a:t>
            </a:r>
            <a:r>
              <a:rPr lang="es-ES" sz="1600" dirty="0">
                <a:hlinkClick r:id="rId5"/>
              </a:rPr>
              <a:t> (microsoft.github.io)</a:t>
            </a:r>
            <a:endParaRPr lang="es-ES" sz="1600" dirty="0"/>
          </a:p>
          <a:p>
            <a:pPr lvl="1" fontAlgn="ctr">
              <a:spcBef>
                <a:spcPts val="0"/>
              </a:spcBef>
            </a:pPr>
            <a:r>
              <a:rPr lang="en-GB" sz="1600" dirty="0" err="1">
                <a:effectLst/>
              </a:rPr>
              <a:t>Vscode</a:t>
            </a:r>
            <a:r>
              <a:rPr lang="en-GB" sz="1600" dirty="0">
                <a:effectLst/>
              </a:rPr>
              <a:t> extension for local development: </a:t>
            </a:r>
            <a:r>
              <a:rPr lang="en-GB" sz="1600" dirty="0">
                <a:hlinkClick r:id="rId6"/>
              </a:rPr>
              <a:t>Prompt flow for VS Code - Visual Studio Marketplace</a:t>
            </a:r>
            <a:endParaRPr lang="en-GB" sz="1600" dirty="0">
              <a:effectLst/>
            </a:endParaRPr>
          </a:p>
          <a:p>
            <a:pPr marL="0" indent="0" fontAlgn="ctr">
              <a:spcBef>
                <a:spcPts val="0"/>
              </a:spcBef>
              <a:buNone/>
            </a:pPr>
            <a:endParaRPr lang="en-GB" sz="1600" dirty="0">
              <a:effectLst/>
            </a:endParaRPr>
          </a:p>
          <a:p>
            <a:pPr fontAlgn="ctr">
              <a:spcBef>
                <a:spcPts val="0"/>
              </a:spcBef>
            </a:pPr>
            <a:r>
              <a:rPr lang="en-GB" sz="1600" b="1" dirty="0" err="1">
                <a:effectLst/>
              </a:rPr>
              <a:t>Autogen</a:t>
            </a:r>
            <a:r>
              <a:rPr lang="en-GB" sz="1600" dirty="0">
                <a:effectLst/>
              </a:rPr>
              <a:t>: Built by Microsoft. Let's you build agents that communicates with each other. </a:t>
            </a:r>
            <a:endParaRPr lang="es-ES" sz="1600" dirty="0"/>
          </a:p>
        </p:txBody>
      </p:sp>
    </p:spTree>
    <p:extLst>
      <p:ext uri="{BB962C8B-B14F-4D97-AF65-F5344CB8AC3E}">
        <p14:creationId xmlns:p14="http://schemas.microsoft.com/office/powerpoint/2010/main" val="29192161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81B02-EF72-A516-7909-DAB2D67F8FDC}"/>
              </a:ext>
            </a:extLst>
          </p:cNvPr>
          <p:cNvPicPr>
            <a:picLocks noChangeAspect="1"/>
          </p:cNvPicPr>
          <p:nvPr/>
        </p:nvPicPr>
        <p:blipFill>
          <a:blip r:embed="rId2"/>
          <a:stretch>
            <a:fillRect/>
          </a:stretch>
        </p:blipFill>
        <p:spPr>
          <a:xfrm>
            <a:off x="4234774" y="1269215"/>
            <a:ext cx="4314929" cy="4706421"/>
          </a:xfrm>
          <a:prstGeom prst="rect">
            <a:avLst/>
          </a:prstGeom>
        </p:spPr>
      </p:pic>
    </p:spTree>
    <p:extLst>
      <p:ext uri="{BB962C8B-B14F-4D97-AF65-F5344CB8AC3E}">
        <p14:creationId xmlns:p14="http://schemas.microsoft.com/office/powerpoint/2010/main" val="13796810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AFB00-773C-CAA9-AA41-DA9C92B8EB7F}"/>
              </a:ext>
            </a:extLst>
          </p:cNvPr>
          <p:cNvSpPr>
            <a:spLocks noGrp="1"/>
          </p:cNvSpPr>
          <p:nvPr>
            <p:ph type="title"/>
          </p:nvPr>
        </p:nvSpPr>
        <p:spPr/>
        <p:txBody>
          <a:bodyPr/>
          <a:lstStyle/>
          <a:p>
            <a:r>
              <a:rPr lang="en-GB" dirty="0" err="1"/>
              <a:t>Langchain</a:t>
            </a:r>
            <a:endParaRPr lang="en-US" dirty="0"/>
          </a:p>
        </p:txBody>
      </p:sp>
      <p:sp>
        <p:nvSpPr>
          <p:cNvPr id="3" name="Content Placeholder 2">
            <a:extLst>
              <a:ext uri="{FF2B5EF4-FFF2-40B4-BE49-F238E27FC236}">
                <a16:creationId xmlns:a16="http://schemas.microsoft.com/office/drawing/2014/main" id="{F483C86A-815B-F78E-ED3D-41915C9A3EEE}"/>
              </a:ext>
            </a:extLst>
          </p:cNvPr>
          <p:cNvSpPr>
            <a:spLocks noGrp="1"/>
          </p:cNvSpPr>
          <p:nvPr>
            <p:ph sz="quarter" idx="10"/>
          </p:nvPr>
        </p:nvSpPr>
        <p:spPr>
          <a:xfrm>
            <a:off x="584200" y="1435100"/>
            <a:ext cx="11018838" cy="4130361"/>
          </a:xfrm>
        </p:spPr>
        <p:txBody>
          <a:bodyPr/>
          <a:lstStyle/>
          <a:p>
            <a:r>
              <a:rPr lang="en-GB" sz="2200" b="0" i="0" dirty="0" err="1">
                <a:effectLst/>
                <a:latin typeface="-apple-system"/>
              </a:rPr>
              <a:t>Langchain</a:t>
            </a:r>
            <a:r>
              <a:rPr lang="en-GB" sz="2200" b="0" i="0" dirty="0">
                <a:effectLst/>
                <a:latin typeface="-apple-system"/>
              </a:rPr>
              <a:t> is an open-source framework for building applications based on </a:t>
            </a:r>
            <a:r>
              <a:rPr lang="en-GB" sz="2200" b="1" i="0" dirty="0">
                <a:effectLst/>
                <a:latin typeface="-apple-system"/>
              </a:rPr>
              <a:t>large language models (LLMs)</a:t>
            </a:r>
            <a:r>
              <a:rPr lang="en-GB" sz="2200" b="0" i="0" dirty="0">
                <a:effectLst/>
                <a:latin typeface="-apple-system"/>
              </a:rPr>
              <a:t>.</a:t>
            </a:r>
          </a:p>
          <a:p>
            <a:pPr>
              <a:buFont typeface="Arial" panose="020B0604020202020204" pitchFamily="34" charset="0"/>
              <a:buNone/>
            </a:pPr>
            <a:endParaRPr lang="en-GB" sz="2200" b="1" i="0" dirty="0">
              <a:effectLst/>
              <a:latin typeface="-apple-system"/>
            </a:endParaRPr>
          </a:p>
          <a:p>
            <a:pPr>
              <a:buFont typeface="Arial" panose="020B0604020202020204" pitchFamily="34" charset="0"/>
              <a:buNone/>
            </a:pPr>
            <a:r>
              <a:rPr lang="en-GB" sz="2200" b="1" i="0" dirty="0">
                <a:effectLst/>
                <a:latin typeface="-apple-system"/>
              </a:rPr>
              <a:t>Benefits of </a:t>
            </a:r>
            <a:r>
              <a:rPr lang="en-GB" sz="2200" b="1" i="0" dirty="0" err="1">
                <a:effectLst/>
                <a:latin typeface="-apple-system"/>
              </a:rPr>
              <a:t>Langchain</a:t>
            </a:r>
            <a:endParaRPr lang="en-GB" sz="2200" b="1" i="0" dirty="0">
              <a:effectLst/>
              <a:latin typeface="-apple-system"/>
            </a:endParaRPr>
          </a:p>
          <a:p>
            <a:pPr>
              <a:buFont typeface="Arial" panose="020B0604020202020204" pitchFamily="34" charset="0"/>
              <a:buChar char="•"/>
            </a:pPr>
            <a:r>
              <a:rPr lang="en-GB" sz="2200" b="1" i="0" dirty="0">
                <a:effectLst/>
                <a:latin typeface="-apple-system"/>
              </a:rPr>
              <a:t>Repurposing LLMs</a:t>
            </a:r>
            <a:r>
              <a:rPr lang="en-GB" sz="2200" b="0" i="0" dirty="0">
                <a:effectLst/>
                <a:latin typeface="-apple-system"/>
              </a:rPr>
              <a:t>: </a:t>
            </a:r>
            <a:r>
              <a:rPr lang="en-GB" sz="2200" b="0" i="0" dirty="0" err="1">
                <a:effectLst/>
                <a:latin typeface="-apple-system"/>
              </a:rPr>
              <a:t>Langchain</a:t>
            </a:r>
            <a:r>
              <a:rPr lang="en-GB" sz="2200" b="0" i="0" dirty="0">
                <a:effectLst/>
                <a:latin typeface="-apple-system"/>
              </a:rPr>
              <a:t> allows organizations to repurpose LLMs for domain-specific applications without retraining.</a:t>
            </a:r>
          </a:p>
          <a:p>
            <a:pPr>
              <a:buFont typeface="Arial" panose="020B0604020202020204" pitchFamily="34" charset="0"/>
              <a:buChar char="•"/>
            </a:pPr>
            <a:r>
              <a:rPr lang="en-GB" sz="2200" b="1" i="0" dirty="0">
                <a:effectLst/>
                <a:latin typeface="-apple-system"/>
              </a:rPr>
              <a:t>Simplified AI Development</a:t>
            </a:r>
            <a:r>
              <a:rPr lang="en-GB" sz="2200" b="0" i="0" dirty="0">
                <a:effectLst/>
                <a:latin typeface="-apple-system"/>
              </a:rPr>
              <a:t>: It abstracts complexities of data source integrations and prompt refining.</a:t>
            </a:r>
          </a:p>
          <a:p>
            <a:pPr>
              <a:buFont typeface="Arial" panose="020B0604020202020204" pitchFamily="34" charset="0"/>
              <a:buChar char="•"/>
            </a:pPr>
            <a:r>
              <a:rPr lang="en-GB" sz="2200" b="1" i="0" dirty="0">
                <a:effectLst/>
                <a:latin typeface="-apple-system"/>
              </a:rPr>
              <a:t>Context-Aware Workflows</a:t>
            </a:r>
            <a:r>
              <a:rPr lang="en-GB" sz="2200" b="0" i="0" dirty="0">
                <a:effectLst/>
                <a:latin typeface="-apple-system"/>
              </a:rPr>
              <a:t>: </a:t>
            </a:r>
            <a:r>
              <a:rPr lang="en-GB" sz="2200" b="0" i="0" dirty="0" err="1">
                <a:effectLst/>
                <a:latin typeface="-apple-system"/>
              </a:rPr>
              <a:t>Langchain</a:t>
            </a:r>
            <a:r>
              <a:rPr lang="en-GB" sz="2200" b="0" i="0" dirty="0">
                <a:effectLst/>
                <a:latin typeface="-apple-system"/>
              </a:rPr>
              <a:t> enables context-aware workflows, reducing model hallucination and improving response accuracy.</a:t>
            </a:r>
          </a:p>
          <a:p>
            <a:endParaRPr lang="en-US" sz="2200" dirty="0"/>
          </a:p>
        </p:txBody>
      </p:sp>
    </p:spTree>
    <p:extLst>
      <p:ext uri="{BB962C8B-B14F-4D97-AF65-F5344CB8AC3E}">
        <p14:creationId xmlns:p14="http://schemas.microsoft.com/office/powerpoint/2010/main" val="34263847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6412E39-D5A2-39A5-46DC-7CB9EA4B6E3F}"/>
              </a:ext>
              <a:ext uri="{C183D7F6-B498-43B3-948B-1728B52AA6E4}">
                <adec:decorative xmlns:adec="http://schemas.microsoft.com/office/drawing/2017/decorative" val="1"/>
              </a:ext>
            </a:extLst>
          </p:cNvPr>
          <p:cNvSpPr>
            <a:spLocks/>
          </p:cNvSpPr>
          <p:nvPr/>
        </p:nvSpPr>
        <p:spPr bwMode="auto">
          <a:xfrm>
            <a:off x="199822" y="2406641"/>
            <a:ext cx="11792357" cy="3994155"/>
          </a:xfrm>
          <a:prstGeom prst="rect">
            <a:avLst/>
          </a:prstGeom>
          <a:solidFill>
            <a:srgbClr val="FFFFFF">
              <a:alpha val="10000"/>
            </a:srgbClr>
          </a:solidFill>
          <a:ln w="12700" cap="flat" cmpd="sng" algn="ctr">
            <a:gradFill>
              <a:gsLst>
                <a:gs pos="0">
                  <a:srgbClr val="8DE971">
                    <a:lumMod val="5000"/>
                    <a:lumOff val="95000"/>
                  </a:srgbClr>
                </a:gs>
                <a:gs pos="39000">
                  <a:srgbClr val="8DE971">
                    <a:lumMod val="45000"/>
                    <a:lumOff val="55000"/>
                  </a:srgbClr>
                </a:gs>
                <a:gs pos="66000">
                  <a:srgbClr val="8DE971">
                    <a:lumMod val="45000"/>
                    <a:lumOff val="55000"/>
                  </a:srgbClr>
                </a:gs>
                <a:gs pos="100000">
                  <a:srgbClr val="1271EC"/>
                </a:gs>
              </a:gsLst>
              <a:lin ang="5400000" scaled="1"/>
            </a:gradFill>
            <a:prstDash val="solid"/>
            <a:miter lim="800000"/>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Sans Text"/>
              <a:ea typeface="+mn-ea"/>
              <a:cs typeface="Segoe UI" pitchFamily="34" charset="0"/>
            </a:endParaRPr>
          </a:p>
        </p:txBody>
      </p:sp>
      <p:pic>
        <p:nvPicPr>
          <p:cNvPr id="10" name="Picture 9" descr="Microsoft Azure logo">
            <a:extLst>
              <a:ext uri="{FF2B5EF4-FFF2-40B4-BE49-F238E27FC236}">
                <a16:creationId xmlns:a16="http://schemas.microsoft.com/office/drawing/2014/main" id="{EF290601-480D-F8AE-4564-6BC645DE3A0C}"/>
              </a:ext>
              <a:ext uri="{C183D7F6-B498-43B3-948B-1728B52AA6E4}">
                <adec:decorative xmlns:adec="http://schemas.microsoft.com/office/drawing/2017/decorative" val="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850045" y="916172"/>
            <a:ext cx="975884" cy="975884"/>
          </a:xfrm>
          <a:prstGeom prst="rect">
            <a:avLst/>
          </a:prstGeom>
        </p:spPr>
      </p:pic>
      <p:cxnSp>
        <p:nvCxnSpPr>
          <p:cNvPr id="11" name="Straight Connector 10">
            <a:extLst>
              <a:ext uri="{FF2B5EF4-FFF2-40B4-BE49-F238E27FC236}">
                <a16:creationId xmlns:a16="http://schemas.microsoft.com/office/drawing/2014/main" id="{C0BBF1F5-86F0-E676-4EDC-2CC9DC950BFA}"/>
              </a:ext>
              <a:ext uri="{C183D7F6-B498-43B3-948B-1728B52AA6E4}">
                <adec:decorative xmlns:adec="http://schemas.microsoft.com/office/drawing/2017/decorative" val="1"/>
              </a:ext>
            </a:extLst>
          </p:cNvPr>
          <p:cNvCxnSpPr>
            <a:cxnSpLocks/>
          </p:cNvCxnSpPr>
          <p:nvPr/>
        </p:nvCxnSpPr>
        <p:spPr>
          <a:xfrm>
            <a:off x="2168837" y="601143"/>
            <a:ext cx="0" cy="1572532"/>
          </a:xfrm>
          <a:prstGeom prst="line">
            <a:avLst/>
          </a:prstGeom>
          <a:noFill/>
          <a:ln w="19050" cap="flat" cmpd="sng" algn="ctr">
            <a:solidFill>
              <a:srgbClr val="000000">
                <a:lumMod val="75000"/>
                <a:lumOff val="25000"/>
                <a:alpha val="56000"/>
              </a:srgbClr>
            </a:solidFill>
            <a:prstDash val="solid"/>
            <a:miter lim="800000"/>
            <a:headEnd type="none" w="lg" len="med"/>
            <a:tailEnd type="none" w="lg" len="med"/>
          </a:ln>
          <a:effectLst/>
        </p:spPr>
      </p:cxnSp>
      <p:sp>
        <p:nvSpPr>
          <p:cNvPr id="12" name="Title 24">
            <a:extLst>
              <a:ext uri="{FF2B5EF4-FFF2-40B4-BE49-F238E27FC236}">
                <a16:creationId xmlns:a16="http://schemas.microsoft.com/office/drawing/2014/main" id="{56DF0163-72DA-C245-B0E0-1D3ED6C15766}"/>
              </a:ext>
            </a:extLst>
          </p:cNvPr>
          <p:cNvSpPr txBox="1">
            <a:spLocks/>
          </p:cNvSpPr>
          <p:nvPr/>
        </p:nvSpPr>
        <p:spPr>
          <a:xfrm>
            <a:off x="2664455" y="888811"/>
            <a:ext cx="8775070" cy="149579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i="0" kern="1200" cap="none" spc="-50" baseline="0">
                <a:ln w="3175">
                  <a:noFill/>
                </a:ln>
                <a:solidFill>
                  <a:schemeClr val="tx1"/>
                </a:solidFill>
                <a:effectLst/>
                <a:latin typeface="+mj-lt"/>
                <a:ea typeface="+mj-ea"/>
                <a:cs typeface="+mj-cs"/>
              </a:defRPr>
            </a:lvl1pPr>
          </a:lstStyle>
          <a:p>
            <a:pPr defTabSz="914367">
              <a:spcBef>
                <a:spcPts val="0"/>
              </a:spcBef>
              <a:defRPr/>
            </a:pPr>
            <a:r>
              <a:rPr lang="en-US" sz="3600" b="1" spc="0">
                <a:ln>
                  <a:noFill/>
                </a:ln>
                <a:latin typeface="Segoe Sans Display" pitchFamily="2" charset="0"/>
                <a:cs typeface="Segoe Sans Display" pitchFamily="2" charset="0"/>
              </a:rPr>
              <a:t>Zoom in Azure AI Portfolio</a:t>
            </a:r>
            <a:br>
              <a:rPr lang="en-US" sz="3600" spc="0">
                <a:ln>
                  <a:noFill/>
                </a:ln>
                <a:latin typeface="Segoe Sans Display" pitchFamily="2" charset="0"/>
                <a:cs typeface="Segoe Sans Display" pitchFamily="2" charset="0"/>
              </a:rPr>
            </a:br>
            <a:r>
              <a:rPr lang="en-US" sz="3600" spc="0">
                <a:ln>
                  <a:noFill/>
                </a:ln>
                <a:latin typeface="Segoe Sans Display" pitchFamily="2" charset="0"/>
                <a:cs typeface="Segoe Sans Display" pitchFamily="2" charset="0"/>
              </a:rPr>
              <a:t>One place to build and deploy AI solutions</a:t>
            </a:r>
            <a:br>
              <a:rPr lang="en-US" sz="3600" spc="0">
                <a:ln>
                  <a:noFill/>
                </a:ln>
                <a:latin typeface="Segoe Sans Display" pitchFamily="2" charset="0"/>
                <a:cs typeface="Segoe Sans Display" pitchFamily="2" charset="0"/>
              </a:rPr>
            </a:br>
            <a:endParaRPr lang="en-US" sz="3600" spc="0" dirty="0">
              <a:ln>
                <a:noFill/>
              </a:ln>
              <a:latin typeface="Segoe Sans Display" pitchFamily="2" charset="0"/>
              <a:cs typeface="Segoe Sans Display" pitchFamily="2" charset="0"/>
            </a:endParaRPr>
          </a:p>
        </p:txBody>
      </p:sp>
      <p:sp>
        <p:nvSpPr>
          <p:cNvPr id="13" name="Rectangle: Rounded Corners 64">
            <a:extLst>
              <a:ext uri="{FF2B5EF4-FFF2-40B4-BE49-F238E27FC236}">
                <a16:creationId xmlns:a16="http://schemas.microsoft.com/office/drawing/2014/main" id="{8E2B2560-FC20-B215-187F-26538AF7CC9D}"/>
              </a:ext>
              <a:ext uri="{C183D7F6-B498-43B3-948B-1728B52AA6E4}">
                <adec:decorative xmlns:adec="http://schemas.microsoft.com/office/drawing/2017/decorative" val="1"/>
              </a:ext>
            </a:extLst>
          </p:cNvPr>
          <p:cNvSpPr/>
          <p:nvPr/>
        </p:nvSpPr>
        <p:spPr bwMode="auto">
          <a:xfrm>
            <a:off x="371477" y="2534347"/>
            <a:ext cx="2743200" cy="2557766"/>
          </a:xfrm>
          <a:prstGeom prst="roundRect">
            <a:avLst>
              <a:gd name="adj" fmla="val 8204"/>
            </a:avLst>
          </a:prstGeom>
          <a:solidFill>
            <a:srgbClr val="FFFFFF"/>
          </a:solidFill>
          <a:ln w="15875" cap="flat" cmpd="sng" algn="ctr">
            <a:gradFill>
              <a:gsLst>
                <a:gs pos="0">
                  <a:srgbClr val="0078D3"/>
                </a:gs>
                <a:gs pos="100000">
                  <a:srgbClr val="0078D3">
                    <a:lumMod val="50000"/>
                  </a:srgbClr>
                </a:gs>
              </a:gsLst>
              <a:lin ang="5400000" scaled="1"/>
            </a:gradFill>
            <a:prstDash val="solid"/>
            <a:miter lim="800000"/>
            <a:headEnd type="none" w="med" len="med"/>
            <a:tailEnd type="none" w="med" len="med"/>
          </a:ln>
          <a:effectLst>
            <a:outerShdw blurRad="228600" dist="50800" dir="3000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14" name="Title 1">
            <a:extLst>
              <a:ext uri="{FF2B5EF4-FFF2-40B4-BE49-F238E27FC236}">
                <a16:creationId xmlns:a16="http://schemas.microsoft.com/office/drawing/2014/main" id="{5B3136EB-0F98-3318-E092-9F8822A76A7E}"/>
              </a:ext>
            </a:extLst>
          </p:cNvPr>
          <p:cNvSpPr txBox="1">
            <a:spLocks/>
          </p:cNvSpPr>
          <p:nvPr/>
        </p:nvSpPr>
        <p:spPr>
          <a:xfrm>
            <a:off x="641273" y="2750532"/>
            <a:ext cx="2203608"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822960" fontAlgn="base">
              <a:lnSpc>
                <a:spcPct val="90000"/>
              </a:lnSpc>
              <a:spcAft>
                <a:spcPct val="0"/>
              </a:spcAft>
              <a:defRPr/>
            </a:pPr>
            <a:r>
              <a:rPr sz="1600" kern="0" spc="0">
                <a:ln>
                  <a:noFill/>
                </a:ln>
                <a:solidFill>
                  <a:srgbClr val="225B61"/>
                </a:solidFill>
                <a:latin typeface="Segoe Sans Text" pitchFamily="2" charset="0"/>
                <a:cs typeface="Segoe Sans Text" pitchFamily="2" charset="0"/>
              </a:rPr>
              <a:t>Azure </a:t>
            </a:r>
            <a:br>
              <a:rPr sz="1600" kern="0" spc="0">
                <a:ln>
                  <a:noFill/>
                </a:ln>
                <a:solidFill>
                  <a:srgbClr val="225B61"/>
                </a:solidFill>
                <a:latin typeface="Segoe Sans Text" pitchFamily="2" charset="0"/>
                <a:cs typeface="Segoe Sans Text" pitchFamily="2" charset="0"/>
              </a:rPr>
            </a:br>
            <a:r>
              <a:rPr sz="1600" b="1" kern="0" spc="0">
                <a:ln>
                  <a:noFill/>
                </a:ln>
                <a:solidFill>
                  <a:srgbClr val="225B61"/>
                </a:solidFill>
                <a:latin typeface="Segoe Sans Text" pitchFamily="2" charset="0"/>
                <a:cs typeface="Segoe Sans Text" pitchFamily="2" charset="0"/>
              </a:rPr>
              <a:t>AI Studio</a:t>
            </a:r>
          </a:p>
        </p:txBody>
      </p:sp>
      <p:sp>
        <p:nvSpPr>
          <p:cNvPr id="15" name="TextBox 14">
            <a:extLst>
              <a:ext uri="{FF2B5EF4-FFF2-40B4-BE49-F238E27FC236}">
                <a16:creationId xmlns:a16="http://schemas.microsoft.com/office/drawing/2014/main" id="{1DB38528-6D0B-56C0-A37B-BF131613864B}"/>
              </a:ext>
            </a:extLst>
          </p:cNvPr>
          <p:cNvSpPr txBox="1"/>
          <p:nvPr/>
        </p:nvSpPr>
        <p:spPr>
          <a:xfrm>
            <a:off x="641272" y="3267241"/>
            <a:ext cx="2203611" cy="800219"/>
          </a:xfrm>
          <a:prstGeom prst="rect">
            <a:avLst/>
          </a:prstGeom>
          <a:noFill/>
        </p:spPr>
        <p:txBody>
          <a:bodyPr wrap="square" lIns="0" tIns="0" rIns="0" bIns="0" rtlCol="0">
            <a:spAutoFit/>
          </a:bodyPr>
          <a:lstStyle/>
          <a:p>
            <a:pPr marL="0" marR="0" lvl="0" indent="-182880" defTabSz="914367" eaLnBrk="1" fontAlgn="auto" latinLnBrk="0" hangingPunct="1">
              <a:lnSpc>
                <a:spcPct val="100000"/>
              </a:lnSpc>
              <a:spcBef>
                <a:spcPts val="0"/>
              </a:spcBef>
              <a:spcAft>
                <a:spcPts val="600"/>
              </a:spcAft>
              <a:buClr>
                <a:srgbClr val="0078D3"/>
              </a:buClr>
              <a:buSzPct val="150000"/>
              <a:buFont typeface="Segoe UI" panose="020B0502040204020203" pitchFamily="34" charset="0"/>
              <a:buChar char="›"/>
              <a:tabLst/>
              <a:defRPr/>
            </a:pPr>
            <a:r>
              <a:rPr kumimoji="0" lang="en-US" sz="1400" b="0" i="0" u="none" strike="noStrike" kern="0" cap="none" spc="0" normalizeH="0" baseline="0" noProof="0">
                <a:ln>
                  <a:noFill/>
                </a:ln>
                <a:solidFill>
                  <a:srgbClr val="17253D"/>
                </a:solidFill>
                <a:effectLst/>
                <a:uLnTx/>
                <a:uFillTx/>
              </a:rPr>
              <a:t>Unified user interface (UI)</a:t>
            </a:r>
          </a:p>
          <a:p>
            <a:pPr marL="0" marR="0" lvl="0" indent="-182880" defTabSz="914367" eaLnBrk="1" fontAlgn="auto" latinLnBrk="0" hangingPunct="1">
              <a:lnSpc>
                <a:spcPct val="100000"/>
              </a:lnSpc>
              <a:spcBef>
                <a:spcPts val="0"/>
              </a:spcBef>
              <a:spcAft>
                <a:spcPts val="600"/>
              </a:spcAft>
              <a:buClr>
                <a:srgbClr val="0078D3"/>
              </a:buClr>
              <a:buSzPct val="150000"/>
              <a:buFont typeface="Segoe UI" panose="020B0502040204020203" pitchFamily="34" charset="0"/>
              <a:buChar char="›"/>
              <a:tabLst/>
              <a:defRPr/>
            </a:pPr>
            <a:r>
              <a:rPr kumimoji="0" lang="en-US" sz="1400" b="0" i="0" u="none" strike="noStrike" kern="0" cap="none" spc="0" normalizeH="0" baseline="0" noProof="0">
                <a:ln>
                  <a:noFill/>
                </a:ln>
                <a:solidFill>
                  <a:srgbClr val="17253D"/>
                </a:solidFill>
                <a:effectLst/>
                <a:uLnTx/>
                <a:uFillTx/>
              </a:rPr>
              <a:t>SDK</a:t>
            </a:r>
          </a:p>
          <a:p>
            <a:pPr marL="0" marR="0" lvl="0" indent="-182880" defTabSz="914367" eaLnBrk="1" fontAlgn="auto" latinLnBrk="0" hangingPunct="1">
              <a:lnSpc>
                <a:spcPct val="100000"/>
              </a:lnSpc>
              <a:spcBef>
                <a:spcPts val="0"/>
              </a:spcBef>
              <a:spcAft>
                <a:spcPts val="600"/>
              </a:spcAft>
              <a:buClr>
                <a:srgbClr val="0078D3"/>
              </a:buClr>
              <a:buSzPct val="150000"/>
              <a:buFont typeface="Segoe UI" panose="020B0502040204020203" pitchFamily="34" charset="0"/>
              <a:buChar char="›"/>
              <a:tabLst/>
              <a:defRPr/>
            </a:pPr>
            <a:r>
              <a:rPr kumimoji="0" lang="en-US" sz="1400" b="0" i="0" u="none" strike="noStrike" kern="0" cap="none" spc="0" normalizeH="0" baseline="0" noProof="0">
                <a:ln>
                  <a:noFill/>
                </a:ln>
                <a:solidFill>
                  <a:srgbClr val="17253D"/>
                </a:solidFill>
                <a:effectLst/>
                <a:uLnTx/>
                <a:uFillTx/>
              </a:rPr>
              <a:t>CLI</a:t>
            </a:r>
          </a:p>
        </p:txBody>
      </p:sp>
      <p:sp>
        <p:nvSpPr>
          <p:cNvPr id="16" name="Rectangle: Rounded Corners 64">
            <a:extLst>
              <a:ext uri="{FF2B5EF4-FFF2-40B4-BE49-F238E27FC236}">
                <a16:creationId xmlns:a16="http://schemas.microsoft.com/office/drawing/2014/main" id="{58792BBB-5DFC-016C-AFD9-7E3E4E4FF694}"/>
              </a:ext>
              <a:ext uri="{C183D7F6-B498-43B3-948B-1728B52AA6E4}">
                <adec:decorative xmlns:adec="http://schemas.microsoft.com/office/drawing/2017/decorative" val="1"/>
              </a:ext>
            </a:extLst>
          </p:cNvPr>
          <p:cNvSpPr/>
          <p:nvPr/>
        </p:nvSpPr>
        <p:spPr bwMode="auto">
          <a:xfrm>
            <a:off x="3267077" y="2534347"/>
            <a:ext cx="2743200" cy="2557766"/>
          </a:xfrm>
          <a:prstGeom prst="roundRect">
            <a:avLst>
              <a:gd name="adj" fmla="val 8204"/>
            </a:avLst>
          </a:prstGeom>
          <a:solidFill>
            <a:srgbClr val="FFFFFF"/>
          </a:solidFill>
          <a:ln w="15875" cap="flat" cmpd="sng" algn="ctr">
            <a:gradFill>
              <a:gsLst>
                <a:gs pos="0">
                  <a:srgbClr val="0078D3"/>
                </a:gs>
                <a:gs pos="100000">
                  <a:srgbClr val="0078D3">
                    <a:lumMod val="50000"/>
                  </a:srgbClr>
                </a:gs>
              </a:gsLst>
              <a:lin ang="5400000" scaled="1"/>
            </a:gradFill>
            <a:prstDash val="solid"/>
            <a:miter lim="800000"/>
            <a:headEnd type="none" w="med" len="med"/>
            <a:tailEnd type="none" w="med" len="med"/>
          </a:ln>
          <a:effectLst>
            <a:outerShdw blurRad="228600" dist="50800" dir="3000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7" name="Title 1">
            <a:extLst>
              <a:ext uri="{FF2B5EF4-FFF2-40B4-BE49-F238E27FC236}">
                <a16:creationId xmlns:a16="http://schemas.microsoft.com/office/drawing/2014/main" id="{220AE1E5-D6DA-FA36-C9C8-68F2A1610B04}"/>
              </a:ext>
            </a:extLst>
          </p:cNvPr>
          <p:cNvSpPr txBox="1">
            <a:spLocks/>
          </p:cNvSpPr>
          <p:nvPr/>
        </p:nvSpPr>
        <p:spPr>
          <a:xfrm>
            <a:off x="3536825" y="2750532"/>
            <a:ext cx="2203704"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822960" fontAlgn="base">
              <a:lnSpc>
                <a:spcPct val="90000"/>
              </a:lnSpc>
              <a:spcAft>
                <a:spcPct val="0"/>
              </a:spcAft>
              <a:defRPr/>
            </a:pPr>
            <a:r>
              <a:rPr sz="1600" kern="0" spc="0">
                <a:ln>
                  <a:noFill/>
                </a:ln>
                <a:solidFill>
                  <a:srgbClr val="225B61"/>
                </a:solidFill>
                <a:latin typeface="Segoe Sans Text" pitchFamily="2" charset="0"/>
                <a:cs typeface="Segoe Sans Text" pitchFamily="2" charset="0"/>
              </a:rPr>
              <a:t>Azure</a:t>
            </a:r>
            <a:r>
              <a:rPr sz="1600" b="1" kern="0" spc="0">
                <a:ln>
                  <a:noFill/>
                </a:ln>
                <a:solidFill>
                  <a:srgbClr val="225B61"/>
                </a:solidFill>
                <a:latin typeface="Segoe Sans Text" pitchFamily="2" charset="0"/>
                <a:cs typeface="Segoe Sans Text" pitchFamily="2" charset="0"/>
              </a:rPr>
              <a:t> </a:t>
            </a:r>
            <a:br>
              <a:rPr sz="1600" b="1" kern="0" spc="0">
                <a:ln>
                  <a:noFill/>
                </a:ln>
                <a:solidFill>
                  <a:srgbClr val="225B61"/>
                </a:solidFill>
                <a:latin typeface="Segoe Sans Text" pitchFamily="2" charset="0"/>
                <a:cs typeface="Segoe Sans Text" pitchFamily="2" charset="0"/>
              </a:rPr>
            </a:br>
            <a:r>
              <a:rPr sz="1600" b="1" kern="0" spc="0">
                <a:ln>
                  <a:noFill/>
                </a:ln>
                <a:solidFill>
                  <a:srgbClr val="225B61"/>
                </a:solidFill>
                <a:latin typeface="Segoe Sans Text" pitchFamily="2" charset="0"/>
                <a:cs typeface="Segoe Sans Text" pitchFamily="2" charset="0"/>
              </a:rPr>
              <a:t>AI Services</a:t>
            </a:r>
          </a:p>
        </p:txBody>
      </p:sp>
      <p:sp>
        <p:nvSpPr>
          <p:cNvPr id="18" name="TextBox 17">
            <a:extLst>
              <a:ext uri="{FF2B5EF4-FFF2-40B4-BE49-F238E27FC236}">
                <a16:creationId xmlns:a16="http://schemas.microsoft.com/office/drawing/2014/main" id="{A21E70E8-2537-C5C0-379A-7C6AAD9457B9}"/>
              </a:ext>
            </a:extLst>
          </p:cNvPr>
          <p:cNvSpPr txBox="1"/>
          <p:nvPr/>
        </p:nvSpPr>
        <p:spPr>
          <a:xfrm>
            <a:off x="3536825" y="3267241"/>
            <a:ext cx="2203704" cy="1677382"/>
          </a:xfrm>
          <a:prstGeom prst="rect">
            <a:avLst/>
          </a:prstGeom>
          <a:noFill/>
        </p:spPr>
        <p:txBody>
          <a:bodyPr wrap="square" lIns="0" tIns="0" rIns="0" bIns="0" rtlCol="0">
            <a:spAutoFit/>
          </a:bodyPr>
          <a:lstStyle/>
          <a:p>
            <a:pPr marL="0" marR="0" lvl="0" indent="-182880" defTabSz="914367" eaLnBrk="1" fontAlgn="auto" latinLnBrk="0" hangingPunct="1">
              <a:lnSpc>
                <a:spcPct val="100000"/>
              </a:lnSpc>
              <a:spcBef>
                <a:spcPts val="0"/>
              </a:spcBef>
              <a:spcAft>
                <a:spcPts val="600"/>
              </a:spcAft>
              <a:buClr>
                <a:srgbClr val="0078D3"/>
              </a:buClr>
              <a:buSzPct val="150000"/>
              <a:buFont typeface="Segoe UI" panose="020B0502040204020203" pitchFamily="34" charset="0"/>
              <a:buChar char="›"/>
              <a:tabLst/>
              <a:defRPr/>
            </a:pPr>
            <a:r>
              <a:rPr kumimoji="0" lang="en-US" sz="1400" b="0" i="0" u="none" strike="noStrike" kern="0" cap="none" spc="0" normalizeH="0" baseline="0" noProof="0">
                <a:ln>
                  <a:noFill/>
                </a:ln>
                <a:solidFill>
                  <a:srgbClr val="17253D"/>
                </a:solidFill>
                <a:effectLst/>
                <a:uLnTx/>
                <a:uFillTx/>
              </a:rPr>
              <a:t>Vision</a:t>
            </a:r>
          </a:p>
          <a:p>
            <a:pPr marL="0" marR="0" lvl="0" indent="-182880" defTabSz="914367" eaLnBrk="1" fontAlgn="auto" latinLnBrk="0" hangingPunct="1">
              <a:lnSpc>
                <a:spcPct val="100000"/>
              </a:lnSpc>
              <a:spcBef>
                <a:spcPts val="0"/>
              </a:spcBef>
              <a:spcAft>
                <a:spcPts val="600"/>
              </a:spcAft>
              <a:buClr>
                <a:srgbClr val="0078D3"/>
              </a:buClr>
              <a:buSzPct val="150000"/>
              <a:buFont typeface="Segoe UI" panose="020B0502040204020203" pitchFamily="34" charset="0"/>
              <a:buChar char="›"/>
              <a:tabLst/>
              <a:defRPr/>
            </a:pPr>
            <a:r>
              <a:rPr kumimoji="0" lang="en-US" sz="1400" b="0" i="0" u="none" strike="noStrike" kern="0" cap="none" spc="0" normalizeH="0" baseline="0" noProof="0">
                <a:ln>
                  <a:noFill/>
                </a:ln>
                <a:solidFill>
                  <a:srgbClr val="17253D"/>
                </a:solidFill>
                <a:effectLst/>
                <a:uLnTx/>
                <a:uFillTx/>
              </a:rPr>
              <a:t>Speech</a:t>
            </a:r>
          </a:p>
          <a:p>
            <a:pPr marL="0" marR="0" lvl="0" indent="-182880" defTabSz="914367" eaLnBrk="1" fontAlgn="auto" latinLnBrk="0" hangingPunct="1">
              <a:lnSpc>
                <a:spcPct val="100000"/>
              </a:lnSpc>
              <a:spcBef>
                <a:spcPts val="0"/>
              </a:spcBef>
              <a:spcAft>
                <a:spcPts val="600"/>
              </a:spcAft>
              <a:buClr>
                <a:srgbClr val="0078D3"/>
              </a:buClr>
              <a:buSzPct val="150000"/>
              <a:buFont typeface="Segoe UI" panose="020B0502040204020203" pitchFamily="34" charset="0"/>
              <a:buChar char="›"/>
              <a:tabLst/>
              <a:defRPr/>
            </a:pPr>
            <a:r>
              <a:rPr kumimoji="0" lang="en-US" sz="1400" b="0" i="0" u="none" strike="noStrike" kern="0" cap="none" spc="0" normalizeH="0" baseline="0" noProof="0">
                <a:ln>
                  <a:noFill/>
                </a:ln>
                <a:solidFill>
                  <a:srgbClr val="17253D"/>
                </a:solidFill>
                <a:effectLst/>
                <a:uLnTx/>
                <a:uFillTx/>
              </a:rPr>
              <a:t>Language / Translation</a:t>
            </a:r>
          </a:p>
          <a:p>
            <a:pPr marL="0" marR="0" lvl="0" indent="-182880" defTabSz="914367" eaLnBrk="1" fontAlgn="auto" latinLnBrk="0" hangingPunct="1">
              <a:lnSpc>
                <a:spcPct val="100000"/>
              </a:lnSpc>
              <a:spcBef>
                <a:spcPts val="0"/>
              </a:spcBef>
              <a:spcAft>
                <a:spcPts val="600"/>
              </a:spcAft>
              <a:buClr>
                <a:srgbClr val="0078D3"/>
              </a:buClr>
              <a:buSzPct val="150000"/>
              <a:buFont typeface="Segoe UI" panose="020B0502040204020203" pitchFamily="34" charset="0"/>
              <a:buChar char="›"/>
              <a:tabLst/>
              <a:defRPr/>
            </a:pPr>
            <a:r>
              <a:rPr kumimoji="0" lang="en-US" sz="1400" b="0" i="0" u="none" strike="noStrike" kern="0" cap="none" spc="0" normalizeH="0" baseline="0" noProof="0">
                <a:ln>
                  <a:noFill/>
                </a:ln>
                <a:solidFill>
                  <a:srgbClr val="17253D"/>
                </a:solidFill>
                <a:effectLst/>
                <a:uLnTx/>
                <a:uFillTx/>
              </a:rPr>
              <a:t>Document Intelligence</a:t>
            </a:r>
          </a:p>
          <a:p>
            <a:pPr marL="0" marR="0" lvl="0" indent="-182880" defTabSz="914367" eaLnBrk="1" fontAlgn="auto" latinLnBrk="0" hangingPunct="1">
              <a:lnSpc>
                <a:spcPct val="100000"/>
              </a:lnSpc>
              <a:spcBef>
                <a:spcPts val="0"/>
              </a:spcBef>
              <a:spcAft>
                <a:spcPts val="600"/>
              </a:spcAft>
              <a:buClr>
                <a:srgbClr val="0078D3"/>
              </a:buClr>
              <a:buSzPct val="150000"/>
              <a:buFont typeface="Segoe UI" panose="020B0502040204020203" pitchFamily="34" charset="0"/>
              <a:buChar char="›"/>
              <a:tabLst/>
              <a:defRPr/>
            </a:pPr>
            <a:r>
              <a:rPr kumimoji="0" lang="en-US" sz="1400" b="0" i="0" u="none" strike="noStrike" kern="0" cap="none" spc="0" normalizeH="0" baseline="0" noProof="0">
                <a:ln>
                  <a:noFill/>
                </a:ln>
                <a:solidFill>
                  <a:srgbClr val="17253D"/>
                </a:solidFill>
                <a:effectLst/>
                <a:uLnTx/>
                <a:uFillTx/>
              </a:rPr>
              <a:t>Azure OpenAI</a:t>
            </a:r>
          </a:p>
          <a:p>
            <a:pPr marL="0" marR="0" lvl="0" indent="-182880" defTabSz="914367" eaLnBrk="1" fontAlgn="auto" latinLnBrk="0" hangingPunct="1">
              <a:lnSpc>
                <a:spcPct val="100000"/>
              </a:lnSpc>
              <a:spcBef>
                <a:spcPts val="0"/>
              </a:spcBef>
              <a:spcAft>
                <a:spcPts val="600"/>
              </a:spcAft>
              <a:buClr>
                <a:srgbClr val="0078D3"/>
              </a:buClr>
              <a:buSzPct val="150000"/>
              <a:buFont typeface="Segoe UI" panose="020B0502040204020203" pitchFamily="34" charset="0"/>
              <a:buChar char="›"/>
              <a:tabLst/>
              <a:defRPr/>
            </a:pPr>
            <a:r>
              <a:rPr kumimoji="0" lang="en-US" sz="1400" b="0" i="0" u="none" strike="noStrike" kern="0" cap="none" spc="0" normalizeH="0" baseline="0" noProof="0">
                <a:ln>
                  <a:noFill/>
                </a:ln>
                <a:solidFill>
                  <a:srgbClr val="17253D"/>
                </a:solidFill>
                <a:effectLst/>
                <a:uLnTx/>
                <a:uFillTx/>
              </a:rPr>
              <a:t>Content Safety</a:t>
            </a:r>
          </a:p>
        </p:txBody>
      </p:sp>
      <p:sp>
        <p:nvSpPr>
          <p:cNvPr id="19" name="Rectangle: Rounded Corners 64">
            <a:extLst>
              <a:ext uri="{FF2B5EF4-FFF2-40B4-BE49-F238E27FC236}">
                <a16:creationId xmlns:a16="http://schemas.microsoft.com/office/drawing/2014/main" id="{9D4FC7FE-43B7-49FD-9FE1-55FEA7C4BC6B}"/>
              </a:ext>
              <a:ext uri="{C183D7F6-B498-43B3-948B-1728B52AA6E4}">
                <adec:decorative xmlns:adec="http://schemas.microsoft.com/office/drawing/2017/decorative" val="1"/>
              </a:ext>
            </a:extLst>
          </p:cNvPr>
          <p:cNvSpPr/>
          <p:nvPr/>
        </p:nvSpPr>
        <p:spPr bwMode="auto">
          <a:xfrm>
            <a:off x="6162677" y="2534347"/>
            <a:ext cx="2743200" cy="2557766"/>
          </a:xfrm>
          <a:prstGeom prst="roundRect">
            <a:avLst>
              <a:gd name="adj" fmla="val 8204"/>
            </a:avLst>
          </a:prstGeom>
          <a:solidFill>
            <a:srgbClr val="FFFFFF"/>
          </a:solidFill>
          <a:ln w="15875" cap="flat" cmpd="sng" algn="ctr">
            <a:gradFill>
              <a:gsLst>
                <a:gs pos="0">
                  <a:srgbClr val="0078D3"/>
                </a:gs>
                <a:gs pos="100000">
                  <a:srgbClr val="0078D3">
                    <a:lumMod val="50000"/>
                  </a:srgbClr>
                </a:gs>
              </a:gsLst>
              <a:lin ang="5400000" scaled="1"/>
            </a:gradFill>
            <a:prstDash val="solid"/>
            <a:miter lim="800000"/>
            <a:headEnd type="none" w="med" len="med"/>
            <a:tailEnd type="none" w="med" len="med"/>
          </a:ln>
          <a:effectLst>
            <a:outerShdw blurRad="228600" dist="50800" dir="3000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0" name="Title 1">
            <a:extLst>
              <a:ext uri="{FF2B5EF4-FFF2-40B4-BE49-F238E27FC236}">
                <a16:creationId xmlns:a16="http://schemas.microsoft.com/office/drawing/2014/main" id="{30DEF297-897F-5499-21A3-651B08156C86}"/>
              </a:ext>
            </a:extLst>
          </p:cNvPr>
          <p:cNvSpPr txBox="1">
            <a:spLocks/>
          </p:cNvSpPr>
          <p:nvPr/>
        </p:nvSpPr>
        <p:spPr>
          <a:xfrm>
            <a:off x="6369012" y="2750532"/>
            <a:ext cx="2279687"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822960" fontAlgn="base">
              <a:lnSpc>
                <a:spcPct val="90000"/>
              </a:lnSpc>
              <a:spcAft>
                <a:spcPct val="0"/>
              </a:spcAft>
              <a:defRPr/>
            </a:pPr>
            <a:r>
              <a:rPr sz="1600" kern="0" spc="0">
                <a:ln>
                  <a:noFill/>
                </a:ln>
                <a:solidFill>
                  <a:srgbClr val="225B61"/>
                </a:solidFill>
                <a:latin typeface="Segoe Sans Text" pitchFamily="2" charset="0"/>
                <a:cs typeface="Segoe Sans Text" pitchFamily="2" charset="0"/>
              </a:rPr>
              <a:t>Azure</a:t>
            </a:r>
            <a:r>
              <a:rPr sz="1600" b="1" kern="0" spc="0">
                <a:ln>
                  <a:noFill/>
                </a:ln>
                <a:solidFill>
                  <a:srgbClr val="225B61"/>
                </a:solidFill>
                <a:latin typeface="Segoe Sans Text" pitchFamily="2" charset="0"/>
                <a:cs typeface="Segoe Sans Text" pitchFamily="2" charset="0"/>
              </a:rPr>
              <a:t> </a:t>
            </a:r>
            <a:br>
              <a:rPr sz="1600" b="1" kern="0" spc="0">
                <a:ln>
                  <a:noFill/>
                </a:ln>
                <a:solidFill>
                  <a:srgbClr val="225B61"/>
                </a:solidFill>
                <a:latin typeface="Segoe Sans Text" pitchFamily="2" charset="0"/>
                <a:cs typeface="Segoe Sans Text" pitchFamily="2" charset="0"/>
              </a:rPr>
            </a:br>
            <a:r>
              <a:rPr sz="1600" b="1" kern="0" spc="0">
                <a:ln>
                  <a:noFill/>
                </a:ln>
                <a:solidFill>
                  <a:srgbClr val="225B61"/>
                </a:solidFill>
                <a:latin typeface="Segoe Sans Text" pitchFamily="2" charset="0"/>
                <a:cs typeface="Segoe Sans Text" pitchFamily="2" charset="0"/>
              </a:rPr>
              <a:t>AI Search</a:t>
            </a:r>
          </a:p>
        </p:txBody>
      </p:sp>
      <p:sp>
        <p:nvSpPr>
          <p:cNvPr id="21" name="TextBox 20">
            <a:extLst>
              <a:ext uri="{FF2B5EF4-FFF2-40B4-BE49-F238E27FC236}">
                <a16:creationId xmlns:a16="http://schemas.microsoft.com/office/drawing/2014/main" id="{FD126B1F-625F-8984-BBF5-50B63CE07151}"/>
              </a:ext>
            </a:extLst>
          </p:cNvPr>
          <p:cNvSpPr txBox="1"/>
          <p:nvPr/>
        </p:nvSpPr>
        <p:spPr>
          <a:xfrm>
            <a:off x="6369012" y="3267241"/>
            <a:ext cx="2279686" cy="1015663"/>
          </a:xfrm>
          <a:prstGeom prst="rect">
            <a:avLst/>
          </a:prstGeom>
          <a:noFill/>
        </p:spPr>
        <p:txBody>
          <a:bodyPr wrap="square" lIns="0" tIns="0" rIns="0" bIns="0" rtlCol="0">
            <a:spAutoFit/>
          </a:bodyPr>
          <a:lstStyle/>
          <a:p>
            <a:pPr marL="182880" marR="0" lvl="0" indent="-182880" defTabSz="914367" eaLnBrk="1" fontAlgn="auto" latinLnBrk="0" hangingPunct="1">
              <a:lnSpc>
                <a:spcPct val="100000"/>
              </a:lnSpc>
              <a:spcBef>
                <a:spcPts val="0"/>
              </a:spcBef>
              <a:spcAft>
                <a:spcPts val="600"/>
              </a:spcAft>
              <a:buClr>
                <a:srgbClr val="0078D3"/>
              </a:buClr>
              <a:buSzPct val="150000"/>
              <a:buFont typeface="Segoe UI" panose="020B0502040204020203" pitchFamily="34" charset="0"/>
              <a:buChar char="›"/>
              <a:tabLst/>
              <a:defRPr/>
            </a:pPr>
            <a:r>
              <a:rPr kumimoji="0" lang="en-US" sz="1400" b="0" i="0" u="none" strike="noStrike" kern="0" cap="none" spc="0" normalizeH="0" baseline="0" noProof="0">
                <a:ln>
                  <a:noFill/>
                </a:ln>
                <a:solidFill>
                  <a:srgbClr val="17253D"/>
                </a:solidFill>
                <a:effectLst/>
                <a:uLnTx/>
                <a:uFillTx/>
              </a:rPr>
              <a:t>Retrieval Augmented Generation (RAG)</a:t>
            </a:r>
          </a:p>
          <a:p>
            <a:pPr marL="182880" marR="0" lvl="0" indent="-182880" defTabSz="914367" eaLnBrk="1" fontAlgn="auto" latinLnBrk="0" hangingPunct="1">
              <a:lnSpc>
                <a:spcPct val="100000"/>
              </a:lnSpc>
              <a:spcBef>
                <a:spcPts val="0"/>
              </a:spcBef>
              <a:spcAft>
                <a:spcPts val="600"/>
              </a:spcAft>
              <a:buClr>
                <a:srgbClr val="0078D3"/>
              </a:buClr>
              <a:buSzPct val="150000"/>
              <a:buFont typeface="Segoe UI" panose="020B0502040204020203" pitchFamily="34" charset="0"/>
              <a:buChar char="›"/>
              <a:tabLst/>
              <a:defRPr/>
            </a:pPr>
            <a:r>
              <a:rPr kumimoji="0" lang="en-US" sz="1400" b="0" i="0" u="none" strike="noStrike" kern="0" cap="none" spc="0" normalizeH="0" baseline="0" noProof="0">
                <a:ln>
                  <a:noFill/>
                </a:ln>
                <a:solidFill>
                  <a:srgbClr val="17253D"/>
                </a:solidFill>
                <a:effectLst/>
                <a:uLnTx/>
                <a:uFillTx/>
              </a:rPr>
              <a:t>Semantic</a:t>
            </a:r>
          </a:p>
          <a:p>
            <a:pPr marL="182880" marR="0" lvl="0" indent="-182880" defTabSz="914367" eaLnBrk="1" fontAlgn="auto" latinLnBrk="0" hangingPunct="1">
              <a:lnSpc>
                <a:spcPct val="100000"/>
              </a:lnSpc>
              <a:spcBef>
                <a:spcPts val="0"/>
              </a:spcBef>
              <a:spcAft>
                <a:spcPts val="600"/>
              </a:spcAft>
              <a:buClr>
                <a:srgbClr val="0078D3"/>
              </a:buClr>
              <a:buSzPct val="150000"/>
              <a:buFont typeface="Segoe UI" panose="020B0502040204020203" pitchFamily="34" charset="0"/>
              <a:buChar char="›"/>
              <a:tabLst/>
              <a:defRPr/>
            </a:pPr>
            <a:r>
              <a:rPr kumimoji="0" lang="en-US" sz="1400" b="0" i="0" u="none" strike="noStrike" kern="0" cap="none" spc="0" normalizeH="0" baseline="0" noProof="0">
                <a:ln>
                  <a:noFill/>
                </a:ln>
                <a:solidFill>
                  <a:srgbClr val="17253D"/>
                </a:solidFill>
                <a:effectLst/>
                <a:uLnTx/>
                <a:uFillTx/>
              </a:rPr>
              <a:t>Vector</a:t>
            </a:r>
          </a:p>
        </p:txBody>
      </p:sp>
      <p:sp>
        <p:nvSpPr>
          <p:cNvPr id="22" name="Rectangle: Rounded Corners 64">
            <a:extLst>
              <a:ext uri="{FF2B5EF4-FFF2-40B4-BE49-F238E27FC236}">
                <a16:creationId xmlns:a16="http://schemas.microsoft.com/office/drawing/2014/main" id="{1CFAFEAD-0122-3869-62E6-842ED8030AC9}"/>
              </a:ext>
              <a:ext uri="{C183D7F6-B498-43B3-948B-1728B52AA6E4}">
                <adec:decorative xmlns:adec="http://schemas.microsoft.com/office/drawing/2017/decorative" val="1"/>
              </a:ext>
            </a:extLst>
          </p:cNvPr>
          <p:cNvSpPr/>
          <p:nvPr/>
        </p:nvSpPr>
        <p:spPr bwMode="auto">
          <a:xfrm>
            <a:off x="9058277" y="2534347"/>
            <a:ext cx="2743200" cy="2557766"/>
          </a:xfrm>
          <a:prstGeom prst="roundRect">
            <a:avLst>
              <a:gd name="adj" fmla="val 8204"/>
            </a:avLst>
          </a:prstGeom>
          <a:solidFill>
            <a:srgbClr val="FFFFFF"/>
          </a:solidFill>
          <a:ln w="15875" cap="flat" cmpd="sng" algn="ctr">
            <a:gradFill>
              <a:gsLst>
                <a:gs pos="0">
                  <a:srgbClr val="0078D3"/>
                </a:gs>
                <a:gs pos="100000">
                  <a:srgbClr val="0078D3">
                    <a:lumMod val="50000"/>
                  </a:srgbClr>
                </a:gs>
              </a:gsLst>
              <a:lin ang="5400000" scaled="1"/>
            </a:gradFill>
            <a:prstDash val="solid"/>
            <a:miter lim="800000"/>
            <a:headEnd type="none" w="med" len="med"/>
            <a:tailEnd type="none" w="med" len="med"/>
          </a:ln>
          <a:effectLst>
            <a:outerShdw blurRad="228600" dist="50800" dir="3000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3" name="Title 1">
            <a:extLst>
              <a:ext uri="{FF2B5EF4-FFF2-40B4-BE49-F238E27FC236}">
                <a16:creationId xmlns:a16="http://schemas.microsoft.com/office/drawing/2014/main" id="{EAE73C5F-8CB7-DCC5-C5CA-44FBF601AD2B}"/>
              </a:ext>
            </a:extLst>
          </p:cNvPr>
          <p:cNvSpPr txBox="1">
            <a:spLocks/>
          </p:cNvSpPr>
          <p:nvPr/>
        </p:nvSpPr>
        <p:spPr>
          <a:xfrm>
            <a:off x="9259198" y="2750532"/>
            <a:ext cx="2203704"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822960" fontAlgn="base">
              <a:lnSpc>
                <a:spcPct val="90000"/>
              </a:lnSpc>
              <a:spcAft>
                <a:spcPct val="0"/>
              </a:spcAft>
              <a:defRPr/>
            </a:pPr>
            <a:r>
              <a:rPr sz="1600" kern="0" spc="0">
                <a:ln>
                  <a:noFill/>
                </a:ln>
                <a:solidFill>
                  <a:srgbClr val="225B61"/>
                </a:solidFill>
                <a:latin typeface="Segoe Sans Text" pitchFamily="2" charset="0"/>
                <a:cs typeface="Segoe Sans Text" pitchFamily="2" charset="0"/>
              </a:rPr>
              <a:t>Azure</a:t>
            </a:r>
            <a:br>
              <a:rPr sz="1600" kern="0" spc="0">
                <a:ln>
                  <a:noFill/>
                </a:ln>
                <a:solidFill>
                  <a:srgbClr val="225B61"/>
                </a:solidFill>
                <a:latin typeface="Segoe Sans Text" pitchFamily="2" charset="0"/>
                <a:cs typeface="Segoe Sans Text" pitchFamily="2" charset="0"/>
              </a:rPr>
            </a:br>
            <a:r>
              <a:rPr sz="1600" b="1" kern="0" spc="0">
                <a:ln>
                  <a:noFill/>
                </a:ln>
                <a:solidFill>
                  <a:srgbClr val="225B61"/>
                </a:solidFill>
                <a:latin typeface="Segoe Sans Text" pitchFamily="2" charset="0"/>
                <a:cs typeface="Segoe Sans Text" pitchFamily="2" charset="0"/>
              </a:rPr>
              <a:t>Machine Learning</a:t>
            </a:r>
          </a:p>
        </p:txBody>
      </p:sp>
      <p:sp>
        <p:nvSpPr>
          <p:cNvPr id="24" name="TextBox 23">
            <a:extLst>
              <a:ext uri="{FF2B5EF4-FFF2-40B4-BE49-F238E27FC236}">
                <a16:creationId xmlns:a16="http://schemas.microsoft.com/office/drawing/2014/main" id="{C67236CD-C129-FEE9-5F27-B8178B4FDD05}"/>
              </a:ext>
            </a:extLst>
          </p:cNvPr>
          <p:cNvSpPr txBox="1"/>
          <p:nvPr/>
        </p:nvSpPr>
        <p:spPr>
          <a:xfrm>
            <a:off x="9257823" y="3267241"/>
            <a:ext cx="2344108" cy="1677382"/>
          </a:xfrm>
          <a:prstGeom prst="rect">
            <a:avLst/>
          </a:prstGeom>
          <a:noFill/>
        </p:spPr>
        <p:txBody>
          <a:bodyPr wrap="square" lIns="0" tIns="0" rIns="0" bIns="0" rtlCol="0">
            <a:spAutoFit/>
          </a:bodyPr>
          <a:lstStyle/>
          <a:p>
            <a:pPr marL="182880" marR="0" lvl="0" indent="-182880" defTabSz="914367" eaLnBrk="1" fontAlgn="auto" latinLnBrk="0" hangingPunct="1">
              <a:lnSpc>
                <a:spcPct val="100000"/>
              </a:lnSpc>
              <a:spcBef>
                <a:spcPts val="0"/>
              </a:spcBef>
              <a:spcAft>
                <a:spcPts val="600"/>
              </a:spcAft>
              <a:buClr>
                <a:srgbClr val="0078D3"/>
              </a:buClr>
              <a:buSzPct val="150000"/>
              <a:buFont typeface="Segoe UI" panose="020B0502040204020203" pitchFamily="34" charset="0"/>
              <a:buChar char="›"/>
              <a:tabLst/>
              <a:defRPr/>
            </a:pPr>
            <a:r>
              <a:rPr kumimoji="0" lang="en-US" sz="1400" b="0" i="0" u="none" strike="noStrike" kern="0" cap="none" spc="0" normalizeH="0" baseline="0" noProof="0">
                <a:ln>
                  <a:noFill/>
                </a:ln>
                <a:solidFill>
                  <a:srgbClr val="17253D"/>
                </a:solidFill>
                <a:effectLst/>
                <a:uLnTx/>
                <a:uFillTx/>
              </a:rPr>
              <a:t>Ground</a:t>
            </a:r>
          </a:p>
          <a:p>
            <a:pPr marL="182880" marR="0" lvl="0" indent="-182880" defTabSz="914367" eaLnBrk="1" fontAlgn="auto" latinLnBrk="0" hangingPunct="1">
              <a:lnSpc>
                <a:spcPct val="100000"/>
              </a:lnSpc>
              <a:spcBef>
                <a:spcPts val="0"/>
              </a:spcBef>
              <a:spcAft>
                <a:spcPts val="600"/>
              </a:spcAft>
              <a:buClr>
                <a:srgbClr val="0078D3"/>
              </a:buClr>
              <a:buSzPct val="150000"/>
              <a:buFont typeface="Segoe UI" panose="020B0502040204020203" pitchFamily="34" charset="0"/>
              <a:buChar char="›"/>
              <a:tabLst/>
              <a:defRPr/>
            </a:pPr>
            <a:r>
              <a:rPr kumimoji="0" lang="en-US" sz="1400" b="0" i="0" u="none" strike="noStrike" kern="0" cap="none" spc="0" normalizeH="0" baseline="0" noProof="0">
                <a:ln>
                  <a:noFill/>
                </a:ln>
                <a:solidFill>
                  <a:srgbClr val="17253D"/>
                </a:solidFill>
                <a:effectLst/>
                <a:uLnTx/>
                <a:uFillTx/>
              </a:rPr>
              <a:t>Evaluate</a:t>
            </a:r>
          </a:p>
          <a:p>
            <a:pPr marL="182880" marR="0" lvl="0" indent="-182880" defTabSz="914367" eaLnBrk="1" fontAlgn="auto" latinLnBrk="0" hangingPunct="1">
              <a:lnSpc>
                <a:spcPct val="100000"/>
              </a:lnSpc>
              <a:spcBef>
                <a:spcPts val="0"/>
              </a:spcBef>
              <a:spcAft>
                <a:spcPts val="600"/>
              </a:spcAft>
              <a:buClr>
                <a:srgbClr val="0078D3"/>
              </a:buClr>
              <a:buSzPct val="150000"/>
              <a:buFont typeface="Segoe UI" panose="020B0502040204020203" pitchFamily="34" charset="0"/>
              <a:buChar char="›"/>
              <a:tabLst/>
              <a:defRPr/>
            </a:pPr>
            <a:r>
              <a:rPr kumimoji="0" lang="en-US" sz="1400" b="0" i="0" u="none" strike="noStrike" kern="0" cap="none" spc="0" normalizeH="0" baseline="0" noProof="0">
                <a:ln>
                  <a:noFill/>
                </a:ln>
                <a:solidFill>
                  <a:srgbClr val="17253D"/>
                </a:solidFill>
                <a:effectLst/>
                <a:uLnTx/>
                <a:uFillTx/>
              </a:rPr>
              <a:t>Deploy</a:t>
            </a:r>
          </a:p>
          <a:p>
            <a:pPr marL="182880" marR="0" lvl="0" indent="-182880" defTabSz="914367" eaLnBrk="1" fontAlgn="auto" latinLnBrk="0" hangingPunct="1">
              <a:lnSpc>
                <a:spcPct val="100000"/>
              </a:lnSpc>
              <a:spcBef>
                <a:spcPts val="0"/>
              </a:spcBef>
              <a:spcAft>
                <a:spcPts val="600"/>
              </a:spcAft>
              <a:buClr>
                <a:srgbClr val="0078D3"/>
              </a:buClr>
              <a:buSzPct val="150000"/>
              <a:buFont typeface="Segoe UI" panose="020B0502040204020203" pitchFamily="34" charset="0"/>
              <a:buChar char="›"/>
              <a:tabLst/>
              <a:defRPr/>
            </a:pPr>
            <a:r>
              <a:rPr kumimoji="0" lang="en-US" sz="1400" b="0" i="0" u="none" strike="noStrike" kern="0" cap="none" spc="0" normalizeH="0" baseline="0" noProof="0">
                <a:ln>
                  <a:noFill/>
                </a:ln>
                <a:solidFill>
                  <a:srgbClr val="17253D"/>
                </a:solidFill>
                <a:effectLst/>
                <a:uLnTx/>
                <a:uFillTx/>
              </a:rPr>
              <a:t>Monitor</a:t>
            </a:r>
          </a:p>
          <a:p>
            <a:pPr marL="182880" marR="0" lvl="0" indent="-182880" defTabSz="914367" eaLnBrk="1" fontAlgn="auto" latinLnBrk="0" hangingPunct="1">
              <a:lnSpc>
                <a:spcPct val="100000"/>
              </a:lnSpc>
              <a:spcBef>
                <a:spcPts val="0"/>
              </a:spcBef>
              <a:spcAft>
                <a:spcPts val="600"/>
              </a:spcAft>
              <a:buClr>
                <a:srgbClr val="0078D3"/>
              </a:buClr>
              <a:buSzPct val="150000"/>
              <a:buFont typeface="Segoe UI" panose="020B0502040204020203" pitchFamily="34" charset="0"/>
              <a:buChar char="›"/>
              <a:tabLst/>
              <a:defRPr/>
            </a:pPr>
            <a:r>
              <a:rPr kumimoji="0" lang="en-US" sz="1400" b="0" i="0" u="none" strike="noStrike" kern="0" cap="none" spc="0" normalizeH="0" baseline="0" noProof="0" err="1">
                <a:ln>
                  <a:noFill/>
                </a:ln>
                <a:solidFill>
                  <a:srgbClr val="17253D"/>
                </a:solidFill>
                <a:effectLst/>
                <a:uLnTx/>
                <a:uFillTx/>
              </a:rPr>
              <a:t>MLOps</a:t>
            </a:r>
            <a:r>
              <a:rPr kumimoji="0" lang="en-US" sz="1400" b="0" i="0" u="none" strike="noStrike" kern="0" cap="none" spc="0" normalizeH="0" baseline="0" noProof="0">
                <a:ln>
                  <a:noFill/>
                </a:ln>
                <a:solidFill>
                  <a:srgbClr val="17253D"/>
                </a:solidFill>
                <a:effectLst/>
                <a:uLnTx/>
                <a:uFillTx/>
              </a:rPr>
              <a:t> / </a:t>
            </a:r>
            <a:r>
              <a:rPr kumimoji="0" lang="en-US" sz="1400" b="0" i="0" u="none" strike="noStrike" kern="0" cap="none" spc="0" normalizeH="0" baseline="0" noProof="0" err="1">
                <a:ln>
                  <a:noFill/>
                </a:ln>
                <a:solidFill>
                  <a:srgbClr val="17253D"/>
                </a:solidFill>
                <a:effectLst/>
                <a:uLnTx/>
                <a:uFillTx/>
              </a:rPr>
              <a:t>LLMOps</a:t>
            </a:r>
            <a:endParaRPr kumimoji="0" lang="en-US" sz="1400" b="0" i="0" u="none" strike="noStrike" kern="0" cap="none" spc="0" normalizeH="0" baseline="0" noProof="0">
              <a:ln>
                <a:noFill/>
              </a:ln>
              <a:solidFill>
                <a:srgbClr val="17253D"/>
              </a:solidFill>
              <a:effectLst/>
              <a:uLnTx/>
              <a:uFillTx/>
            </a:endParaRPr>
          </a:p>
          <a:p>
            <a:pPr marL="182880" marR="0" lvl="0" indent="-182880" defTabSz="914367" eaLnBrk="1" fontAlgn="auto" latinLnBrk="0" hangingPunct="1">
              <a:lnSpc>
                <a:spcPct val="100000"/>
              </a:lnSpc>
              <a:spcBef>
                <a:spcPts val="0"/>
              </a:spcBef>
              <a:spcAft>
                <a:spcPts val="600"/>
              </a:spcAft>
              <a:buClr>
                <a:srgbClr val="0078D3"/>
              </a:buClr>
              <a:buSzPct val="150000"/>
              <a:buFont typeface="Segoe UI" panose="020B0502040204020203" pitchFamily="34" charset="0"/>
              <a:buChar char="›"/>
              <a:tabLst/>
              <a:defRPr/>
            </a:pPr>
            <a:r>
              <a:rPr kumimoji="0" lang="en-US" sz="1400" b="0" i="0" u="none" strike="noStrike" kern="0" cap="none" spc="0" normalizeH="0" baseline="0" noProof="0">
                <a:ln>
                  <a:noFill/>
                </a:ln>
                <a:solidFill>
                  <a:srgbClr val="17253D"/>
                </a:solidFill>
                <a:effectLst/>
                <a:uLnTx/>
                <a:uFillTx/>
              </a:rPr>
              <a:t>Responsible AI Dashboard</a:t>
            </a:r>
          </a:p>
        </p:txBody>
      </p:sp>
      <p:sp>
        <p:nvSpPr>
          <p:cNvPr id="25" name="Rectangle: Rounded Corners 64">
            <a:extLst>
              <a:ext uri="{FF2B5EF4-FFF2-40B4-BE49-F238E27FC236}">
                <a16:creationId xmlns:a16="http://schemas.microsoft.com/office/drawing/2014/main" id="{BDBDB0EB-260C-CE0D-5663-9CB3316B0941}"/>
              </a:ext>
              <a:ext uri="{C183D7F6-B498-43B3-948B-1728B52AA6E4}">
                <adec:decorative xmlns:adec="http://schemas.microsoft.com/office/drawing/2017/decorative" val="1"/>
              </a:ext>
            </a:extLst>
          </p:cNvPr>
          <p:cNvSpPr/>
          <p:nvPr/>
        </p:nvSpPr>
        <p:spPr bwMode="auto">
          <a:xfrm>
            <a:off x="342898" y="5323887"/>
            <a:ext cx="11506202" cy="699946"/>
          </a:xfrm>
          <a:prstGeom prst="roundRect">
            <a:avLst>
              <a:gd name="adj" fmla="val 22394"/>
            </a:avLst>
          </a:prstGeom>
          <a:solidFill>
            <a:srgbClr val="FFFFFF"/>
          </a:solidFill>
          <a:ln w="15875" cap="flat" cmpd="sng" algn="ctr">
            <a:gradFill>
              <a:gsLst>
                <a:gs pos="0">
                  <a:srgbClr val="0078D3"/>
                </a:gs>
                <a:gs pos="100000">
                  <a:srgbClr val="0078D3">
                    <a:lumMod val="50000"/>
                  </a:srgbClr>
                </a:gs>
              </a:gsLst>
              <a:lin ang="5400000" scaled="1"/>
            </a:gradFill>
            <a:prstDash val="solid"/>
            <a:miter lim="800000"/>
            <a:headEnd type="none" w="med" len="med"/>
            <a:tailEnd type="none" w="med" len="med"/>
          </a:ln>
          <a:effectLst>
            <a:outerShdw blurRad="228600" dist="50800" dir="3000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6" name="Text Placeholder 20">
            <a:extLst>
              <a:ext uri="{FF2B5EF4-FFF2-40B4-BE49-F238E27FC236}">
                <a16:creationId xmlns:a16="http://schemas.microsoft.com/office/drawing/2014/main" id="{999A06BE-BD76-A606-275B-F46264184D1E}"/>
              </a:ext>
            </a:extLst>
          </p:cNvPr>
          <p:cNvSpPr txBox="1">
            <a:spLocks/>
          </p:cNvSpPr>
          <p:nvPr/>
        </p:nvSpPr>
        <p:spPr>
          <a:xfrm>
            <a:off x="1004879" y="5335199"/>
            <a:ext cx="1469025" cy="689063"/>
          </a:xfrm>
          <a:prstGeom prst="rect">
            <a:avLst/>
          </a:prstGeom>
        </p:spPr>
        <p:txBody>
          <a:bodyPr lIns="91427" tIns="45713" rIns="91427" bIns="45713"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Bef>
                <a:spcPts val="0"/>
              </a:spcBef>
              <a:spcAft>
                <a:spcPts val="600"/>
              </a:spcAft>
              <a:defRPr/>
            </a:pPr>
            <a:r>
              <a:rPr lang="en-US" sz="1400">
                <a:solidFill>
                  <a:srgbClr val="D2D2D2">
                    <a:lumMod val="10000"/>
                  </a:srgbClr>
                </a:solidFill>
                <a:latin typeface="Segoe Sans Text" pitchFamily="2" charset="0"/>
                <a:cs typeface="Segoe Sans Text" pitchFamily="2" charset="0"/>
              </a:rPr>
              <a:t>Turing</a:t>
            </a:r>
          </a:p>
          <a:p>
            <a:pPr defTabSz="914367">
              <a:spcBef>
                <a:spcPts val="0"/>
              </a:spcBef>
              <a:spcAft>
                <a:spcPts val="600"/>
              </a:spcAft>
              <a:defRPr/>
            </a:pPr>
            <a:r>
              <a:rPr lang="en-US" sz="1400">
                <a:solidFill>
                  <a:srgbClr val="D2D2D2">
                    <a:lumMod val="10000"/>
                  </a:srgbClr>
                </a:solidFill>
                <a:latin typeface="Segoe Sans Text" pitchFamily="2" charset="0"/>
                <a:cs typeface="Segoe Sans Text" pitchFamily="2" charset="0"/>
              </a:rPr>
              <a:t>Florence</a:t>
            </a:r>
          </a:p>
        </p:txBody>
      </p:sp>
      <p:sp>
        <p:nvSpPr>
          <p:cNvPr id="27" name="Text Placeholder 20">
            <a:extLst>
              <a:ext uri="{FF2B5EF4-FFF2-40B4-BE49-F238E27FC236}">
                <a16:creationId xmlns:a16="http://schemas.microsoft.com/office/drawing/2014/main" id="{8FA3C8FC-F799-346B-4773-D31F8C5C0997}"/>
              </a:ext>
            </a:extLst>
          </p:cNvPr>
          <p:cNvSpPr txBox="1">
            <a:spLocks/>
          </p:cNvSpPr>
          <p:nvPr/>
        </p:nvSpPr>
        <p:spPr>
          <a:xfrm>
            <a:off x="3361497" y="5335199"/>
            <a:ext cx="2303036" cy="682919"/>
          </a:xfrm>
          <a:prstGeom prst="rect">
            <a:avLst/>
          </a:prstGeom>
        </p:spPr>
        <p:txBody>
          <a:bodyPr lIns="91427" tIns="45713" rIns="91427" bIns="45713"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Bef>
                <a:spcPts val="0"/>
              </a:spcBef>
              <a:spcAft>
                <a:spcPts val="600"/>
              </a:spcAft>
              <a:defRPr/>
            </a:pPr>
            <a:r>
              <a:rPr lang="en-US" sz="1400">
                <a:solidFill>
                  <a:srgbClr val="D2D2D2">
                    <a:lumMod val="10000"/>
                  </a:srgbClr>
                </a:solidFill>
                <a:latin typeface="Segoe Sans Text" pitchFamily="2" charset="0"/>
                <a:cs typeface="Segoe Sans Text" pitchFamily="2" charset="0"/>
              </a:rPr>
              <a:t>GPT-4 and GPT 3.5 Turbo</a:t>
            </a:r>
          </a:p>
          <a:p>
            <a:pPr defTabSz="914367">
              <a:spcBef>
                <a:spcPts val="0"/>
              </a:spcBef>
              <a:spcAft>
                <a:spcPts val="600"/>
              </a:spcAft>
              <a:defRPr/>
            </a:pPr>
            <a:r>
              <a:rPr lang="en-US" sz="1400">
                <a:solidFill>
                  <a:srgbClr val="D2D2D2">
                    <a:lumMod val="10000"/>
                  </a:srgbClr>
                </a:solidFill>
                <a:latin typeface="Segoe Sans Text" pitchFamily="2" charset="0"/>
                <a:cs typeface="Segoe Sans Text" pitchFamily="2" charset="0"/>
              </a:rPr>
              <a:t>Whisper</a:t>
            </a:r>
          </a:p>
        </p:txBody>
      </p:sp>
      <p:sp>
        <p:nvSpPr>
          <p:cNvPr id="28" name="Text Placeholder 20">
            <a:extLst>
              <a:ext uri="{FF2B5EF4-FFF2-40B4-BE49-F238E27FC236}">
                <a16:creationId xmlns:a16="http://schemas.microsoft.com/office/drawing/2014/main" id="{6D767050-6B60-AE62-85C2-7AD1A6067802}"/>
              </a:ext>
            </a:extLst>
          </p:cNvPr>
          <p:cNvSpPr txBox="1">
            <a:spLocks/>
          </p:cNvSpPr>
          <p:nvPr/>
        </p:nvSpPr>
        <p:spPr>
          <a:xfrm>
            <a:off x="6915733" y="5335199"/>
            <a:ext cx="1522288" cy="682919"/>
          </a:xfrm>
          <a:prstGeom prst="rect">
            <a:avLst/>
          </a:prstGeom>
        </p:spPr>
        <p:txBody>
          <a:bodyPr lIns="91427" tIns="45713" rIns="91427" bIns="45713"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Bef>
                <a:spcPts val="0"/>
              </a:spcBef>
              <a:spcAft>
                <a:spcPts val="600"/>
              </a:spcAft>
              <a:defRPr/>
            </a:pPr>
            <a:r>
              <a:rPr lang="en-US" sz="1400">
                <a:solidFill>
                  <a:srgbClr val="D2D2D2">
                    <a:lumMod val="10000"/>
                  </a:srgbClr>
                </a:solidFill>
                <a:latin typeface="Segoe Sans Text" pitchFamily="2" charset="0"/>
                <a:cs typeface="Segoe Sans Text" pitchFamily="2" charset="0"/>
              </a:rPr>
              <a:t>DALL-E</a:t>
            </a:r>
          </a:p>
          <a:p>
            <a:pPr defTabSz="914367">
              <a:spcBef>
                <a:spcPts val="0"/>
              </a:spcBef>
              <a:spcAft>
                <a:spcPts val="600"/>
              </a:spcAft>
              <a:defRPr/>
            </a:pPr>
            <a:r>
              <a:rPr lang="en-US" sz="1400">
                <a:solidFill>
                  <a:srgbClr val="D2D2D2">
                    <a:lumMod val="10000"/>
                  </a:srgbClr>
                </a:solidFill>
                <a:latin typeface="Segoe Sans Text" pitchFamily="2" charset="0"/>
                <a:cs typeface="Segoe Sans Text" pitchFamily="2" charset="0"/>
              </a:rPr>
              <a:t>Embeddings</a:t>
            </a:r>
          </a:p>
        </p:txBody>
      </p:sp>
      <p:sp>
        <p:nvSpPr>
          <p:cNvPr id="29" name="Text Placeholder 20">
            <a:extLst>
              <a:ext uri="{FF2B5EF4-FFF2-40B4-BE49-F238E27FC236}">
                <a16:creationId xmlns:a16="http://schemas.microsoft.com/office/drawing/2014/main" id="{05B9795C-5C30-8630-5D1C-730CFEFCD218}"/>
              </a:ext>
            </a:extLst>
          </p:cNvPr>
          <p:cNvSpPr txBox="1">
            <a:spLocks/>
          </p:cNvSpPr>
          <p:nvPr/>
        </p:nvSpPr>
        <p:spPr>
          <a:xfrm>
            <a:off x="9689220" y="5335199"/>
            <a:ext cx="1481313" cy="682919"/>
          </a:xfrm>
          <a:prstGeom prst="rect">
            <a:avLst/>
          </a:prstGeom>
        </p:spPr>
        <p:txBody>
          <a:bodyPr lIns="91427" tIns="45713" rIns="91427" bIns="45713"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Bef>
                <a:spcPts val="0"/>
              </a:spcBef>
              <a:spcAft>
                <a:spcPts val="600"/>
              </a:spcAft>
              <a:defRPr/>
            </a:pPr>
            <a:r>
              <a:rPr lang="en-US" sz="1400">
                <a:solidFill>
                  <a:srgbClr val="D2D2D2">
                    <a:lumMod val="10000"/>
                  </a:srgbClr>
                </a:solidFill>
                <a:latin typeface="Segoe Sans Text" pitchFamily="2" charset="0"/>
                <a:cs typeface="Segoe Sans Text" pitchFamily="2" charset="0"/>
              </a:rPr>
              <a:t>Meta Llama 2</a:t>
            </a:r>
          </a:p>
          <a:p>
            <a:pPr defTabSz="914367">
              <a:spcBef>
                <a:spcPts val="0"/>
              </a:spcBef>
              <a:spcAft>
                <a:spcPts val="600"/>
              </a:spcAft>
              <a:defRPr/>
            </a:pPr>
            <a:r>
              <a:rPr lang="en-US" sz="1400">
                <a:solidFill>
                  <a:srgbClr val="D2D2D2">
                    <a:lumMod val="10000"/>
                  </a:srgbClr>
                </a:solidFill>
                <a:latin typeface="Segoe Sans Text" pitchFamily="2" charset="0"/>
                <a:cs typeface="Segoe Sans Text" pitchFamily="2" charset="0"/>
              </a:rPr>
              <a:t>Hugging Face</a:t>
            </a:r>
          </a:p>
        </p:txBody>
      </p:sp>
      <p:sp>
        <p:nvSpPr>
          <p:cNvPr id="30" name="Title 1">
            <a:extLst>
              <a:ext uri="{FF2B5EF4-FFF2-40B4-BE49-F238E27FC236}">
                <a16:creationId xmlns:a16="http://schemas.microsoft.com/office/drawing/2014/main" id="{B35E5590-0AAE-6050-F97D-A6C8E61D4B59}"/>
              </a:ext>
            </a:extLst>
          </p:cNvPr>
          <p:cNvSpPr txBox="1">
            <a:spLocks/>
          </p:cNvSpPr>
          <p:nvPr/>
        </p:nvSpPr>
        <p:spPr>
          <a:xfrm>
            <a:off x="4994196" y="6289472"/>
            <a:ext cx="2203608" cy="221599"/>
          </a:xfrm>
          <a:prstGeom prst="rect">
            <a:avLst/>
          </a:prstGeom>
          <a:solidFill>
            <a:srgbClr val="FFFDF9"/>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822960" fontAlgn="base">
              <a:lnSpc>
                <a:spcPct val="90000"/>
              </a:lnSpc>
              <a:spcAft>
                <a:spcPct val="0"/>
              </a:spcAft>
              <a:defRPr/>
            </a:pPr>
            <a:r>
              <a:rPr sz="1600" b="1" kern="0" spc="0">
                <a:ln>
                  <a:noFill/>
                </a:ln>
                <a:solidFill>
                  <a:srgbClr val="0078D3"/>
                </a:solidFill>
                <a:latin typeface="Segoe Sans Text" pitchFamily="2" charset="0"/>
                <a:cs typeface="Segoe Sans Text" pitchFamily="2" charset="0"/>
              </a:rPr>
              <a:t>Azure Infrastructure</a:t>
            </a:r>
          </a:p>
        </p:txBody>
      </p:sp>
      <p:sp>
        <p:nvSpPr>
          <p:cNvPr id="31" name="Title 1">
            <a:extLst>
              <a:ext uri="{FF2B5EF4-FFF2-40B4-BE49-F238E27FC236}">
                <a16:creationId xmlns:a16="http://schemas.microsoft.com/office/drawing/2014/main" id="{E5CE6B09-8570-2101-E75E-081E18BA2736}"/>
              </a:ext>
            </a:extLst>
          </p:cNvPr>
          <p:cNvSpPr txBox="1">
            <a:spLocks/>
          </p:cNvSpPr>
          <p:nvPr/>
        </p:nvSpPr>
        <p:spPr>
          <a:xfrm>
            <a:off x="1333217" y="6289472"/>
            <a:ext cx="2203608" cy="221599"/>
          </a:xfrm>
          <a:prstGeom prst="rect">
            <a:avLst/>
          </a:prstGeom>
          <a:solidFill>
            <a:srgbClr val="FFFDF9"/>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822960" fontAlgn="base">
              <a:lnSpc>
                <a:spcPct val="90000"/>
              </a:lnSpc>
              <a:spcAft>
                <a:spcPct val="0"/>
              </a:spcAft>
              <a:defRPr/>
            </a:pPr>
            <a:r>
              <a:rPr sz="1600" b="1" kern="0" spc="0">
                <a:ln>
                  <a:noFill/>
                </a:ln>
                <a:solidFill>
                  <a:srgbClr val="0078D3"/>
                </a:solidFill>
                <a:latin typeface="Segoe Sans Text" pitchFamily="2" charset="0"/>
                <a:cs typeface="Segoe Sans Text" pitchFamily="2" charset="0"/>
              </a:rPr>
              <a:t>Model as a Service</a:t>
            </a:r>
          </a:p>
        </p:txBody>
      </p:sp>
      <p:sp>
        <p:nvSpPr>
          <p:cNvPr id="32" name="Title 1">
            <a:extLst>
              <a:ext uri="{FF2B5EF4-FFF2-40B4-BE49-F238E27FC236}">
                <a16:creationId xmlns:a16="http://schemas.microsoft.com/office/drawing/2014/main" id="{1C045979-0A8C-1AB1-3CB5-45D819281C08}"/>
              </a:ext>
            </a:extLst>
          </p:cNvPr>
          <p:cNvSpPr txBox="1">
            <a:spLocks/>
          </p:cNvSpPr>
          <p:nvPr/>
        </p:nvSpPr>
        <p:spPr>
          <a:xfrm>
            <a:off x="8655175" y="6289472"/>
            <a:ext cx="2203608" cy="221599"/>
          </a:xfrm>
          <a:prstGeom prst="rect">
            <a:avLst/>
          </a:prstGeom>
          <a:solidFill>
            <a:srgbClr val="FFFDF9"/>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822960" fontAlgn="base">
              <a:lnSpc>
                <a:spcPct val="90000"/>
              </a:lnSpc>
              <a:spcAft>
                <a:spcPct val="0"/>
              </a:spcAft>
              <a:defRPr/>
            </a:pPr>
            <a:r>
              <a:rPr sz="1600" b="1" kern="0" spc="0">
                <a:ln>
                  <a:noFill/>
                </a:ln>
                <a:solidFill>
                  <a:srgbClr val="0078D3"/>
                </a:solidFill>
                <a:latin typeface="Segoe Sans Text" pitchFamily="2" charset="0"/>
                <a:cs typeface="Segoe Sans Text" pitchFamily="2" charset="0"/>
              </a:rPr>
              <a:t>Model as a Platform</a:t>
            </a:r>
          </a:p>
        </p:txBody>
      </p:sp>
    </p:spTree>
    <p:extLst>
      <p:ext uri="{BB962C8B-B14F-4D97-AF65-F5344CB8AC3E}">
        <p14:creationId xmlns:p14="http://schemas.microsoft.com/office/powerpoint/2010/main" val="405538556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ig Data Pipelines for AI – sustAGE">
            <a:extLst>
              <a:ext uri="{FF2B5EF4-FFF2-40B4-BE49-F238E27FC236}">
                <a16:creationId xmlns:a16="http://schemas.microsoft.com/office/drawing/2014/main" id="{9184A93F-D8C3-53B7-D944-7CA7E48B1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13" y="2344044"/>
            <a:ext cx="10618837" cy="315108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a:extLst>
              <a:ext uri="{FF2B5EF4-FFF2-40B4-BE49-F238E27FC236}">
                <a16:creationId xmlns:a16="http://schemas.microsoft.com/office/drawing/2014/main" id="{8DF7D072-4BD3-9BBC-87FF-E2400D542016}"/>
              </a:ext>
            </a:extLst>
          </p:cNvPr>
          <p:cNvSpPr>
            <a:spLocks noGrp="1"/>
          </p:cNvSpPr>
          <p:nvPr>
            <p:ph type="title"/>
          </p:nvPr>
        </p:nvSpPr>
        <p:spPr>
          <a:xfrm>
            <a:off x="723900" y="919673"/>
            <a:ext cx="10515600" cy="886397"/>
          </a:xfrm>
        </p:spPr>
        <p:txBody>
          <a:bodyPr/>
          <a:lstStyle/>
          <a:p>
            <a:r>
              <a:rPr lang="en-US"/>
              <a:t>LangChain was built by and for AI researchers who have experience building AI data pipelines.</a:t>
            </a:r>
          </a:p>
        </p:txBody>
      </p:sp>
    </p:spTree>
    <p:extLst>
      <p:ext uri="{BB962C8B-B14F-4D97-AF65-F5344CB8AC3E}">
        <p14:creationId xmlns:p14="http://schemas.microsoft.com/office/powerpoint/2010/main" val="416143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6CC0403-987B-48E1-2A14-E8BEF3947145}"/>
              </a:ext>
            </a:extLst>
          </p:cNvPr>
          <p:cNvSpPr>
            <a:spLocks noGrp="1"/>
          </p:cNvSpPr>
          <p:nvPr>
            <p:ph type="title"/>
          </p:nvPr>
        </p:nvSpPr>
        <p:spPr/>
        <p:txBody>
          <a:bodyPr/>
          <a:lstStyle/>
          <a:p>
            <a:r>
              <a:rPr lang="en-US" dirty="0" err="1"/>
              <a:t>LangChain</a:t>
            </a:r>
            <a:endParaRPr lang="en-US" dirty="0"/>
          </a:p>
        </p:txBody>
      </p:sp>
      <p:sp>
        <p:nvSpPr>
          <p:cNvPr id="4" name="Text Placeholder 3">
            <a:extLst>
              <a:ext uri="{FF2B5EF4-FFF2-40B4-BE49-F238E27FC236}">
                <a16:creationId xmlns:a16="http://schemas.microsoft.com/office/drawing/2014/main" id="{34E3E02A-DB31-EA24-3EEB-3C3833055F53}"/>
              </a:ext>
            </a:extLst>
          </p:cNvPr>
          <p:cNvSpPr>
            <a:spLocks noGrp="1"/>
          </p:cNvSpPr>
          <p:nvPr>
            <p:ph sz="quarter" idx="10"/>
          </p:nvPr>
        </p:nvSpPr>
        <p:spPr>
          <a:xfrm>
            <a:off x="584200" y="1435100"/>
            <a:ext cx="5351905" cy="2671501"/>
          </a:xfrm>
        </p:spPr>
        <p:txBody>
          <a:bodyPr/>
          <a:lstStyle/>
          <a:p>
            <a:r>
              <a:rPr lang="en-US" dirty="0"/>
              <a:t>At the core of </a:t>
            </a:r>
            <a:r>
              <a:rPr lang="en-US" dirty="0" err="1"/>
              <a:t>LangChain</a:t>
            </a:r>
            <a:r>
              <a:rPr lang="en-US" dirty="0"/>
              <a:t> are chains</a:t>
            </a:r>
          </a:p>
          <a:p>
            <a:r>
              <a:rPr lang="en-US" dirty="0"/>
              <a:t>In Chains the sequence of actions are hardcoded, cannot change the sequence of actions depending on the task at hand.</a:t>
            </a:r>
          </a:p>
        </p:txBody>
      </p:sp>
      <p:pic>
        <p:nvPicPr>
          <p:cNvPr id="2" name="Picture 1">
            <a:extLst>
              <a:ext uri="{FF2B5EF4-FFF2-40B4-BE49-F238E27FC236}">
                <a16:creationId xmlns:a16="http://schemas.microsoft.com/office/drawing/2014/main" id="{E241435B-92E9-F2A6-D5B1-B1561E7EEDCB}"/>
              </a:ext>
            </a:extLst>
          </p:cNvPr>
          <p:cNvPicPr>
            <a:picLocks noChangeAspect="1"/>
          </p:cNvPicPr>
          <p:nvPr/>
        </p:nvPicPr>
        <p:blipFill>
          <a:blip r:embed="rId2"/>
          <a:stretch>
            <a:fillRect/>
          </a:stretch>
        </p:blipFill>
        <p:spPr>
          <a:xfrm>
            <a:off x="6466848" y="1435100"/>
            <a:ext cx="5241122" cy="3529480"/>
          </a:xfrm>
          <a:prstGeom prst="rect">
            <a:avLst/>
          </a:prstGeom>
        </p:spPr>
      </p:pic>
      <p:sp>
        <p:nvSpPr>
          <p:cNvPr id="3" name="TextBox 2">
            <a:extLst>
              <a:ext uri="{FF2B5EF4-FFF2-40B4-BE49-F238E27FC236}">
                <a16:creationId xmlns:a16="http://schemas.microsoft.com/office/drawing/2014/main" id="{AEB38F1F-8AC1-B984-B468-516835BA29CD}"/>
              </a:ext>
            </a:extLst>
          </p:cNvPr>
          <p:cNvSpPr txBox="1"/>
          <p:nvPr/>
        </p:nvSpPr>
        <p:spPr>
          <a:xfrm>
            <a:off x="809549" y="5952166"/>
            <a:ext cx="643740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51D21"/>
                </a:solidFill>
                <a:effectLst/>
                <a:uLnTx/>
                <a:uFillTx/>
                <a:latin typeface="Segoe UI Semilight"/>
                <a:ea typeface="+mn-ea"/>
                <a:cs typeface="+mn-cs"/>
              </a:rPr>
              <a:t>With chains, you pipe together elements (e.g., prompts, models, and parsers) before invoking it</a:t>
            </a:r>
          </a:p>
        </p:txBody>
      </p:sp>
    </p:spTree>
    <p:extLst>
      <p:ext uri="{BB962C8B-B14F-4D97-AF65-F5344CB8AC3E}">
        <p14:creationId xmlns:p14="http://schemas.microsoft.com/office/powerpoint/2010/main" val="81270957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AE4FF-DDFD-66D8-F706-CA8EA49F9FF4}"/>
              </a:ext>
            </a:extLst>
          </p:cNvPr>
          <p:cNvSpPr>
            <a:spLocks noGrp="1"/>
          </p:cNvSpPr>
          <p:nvPr>
            <p:ph type="title"/>
          </p:nvPr>
        </p:nvSpPr>
        <p:spPr/>
        <p:txBody>
          <a:bodyPr/>
          <a:lstStyle/>
          <a:p>
            <a:r>
              <a:rPr lang="en-GB" dirty="0" err="1"/>
              <a:t>Langchain</a:t>
            </a:r>
            <a:r>
              <a:rPr lang="en-GB" dirty="0"/>
              <a:t>, agents</a:t>
            </a:r>
            <a:endParaRPr lang="en-US" dirty="0"/>
          </a:p>
        </p:txBody>
      </p:sp>
      <p:sp>
        <p:nvSpPr>
          <p:cNvPr id="3" name="Content Placeholder 2">
            <a:extLst>
              <a:ext uri="{FF2B5EF4-FFF2-40B4-BE49-F238E27FC236}">
                <a16:creationId xmlns:a16="http://schemas.microsoft.com/office/drawing/2014/main" id="{901C1F90-9B93-194F-36F7-02B7487E7242}"/>
              </a:ext>
            </a:extLst>
          </p:cNvPr>
          <p:cNvSpPr>
            <a:spLocks noGrp="1"/>
          </p:cNvSpPr>
          <p:nvPr>
            <p:ph sz="quarter" idx="10"/>
          </p:nvPr>
        </p:nvSpPr>
        <p:spPr>
          <a:xfrm>
            <a:off x="584200" y="1435100"/>
            <a:ext cx="11018838" cy="4222694"/>
          </a:xfrm>
        </p:spPr>
        <p:txBody>
          <a:bodyPr/>
          <a:lstStyle/>
          <a:p>
            <a:r>
              <a:rPr lang="en-GB" b="1" i="0" dirty="0"/>
              <a:t>The core idea behind agents is to:  </a:t>
            </a:r>
            <a:r>
              <a:rPr lang="en-GB" b="0" i="0" dirty="0"/>
              <a:t>utilize a </a:t>
            </a:r>
            <a:r>
              <a:rPr lang="en-GB" i="0" dirty="0"/>
              <a:t>language model </a:t>
            </a:r>
            <a:r>
              <a:rPr lang="en-GB" b="0" i="0" dirty="0"/>
              <a:t>to make decisions about a sequence of actions. </a:t>
            </a:r>
            <a:endParaRPr lang="en-US" dirty="0"/>
          </a:p>
          <a:p>
            <a:r>
              <a:rPr lang="en-GB" b="0" i="0" dirty="0"/>
              <a:t>Unlike chains, where actions are hardcoded directly in code, agents leverage a language model as a </a:t>
            </a:r>
            <a:r>
              <a:rPr lang="en-GB" b="1" i="0" dirty="0"/>
              <a:t>reasoning engine</a:t>
            </a:r>
            <a:endParaRPr lang="en-US" dirty="0"/>
          </a:p>
          <a:p>
            <a:r>
              <a:rPr lang="en-GB" b="1" dirty="0"/>
              <a:t>Agent Types, </a:t>
            </a:r>
            <a:r>
              <a:rPr lang="en-GB" b="0" i="0" dirty="0"/>
              <a:t>: There are various types of agents available, each suited for different scenarios</a:t>
            </a:r>
            <a:endParaRPr lang="en-US" dirty="0"/>
          </a:p>
          <a:p>
            <a:r>
              <a:rPr lang="en-GB" b="1" dirty="0"/>
              <a:t>Tools</a:t>
            </a:r>
            <a:r>
              <a:rPr lang="en-GB" dirty="0"/>
              <a:t>, </a:t>
            </a:r>
            <a:r>
              <a:rPr lang="en-GB" b="0" i="0" dirty="0"/>
              <a:t>Agents are only as effective as the tools they have at their disposal</a:t>
            </a:r>
            <a:endParaRPr lang="en-US" dirty="0"/>
          </a:p>
          <a:p>
            <a:endParaRPr lang="en-US" dirty="0"/>
          </a:p>
        </p:txBody>
      </p:sp>
    </p:spTree>
    <p:extLst>
      <p:ext uri="{BB962C8B-B14F-4D97-AF65-F5344CB8AC3E}">
        <p14:creationId xmlns:p14="http://schemas.microsoft.com/office/powerpoint/2010/main" val="201786900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EC54E-68AD-319F-6A33-7A2EEC5BC840}"/>
              </a:ext>
            </a:extLst>
          </p:cNvPr>
          <p:cNvSpPr>
            <a:spLocks noGrp="1"/>
          </p:cNvSpPr>
          <p:nvPr>
            <p:ph type="title"/>
          </p:nvPr>
        </p:nvSpPr>
        <p:spPr/>
        <p:txBody>
          <a:bodyPr/>
          <a:lstStyle/>
          <a:p>
            <a:r>
              <a:rPr lang="en-US" sz="3600" kern="1200" dirty="0" err="1">
                <a:latin typeface="+mj-lt"/>
                <a:ea typeface="+mj-ea"/>
                <a:cs typeface="+mj-cs"/>
              </a:rPr>
              <a:t>Langchain</a:t>
            </a:r>
            <a:r>
              <a:rPr lang="en-US" sz="3600" kern="1200" dirty="0">
                <a:latin typeface="+mj-lt"/>
                <a:ea typeface="+mj-ea"/>
                <a:cs typeface="+mj-cs"/>
              </a:rPr>
              <a:t> agent concepts</a:t>
            </a:r>
            <a:endParaRPr lang="en-US" dirty="0"/>
          </a:p>
        </p:txBody>
      </p:sp>
      <p:sp>
        <p:nvSpPr>
          <p:cNvPr id="4" name="Content Placeholder 2">
            <a:extLst>
              <a:ext uri="{FF2B5EF4-FFF2-40B4-BE49-F238E27FC236}">
                <a16:creationId xmlns:a16="http://schemas.microsoft.com/office/drawing/2014/main" id="{1114D2D4-2CD5-C9BC-0600-79579A801476}"/>
              </a:ext>
            </a:extLst>
          </p:cNvPr>
          <p:cNvSpPr txBox="1">
            <a:spLocks/>
          </p:cNvSpPr>
          <p:nvPr/>
        </p:nvSpPr>
        <p:spPr>
          <a:xfrm>
            <a:off x="652372" y="1561346"/>
            <a:ext cx="5266419" cy="4363844"/>
          </a:xfrm>
          <a:prstGeom prst="rect">
            <a:avLst/>
          </a:prstGeom>
        </p:spPr>
        <p:txBody>
          <a:bodyPr vert="horz" lIns="91440" tIns="45720" rIns="9144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t>Schema</a:t>
            </a:r>
            <a:r>
              <a:rPr lang="en-US" sz="1600" dirty="0"/>
              <a:t>: Abstractions that simplify working with agents.</a:t>
            </a:r>
          </a:p>
          <a:p>
            <a:pPr lvl="1"/>
            <a:r>
              <a:rPr lang="en-US" sz="1600" b="1" dirty="0" err="1"/>
              <a:t>AgentAction</a:t>
            </a:r>
            <a:r>
              <a:rPr lang="en-US" sz="1600" dirty="0"/>
              <a:t>: Represents the action an agent should take, including the tool to invoke and its input.</a:t>
            </a:r>
          </a:p>
          <a:p>
            <a:pPr lvl="1"/>
            <a:r>
              <a:rPr lang="en-US" sz="1600" b="1" dirty="0" err="1"/>
              <a:t>AgentFinish</a:t>
            </a:r>
            <a:r>
              <a:rPr lang="en-US" sz="1600" dirty="0"/>
              <a:t>: The final result from an agent, containing the agent’s output.</a:t>
            </a:r>
          </a:p>
          <a:p>
            <a:pPr lvl="1"/>
            <a:r>
              <a:rPr lang="en-US" sz="1600" b="1" dirty="0"/>
              <a:t>Intermediate Steps</a:t>
            </a:r>
            <a:r>
              <a:rPr lang="en-US" sz="1600" dirty="0"/>
              <a:t>: Previous agent actions and corresponding outputs from the current run.</a:t>
            </a:r>
          </a:p>
          <a:p>
            <a:r>
              <a:rPr lang="en-US" sz="1600" b="1" dirty="0"/>
              <a:t>Agent, </a:t>
            </a:r>
            <a:r>
              <a:rPr lang="en-US" sz="1600" dirty="0"/>
              <a:t>This is the chain responsible for deciding what step to take next. This is usually powered by a language model, a prompt, and an output parser.</a:t>
            </a:r>
          </a:p>
          <a:p>
            <a:pPr lvl="1"/>
            <a:r>
              <a:rPr lang="en-US" sz="1600" b="1" dirty="0"/>
              <a:t>Agent input</a:t>
            </a:r>
          </a:p>
          <a:p>
            <a:pPr lvl="1"/>
            <a:r>
              <a:rPr lang="en-US" sz="1600" b="1" dirty="0"/>
              <a:t>Agent outputs, </a:t>
            </a:r>
            <a:r>
              <a:rPr lang="en-US" sz="1600" dirty="0"/>
              <a:t>The output is the next action(s) to take or the final response to send to the use, </a:t>
            </a:r>
            <a:r>
              <a:rPr lang="en-US" sz="1600" dirty="0" err="1"/>
              <a:t>AgentAction</a:t>
            </a:r>
            <a:r>
              <a:rPr lang="en-US" sz="1600" dirty="0"/>
              <a:t> or </a:t>
            </a:r>
            <a:r>
              <a:rPr lang="en-US" sz="1600" dirty="0" err="1"/>
              <a:t>AgentFinish</a:t>
            </a:r>
            <a:endParaRPr lang="en-US" sz="1600" b="1" dirty="0"/>
          </a:p>
          <a:p>
            <a:r>
              <a:rPr lang="en-US" sz="1600" b="1" dirty="0" err="1"/>
              <a:t>AgentExecutor</a:t>
            </a:r>
            <a:r>
              <a:rPr lang="en-US" sz="1600" dirty="0"/>
              <a:t>: The runtime that calls the agent, executes actions, and repeats the process.</a:t>
            </a:r>
          </a:p>
          <a:p>
            <a:endParaRPr lang="en-US" sz="1600" dirty="0"/>
          </a:p>
        </p:txBody>
      </p:sp>
      <p:sp>
        <p:nvSpPr>
          <p:cNvPr id="5" name="TextBox 4">
            <a:extLst>
              <a:ext uri="{FF2B5EF4-FFF2-40B4-BE49-F238E27FC236}">
                <a16:creationId xmlns:a16="http://schemas.microsoft.com/office/drawing/2014/main" id="{AFBE95DC-6E34-E1DE-8596-7F80C5AC8D48}"/>
              </a:ext>
            </a:extLst>
          </p:cNvPr>
          <p:cNvSpPr txBox="1"/>
          <p:nvPr/>
        </p:nvSpPr>
        <p:spPr>
          <a:xfrm>
            <a:off x="6759326" y="1561346"/>
            <a:ext cx="4780302" cy="4363844"/>
          </a:xfrm>
          <a:prstGeom prst="rect">
            <a:avLst/>
          </a:prstGeom>
        </p:spPr>
        <p:txBody>
          <a:bodyPr vert="horz" lIns="91440" tIns="45720" rIns="91440" bIns="45720" rtlCol="0">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err="1">
                <a:ln>
                  <a:noFill/>
                </a:ln>
                <a:solidFill>
                  <a:prstClr val="black"/>
                </a:solidFill>
                <a:effectLst/>
                <a:uLnTx/>
                <a:uFillTx/>
                <a:latin typeface="Aptos" panose="020B0004020202020204"/>
                <a:ea typeface="+mn-ea"/>
                <a:cs typeface="+mn-cs"/>
              </a:rPr>
              <a:t>next_action</a:t>
            </a:r>
            <a:r>
              <a:rPr kumimoji="0" lang="en-US" sz="1600" b="0" i="0" u="none" strike="noStrike" kern="1200" cap="none" spc="0" normalizeH="0" baseline="0" noProof="0" dirty="0">
                <a:ln>
                  <a:noFill/>
                </a:ln>
                <a:solidFill>
                  <a:prstClr val="black"/>
                </a:solidFill>
                <a:effectLst/>
                <a:uLnTx/>
                <a:uFillTx/>
                <a:latin typeface="Aptos" panose="020B0004020202020204"/>
                <a:ea typeface="+mn-ea"/>
                <a:cs typeface="+mn-cs"/>
              </a:rPr>
              <a:t> = </a:t>
            </a:r>
            <a:r>
              <a:rPr kumimoji="0" lang="en-US" sz="1600" b="0" i="0" u="none" strike="noStrike" kern="1200" cap="none" spc="0" normalizeH="0" baseline="0" noProof="0" dirty="0" err="1">
                <a:ln>
                  <a:noFill/>
                </a:ln>
                <a:solidFill>
                  <a:prstClr val="black"/>
                </a:solidFill>
                <a:effectLst/>
                <a:uLnTx/>
                <a:uFillTx/>
                <a:latin typeface="Aptos" panose="020B0004020202020204"/>
                <a:ea typeface="+mn-ea"/>
                <a:cs typeface="+mn-cs"/>
              </a:rPr>
              <a:t>agent.get_action</a:t>
            </a:r>
            <a:r>
              <a:rPr kumimoji="0" lang="en-US" sz="1600" b="0" i="0" u="none" strike="noStrike" kern="1200" cap="none" spc="0" normalizeH="0" baseline="0" noProof="0" dirty="0">
                <a:ln>
                  <a:noFill/>
                </a:ln>
                <a:solidFill>
                  <a:prstClr val="black"/>
                </a:solidFill>
                <a:effectLst/>
                <a:uLnTx/>
                <a:uFillTx/>
                <a:latin typeface="Aptos" panose="020B0004020202020204"/>
                <a:ea typeface="+mn-ea"/>
                <a:cs typeface="+mn-cs"/>
              </a:rPr>
              <a:t>(...)</a:t>
            </a:r>
            <a:br>
              <a:rPr kumimoji="0" lang="en-US" sz="1600" b="0" i="0" u="none" strike="noStrike" kern="1200" cap="none" spc="0" normalizeH="0" baseline="0" noProof="0" dirty="0">
                <a:ln>
                  <a:noFill/>
                </a:ln>
                <a:solidFill>
                  <a:prstClr val="black"/>
                </a:solidFill>
                <a:effectLst/>
                <a:uLnTx/>
                <a:uFillTx/>
                <a:latin typeface="Aptos" panose="020B0004020202020204"/>
                <a:ea typeface="+mn-ea"/>
                <a:cs typeface="+mn-cs"/>
              </a:rPr>
            </a:br>
            <a:r>
              <a:rPr kumimoji="0" lang="en-US" sz="1600" b="1" i="0" u="none" strike="noStrike" kern="1200" cap="none" spc="0" normalizeH="0" baseline="0" noProof="0" dirty="0">
                <a:ln>
                  <a:noFill/>
                </a:ln>
                <a:solidFill>
                  <a:prstClr val="black"/>
                </a:solidFill>
                <a:effectLst/>
                <a:uLnTx/>
                <a:uFillTx/>
                <a:latin typeface="Aptos" panose="020B0004020202020204"/>
                <a:ea typeface="+mn-ea"/>
                <a:cs typeface="+mn-cs"/>
              </a:rPr>
              <a:t>while</a:t>
            </a:r>
            <a:r>
              <a:rPr kumimoji="0" lang="en-US" sz="16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en-US" sz="1600" b="0" i="0" u="none" strike="noStrike" kern="1200" cap="none" spc="0" normalizeH="0" baseline="0" noProof="0" dirty="0" err="1">
                <a:ln>
                  <a:noFill/>
                </a:ln>
                <a:solidFill>
                  <a:prstClr val="black"/>
                </a:solidFill>
                <a:effectLst/>
                <a:uLnTx/>
                <a:uFillTx/>
                <a:latin typeface="Aptos" panose="020B0004020202020204"/>
                <a:ea typeface="+mn-ea"/>
                <a:cs typeface="+mn-cs"/>
              </a:rPr>
              <a:t>next_action</a:t>
            </a:r>
            <a:r>
              <a:rPr kumimoji="0" lang="en-US" sz="1600" b="0" i="0" u="none" strike="noStrike" kern="1200" cap="none" spc="0" normalizeH="0" baseline="0" noProof="0" dirty="0">
                <a:ln>
                  <a:noFill/>
                </a:ln>
                <a:solidFill>
                  <a:prstClr val="black"/>
                </a:solidFill>
                <a:effectLst/>
                <a:uLnTx/>
                <a:uFillTx/>
                <a:latin typeface="Aptos" panose="020B0004020202020204"/>
                <a:ea typeface="+mn-ea"/>
                <a:cs typeface="+mn-cs"/>
              </a:rPr>
              <a:t> != </a:t>
            </a:r>
            <a:r>
              <a:rPr kumimoji="0" lang="en-US" sz="1600" b="0" i="0" u="none" strike="noStrike" kern="1200" cap="none" spc="0" normalizeH="0" baseline="0" noProof="0" dirty="0" err="1">
                <a:ln>
                  <a:noFill/>
                </a:ln>
                <a:solidFill>
                  <a:prstClr val="black"/>
                </a:solidFill>
                <a:effectLst/>
                <a:uLnTx/>
                <a:uFillTx/>
                <a:latin typeface="Aptos" panose="020B0004020202020204"/>
                <a:ea typeface="+mn-ea"/>
                <a:cs typeface="+mn-cs"/>
              </a:rPr>
              <a:t>AgentFinish</a:t>
            </a:r>
            <a:r>
              <a:rPr kumimoji="0" lang="en-US" sz="1600" b="0" i="0" u="none" strike="noStrike" kern="1200" cap="none" spc="0" normalizeH="0" baseline="0" noProof="0" dirty="0">
                <a:ln>
                  <a:noFill/>
                </a:ln>
                <a:solidFill>
                  <a:prstClr val="black"/>
                </a:solidFill>
                <a:effectLst/>
                <a:uLnTx/>
                <a:uFillTx/>
                <a:latin typeface="Aptos" panose="020B0004020202020204"/>
                <a:ea typeface="+mn-ea"/>
                <a:cs typeface="+mn-cs"/>
              </a:rPr>
              <a:t>:</a:t>
            </a:r>
            <a:br>
              <a:rPr kumimoji="0" lang="en-US" sz="1600" b="0" i="0" u="none" strike="noStrike" kern="1200" cap="none" spc="0" normalizeH="0" baseline="0" noProof="0" dirty="0">
                <a:ln>
                  <a:noFill/>
                </a:ln>
                <a:solidFill>
                  <a:prstClr val="black"/>
                </a:solidFill>
                <a:effectLst/>
                <a:uLnTx/>
                <a:uFillTx/>
                <a:latin typeface="Aptos" panose="020B0004020202020204"/>
                <a:ea typeface="+mn-ea"/>
                <a:cs typeface="+mn-cs"/>
              </a:rPr>
            </a:br>
            <a:r>
              <a:rPr kumimoji="0" lang="en-US" sz="1600" b="0" i="0" u="none" strike="noStrike" kern="1200" cap="none" spc="0" normalizeH="0" baseline="0" noProof="0" dirty="0">
                <a:ln>
                  <a:noFill/>
                </a:ln>
                <a:solidFill>
                  <a:prstClr val="black"/>
                </a:solidFill>
                <a:effectLst/>
                <a:uLnTx/>
                <a:uFillTx/>
                <a:latin typeface="Aptos" panose="020B0004020202020204"/>
                <a:ea typeface="+mn-ea"/>
                <a:cs typeface="+mn-cs"/>
              </a:rPr>
              <a:t>  observation = run(</a:t>
            </a:r>
            <a:r>
              <a:rPr kumimoji="0" lang="en-US" sz="1600" b="0" i="0" u="none" strike="noStrike" kern="1200" cap="none" spc="0" normalizeH="0" baseline="0" noProof="0" dirty="0" err="1">
                <a:ln>
                  <a:noFill/>
                </a:ln>
                <a:solidFill>
                  <a:prstClr val="black"/>
                </a:solidFill>
                <a:effectLst/>
                <a:uLnTx/>
                <a:uFillTx/>
                <a:latin typeface="Aptos" panose="020B0004020202020204"/>
                <a:ea typeface="+mn-ea"/>
                <a:cs typeface="+mn-cs"/>
              </a:rPr>
              <a:t>next_action</a:t>
            </a:r>
            <a:r>
              <a:rPr kumimoji="0" lang="en-US" sz="1600" b="0" i="0" u="none" strike="noStrike" kern="1200" cap="none" spc="0" normalizeH="0" baseline="0" noProof="0" dirty="0">
                <a:ln>
                  <a:noFill/>
                </a:ln>
                <a:solidFill>
                  <a:prstClr val="black"/>
                </a:solidFill>
                <a:effectLst/>
                <a:uLnTx/>
                <a:uFillTx/>
                <a:latin typeface="Aptos" panose="020B0004020202020204"/>
                <a:ea typeface="+mn-ea"/>
                <a:cs typeface="+mn-cs"/>
              </a:rPr>
              <a:t>)</a:t>
            </a:r>
            <a:br>
              <a:rPr kumimoji="0" lang="en-US" sz="1600" b="0" i="0" u="none" strike="noStrike" kern="1200" cap="none" spc="0" normalizeH="0" baseline="0" noProof="0" dirty="0">
                <a:ln>
                  <a:noFill/>
                </a:ln>
                <a:solidFill>
                  <a:prstClr val="black"/>
                </a:solidFill>
                <a:effectLst/>
                <a:uLnTx/>
                <a:uFillTx/>
                <a:latin typeface="Aptos" panose="020B0004020202020204"/>
                <a:ea typeface="+mn-ea"/>
                <a:cs typeface="+mn-cs"/>
              </a:rPr>
            </a:br>
            <a:r>
              <a:rPr kumimoji="0" lang="en-US" sz="1600" b="0" i="0" u="none" strike="noStrike" kern="1200" cap="none" spc="0" normalizeH="0" baseline="0" noProof="0" dirty="0">
                <a:ln>
                  <a:noFill/>
                </a:ln>
                <a:solidFill>
                  <a:prstClr val="black"/>
                </a:solidFill>
                <a:effectLst/>
                <a:uLnTx/>
                <a:uFillTx/>
                <a:latin typeface="Aptos" panose="020B0004020202020204"/>
                <a:ea typeface="+mn-ea"/>
                <a:cs typeface="+mn-cs"/>
              </a:rPr>
              <a:t>  </a:t>
            </a:r>
            <a:r>
              <a:rPr kumimoji="0" lang="en-US" sz="1600" b="0" i="0" u="none" strike="noStrike" kern="1200" cap="none" spc="0" normalizeH="0" baseline="0" noProof="0" dirty="0" err="1">
                <a:ln>
                  <a:noFill/>
                </a:ln>
                <a:solidFill>
                  <a:prstClr val="black"/>
                </a:solidFill>
                <a:effectLst/>
                <a:uLnTx/>
                <a:uFillTx/>
                <a:latin typeface="Aptos" panose="020B0004020202020204"/>
                <a:ea typeface="+mn-ea"/>
                <a:cs typeface="+mn-cs"/>
              </a:rPr>
              <a:t>next_action</a:t>
            </a:r>
            <a:r>
              <a:rPr kumimoji="0" lang="en-US" sz="1600" b="0" i="0" u="none" strike="noStrike" kern="1200" cap="none" spc="0" normalizeH="0" baseline="0" noProof="0" dirty="0">
                <a:ln>
                  <a:noFill/>
                </a:ln>
                <a:solidFill>
                  <a:prstClr val="black"/>
                </a:solidFill>
                <a:effectLst/>
                <a:uLnTx/>
                <a:uFillTx/>
                <a:latin typeface="Aptos" panose="020B0004020202020204"/>
                <a:ea typeface="+mn-ea"/>
                <a:cs typeface="+mn-cs"/>
              </a:rPr>
              <a:t> = </a:t>
            </a:r>
            <a:r>
              <a:rPr kumimoji="0" lang="en-US" sz="1600" b="0" i="0" u="none" strike="noStrike" kern="1200" cap="none" spc="0" normalizeH="0" baseline="0" noProof="0" dirty="0" err="1">
                <a:ln>
                  <a:noFill/>
                </a:ln>
                <a:solidFill>
                  <a:prstClr val="black"/>
                </a:solidFill>
                <a:effectLst/>
                <a:uLnTx/>
                <a:uFillTx/>
                <a:latin typeface="Aptos" panose="020B0004020202020204"/>
                <a:ea typeface="+mn-ea"/>
                <a:cs typeface="+mn-cs"/>
              </a:rPr>
              <a:t>agent.get_action</a:t>
            </a:r>
            <a:r>
              <a:rPr kumimoji="0" lang="en-US" sz="1600" b="0" i="0" u="none" strike="noStrike" kern="1200" cap="none" spc="0" normalizeH="0" baseline="0" noProof="0" dirty="0">
                <a:ln>
                  <a:noFill/>
                </a:ln>
                <a:solidFill>
                  <a:prstClr val="black"/>
                </a:solidFill>
                <a:effectLst/>
                <a:uLnTx/>
                <a:uFillTx/>
                <a:latin typeface="Aptos" panose="020B0004020202020204"/>
                <a:ea typeface="+mn-ea"/>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ptos" panose="020B0004020202020204"/>
                <a:ea typeface="+mn-ea"/>
                <a:cs typeface="+mn-cs"/>
              </a:rPr>
              <a:t>    ..., </a:t>
            </a:r>
            <a:r>
              <a:rPr kumimoji="0" lang="en-US" sz="1600" b="0" i="0" u="none" strike="noStrike" kern="1200" cap="none" spc="0" normalizeH="0" baseline="0" noProof="0" dirty="0" err="1">
                <a:ln>
                  <a:noFill/>
                </a:ln>
                <a:solidFill>
                  <a:prstClr val="black"/>
                </a:solidFill>
                <a:effectLst/>
                <a:uLnTx/>
                <a:uFillTx/>
                <a:latin typeface="Aptos" panose="020B0004020202020204"/>
                <a:ea typeface="+mn-ea"/>
                <a:cs typeface="+mn-cs"/>
              </a:rPr>
              <a:t>next_action</a:t>
            </a:r>
            <a:r>
              <a:rPr kumimoji="0" lang="en-US" sz="1600" b="0" i="0" u="none" strike="noStrike" kern="1200" cap="none" spc="0" normalizeH="0" baseline="0" noProof="0" dirty="0">
                <a:ln>
                  <a:noFill/>
                </a:ln>
                <a:solidFill>
                  <a:prstClr val="black"/>
                </a:solidFill>
                <a:effectLst/>
                <a:uLnTx/>
                <a:uFillTx/>
                <a:latin typeface="Aptos" panose="020B0004020202020204"/>
                <a:ea typeface="+mn-ea"/>
                <a:cs typeface="+mn-cs"/>
              </a:rPr>
              <a: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ptos" panose="020B0004020202020204"/>
                <a:ea typeface="+mn-ea"/>
                <a:cs typeface="+mn-cs"/>
              </a:rPr>
              <a:t>   observation)</a:t>
            </a:r>
            <a:br>
              <a:rPr kumimoji="0" lang="en-US" sz="1600" b="0" i="0" u="none" strike="noStrike" kern="1200" cap="none" spc="0" normalizeH="0" baseline="0" noProof="0" dirty="0">
                <a:ln>
                  <a:noFill/>
                </a:ln>
                <a:solidFill>
                  <a:prstClr val="black"/>
                </a:solidFill>
                <a:effectLst/>
                <a:uLnTx/>
                <a:uFillTx/>
                <a:latin typeface="Aptos" panose="020B0004020202020204"/>
                <a:ea typeface="+mn-ea"/>
                <a:cs typeface="+mn-cs"/>
              </a:rPr>
            </a:br>
            <a:r>
              <a:rPr kumimoji="0" lang="en-US" sz="1600" b="0" i="0" u="none" strike="noStrike" kern="1200" cap="none" spc="0" normalizeH="0" baseline="0" noProof="0" dirty="0">
                <a:ln>
                  <a:noFill/>
                </a:ln>
                <a:solidFill>
                  <a:prstClr val="black"/>
                </a:solidFill>
                <a:effectLst/>
                <a:uLnTx/>
                <a:uFillTx/>
                <a:latin typeface="Aptos" panose="020B0004020202020204"/>
                <a:ea typeface="+mn-ea"/>
                <a:cs typeface="+mn-cs"/>
              </a:rPr>
              <a:t>return </a:t>
            </a:r>
            <a:r>
              <a:rPr kumimoji="0" lang="en-US" sz="1600" b="0" i="0" u="none" strike="noStrike" kern="1200" cap="none" spc="0" normalizeH="0" baseline="0" noProof="0" dirty="0" err="1">
                <a:ln>
                  <a:noFill/>
                </a:ln>
                <a:solidFill>
                  <a:prstClr val="black"/>
                </a:solidFill>
                <a:effectLst/>
                <a:uLnTx/>
                <a:uFillTx/>
                <a:latin typeface="Aptos" panose="020B0004020202020204"/>
                <a:ea typeface="+mn-ea"/>
                <a:cs typeface="+mn-cs"/>
              </a:rPr>
              <a:t>next_action</a:t>
            </a:r>
            <a:endParaRPr kumimoji="0" lang="en-US" sz="1600" b="0" i="0" u="none" strike="noStrike" kern="1200" cap="none" spc="0" normalizeH="0" baseline="0" noProof="0" dirty="0">
              <a:ln>
                <a:noFill/>
              </a:ln>
              <a:solidFill>
                <a:prstClr val="black"/>
              </a:solidFill>
              <a:effectLst/>
              <a:uLnTx/>
              <a:uFillTx/>
              <a:latin typeface="Aptos" panose="020B0004020202020204"/>
              <a:ea typeface="+mn-ea"/>
              <a:cs typeface="+mn-cs"/>
            </a:endParaRPr>
          </a:p>
        </p:txBody>
      </p:sp>
    </p:spTree>
    <p:extLst>
      <p:ext uri="{BB962C8B-B14F-4D97-AF65-F5344CB8AC3E}">
        <p14:creationId xmlns:p14="http://schemas.microsoft.com/office/powerpoint/2010/main" val="129737242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126D7-9B44-29AA-62D6-E4A31E7E2F07}"/>
              </a:ext>
            </a:extLst>
          </p:cNvPr>
          <p:cNvSpPr>
            <a:spLocks noGrp="1"/>
          </p:cNvSpPr>
          <p:nvPr>
            <p:ph type="title"/>
          </p:nvPr>
        </p:nvSpPr>
        <p:spPr/>
        <p:txBody>
          <a:bodyPr/>
          <a:lstStyle/>
          <a:p>
            <a:r>
              <a:rPr lang="en-GB" dirty="0" err="1"/>
              <a:t>Langchain</a:t>
            </a:r>
            <a:endParaRPr lang="en-US" dirty="0"/>
          </a:p>
        </p:txBody>
      </p:sp>
      <p:sp>
        <p:nvSpPr>
          <p:cNvPr id="3" name="Content Placeholder 2">
            <a:extLst>
              <a:ext uri="{FF2B5EF4-FFF2-40B4-BE49-F238E27FC236}">
                <a16:creationId xmlns:a16="http://schemas.microsoft.com/office/drawing/2014/main" id="{67C03DB5-F2CE-D627-D90F-07CFF6C34661}"/>
              </a:ext>
            </a:extLst>
          </p:cNvPr>
          <p:cNvSpPr>
            <a:spLocks noGrp="1"/>
          </p:cNvSpPr>
          <p:nvPr>
            <p:ph sz="quarter" idx="10"/>
          </p:nvPr>
        </p:nvSpPr>
        <p:spPr>
          <a:xfrm>
            <a:off x="584200" y="1435100"/>
            <a:ext cx="3881474" cy="1378839"/>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Aptos" panose="020B0004020202020204"/>
                <a:ea typeface="+mn-ea"/>
                <a:cs typeface="+mn-cs"/>
              </a:rPr>
              <a:t>Simple zero shot agent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black"/>
                </a:solidFill>
                <a:effectLst/>
                <a:uLnTx/>
                <a:uFillTx/>
                <a:latin typeface="Aptos" panose="020B0004020202020204"/>
                <a:ea typeface="+mn-ea"/>
                <a:cs typeface="+mn-cs"/>
              </a:rPr>
              <a:t>With prior conversation</a:t>
            </a:r>
          </a:p>
          <a:p>
            <a:endParaRPr lang="en-US" dirty="0"/>
          </a:p>
        </p:txBody>
      </p:sp>
      <p:sp>
        <p:nvSpPr>
          <p:cNvPr id="4" name="Rectangle 1">
            <a:extLst>
              <a:ext uri="{FF2B5EF4-FFF2-40B4-BE49-F238E27FC236}">
                <a16:creationId xmlns:a16="http://schemas.microsoft.com/office/drawing/2014/main" id="{C75658DF-4BA3-96C0-5EDF-CCD0A7764F1A}"/>
              </a:ext>
            </a:extLst>
          </p:cNvPr>
          <p:cNvSpPr>
            <a:spLocks noChangeArrowheads="1"/>
          </p:cNvSpPr>
          <p:nvPr/>
        </p:nvSpPr>
        <p:spPr bwMode="auto">
          <a:xfrm>
            <a:off x="5536019" y="308631"/>
            <a:ext cx="5661131" cy="5922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111111"/>
                </a:solidFill>
                <a:effectLst/>
                <a:uLnTx/>
                <a:uFillTx/>
                <a:latin typeface="Arial Unicode MS"/>
                <a:ea typeface="+mn-ea"/>
                <a:cs typeface="+mn-cs"/>
              </a:rPr>
              <a:t>import</a:t>
            </a: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 </a:t>
            </a:r>
            <a:r>
              <a:rPr kumimoji="0" lang="en-US" altLang="en-US" sz="1600" b="0" i="0" u="none" strike="noStrike" kern="1200" cap="none" spc="0" normalizeH="0" baseline="0" noProof="0" dirty="0" err="1">
                <a:ln>
                  <a:noFill/>
                </a:ln>
                <a:solidFill>
                  <a:srgbClr val="111111"/>
                </a:solidFill>
                <a:effectLst/>
                <a:uLnTx/>
                <a:uFillTx/>
                <a:latin typeface="Arial Unicode MS"/>
                <a:ea typeface="+mn-ea"/>
                <a:cs typeface="+mn-cs"/>
              </a:rPr>
              <a:t>langchain</a:t>
            </a: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 from </a:t>
            </a:r>
            <a:r>
              <a:rPr kumimoji="0" lang="en-US" altLang="en-US" sz="1600" b="0" i="0" u="none" strike="noStrike" kern="1200" cap="none" spc="0" normalizeH="0" baseline="0" noProof="0" dirty="0" err="1">
                <a:ln>
                  <a:noFill/>
                </a:ln>
                <a:solidFill>
                  <a:srgbClr val="111111"/>
                </a:solidFill>
                <a:effectLst/>
                <a:uLnTx/>
                <a:uFillTx/>
                <a:latin typeface="Arial Unicode MS"/>
                <a:ea typeface="+mn-ea"/>
                <a:cs typeface="+mn-cs"/>
              </a:rPr>
              <a:t>langchain.llms</a:t>
            </a: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111111"/>
                </a:solidFill>
                <a:effectLst/>
                <a:uLnTx/>
                <a:uFillTx/>
                <a:latin typeface="Arial Unicode MS"/>
                <a:ea typeface="+mn-ea"/>
                <a:cs typeface="+mn-cs"/>
              </a:rPr>
              <a:t>import</a:t>
            </a: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 OpenAI from </a:t>
            </a:r>
            <a:r>
              <a:rPr kumimoji="0" lang="en-US" altLang="en-US" sz="1600" b="0" i="0" u="none" strike="noStrike" kern="1200" cap="none" spc="0" normalizeH="0" baseline="0" noProof="0" dirty="0" err="1">
                <a:ln>
                  <a:noFill/>
                </a:ln>
                <a:solidFill>
                  <a:srgbClr val="111111"/>
                </a:solidFill>
                <a:effectLst/>
                <a:uLnTx/>
                <a:uFillTx/>
                <a:latin typeface="Arial Unicode MS"/>
                <a:ea typeface="+mn-ea"/>
                <a:cs typeface="+mn-cs"/>
              </a:rPr>
              <a:t>langchain.agents</a:t>
            </a: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111111"/>
                </a:solidFill>
                <a:effectLst/>
                <a:uLnTx/>
                <a:uFillTx/>
                <a:latin typeface="Arial Unicode MS"/>
                <a:ea typeface="+mn-ea"/>
                <a:cs typeface="+mn-cs"/>
              </a:rPr>
              <a:t>import</a:t>
            </a: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 </a:t>
            </a:r>
            <a:r>
              <a:rPr kumimoji="0" lang="en-US" altLang="en-US" sz="1600" b="0" i="0" u="none" strike="noStrike" kern="1200" cap="none" spc="0" normalizeH="0" baseline="0" noProof="0" dirty="0" err="1">
                <a:ln>
                  <a:noFill/>
                </a:ln>
                <a:solidFill>
                  <a:srgbClr val="111111"/>
                </a:solidFill>
                <a:effectLst/>
                <a:uLnTx/>
                <a:uFillTx/>
                <a:latin typeface="Arial Unicode MS"/>
                <a:ea typeface="+mn-ea"/>
                <a:cs typeface="+mn-cs"/>
              </a:rPr>
              <a:t>ZeroShotAgent</a:t>
            </a: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 from </a:t>
            </a:r>
            <a:r>
              <a:rPr kumimoji="0" lang="en-US" altLang="en-US" sz="1600" b="0" i="0" u="none" strike="noStrike" kern="1200" cap="none" spc="0" normalizeH="0" baseline="0" noProof="0" dirty="0" err="1">
                <a:ln>
                  <a:noFill/>
                </a:ln>
                <a:solidFill>
                  <a:srgbClr val="111111"/>
                </a:solidFill>
                <a:effectLst/>
                <a:uLnTx/>
                <a:uFillTx/>
                <a:latin typeface="Arial Unicode MS"/>
                <a:ea typeface="+mn-ea"/>
                <a:cs typeface="+mn-cs"/>
              </a:rPr>
              <a:t>langchain.memory</a:t>
            </a: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111111"/>
                </a:solidFill>
                <a:effectLst/>
                <a:uLnTx/>
                <a:uFillTx/>
                <a:latin typeface="Arial Unicode MS"/>
                <a:ea typeface="+mn-ea"/>
                <a:cs typeface="+mn-cs"/>
              </a:rPr>
              <a:t>import</a:t>
            </a: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 </a:t>
            </a:r>
            <a:r>
              <a:rPr kumimoji="0" lang="en-US" altLang="en-US" sz="1600" b="0" i="0" u="none" strike="noStrike" kern="1200" cap="none" spc="0" normalizeH="0" baseline="0" noProof="0" dirty="0" err="1">
                <a:ln>
                  <a:noFill/>
                </a:ln>
                <a:solidFill>
                  <a:srgbClr val="111111"/>
                </a:solidFill>
                <a:effectLst/>
                <a:uLnTx/>
                <a:uFillTx/>
                <a:latin typeface="Arial Unicode MS"/>
                <a:ea typeface="+mn-ea"/>
                <a:cs typeface="+mn-cs"/>
              </a:rPr>
              <a:t>TextMemory</a:t>
            </a: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 from </a:t>
            </a:r>
            <a:r>
              <a:rPr kumimoji="0" lang="en-US" altLang="en-US" sz="1600" b="0" i="0" u="none" strike="noStrike" kern="1200" cap="none" spc="0" normalizeH="0" baseline="0" noProof="0" dirty="0" err="1">
                <a:ln>
                  <a:noFill/>
                </a:ln>
                <a:solidFill>
                  <a:srgbClr val="111111"/>
                </a:solidFill>
                <a:effectLst/>
                <a:uLnTx/>
                <a:uFillTx/>
                <a:latin typeface="Arial Unicode MS"/>
                <a:ea typeface="+mn-ea"/>
                <a:cs typeface="+mn-cs"/>
              </a:rPr>
              <a:t>langchain.prompts</a:t>
            </a: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1" i="0" u="none" strike="noStrike" kern="1200" cap="none" spc="0" normalizeH="0" baseline="0" noProof="0" dirty="0">
                <a:ln>
                  <a:noFill/>
                </a:ln>
                <a:solidFill>
                  <a:srgbClr val="111111"/>
                </a:solidFill>
                <a:effectLst/>
                <a:uLnTx/>
                <a:uFillTx/>
                <a:latin typeface="Arial Unicode MS"/>
                <a:ea typeface="+mn-ea"/>
                <a:cs typeface="+mn-cs"/>
              </a:rPr>
              <a:t>import</a:t>
            </a: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 </a:t>
            </a:r>
            <a:r>
              <a:rPr kumimoji="0" lang="en-US" altLang="en-US" sz="1600" b="0" i="0" u="none" strike="noStrike" kern="1200" cap="none" spc="0" normalizeH="0" baseline="0" noProof="0" dirty="0" err="1">
                <a:ln>
                  <a:noFill/>
                </a:ln>
                <a:solidFill>
                  <a:srgbClr val="111111"/>
                </a:solidFill>
                <a:effectLst/>
                <a:uLnTx/>
                <a:uFillTx/>
                <a:latin typeface="Arial Unicode MS"/>
                <a:ea typeface="+mn-ea"/>
                <a:cs typeface="+mn-cs"/>
              </a:rPr>
              <a:t>PromptTemplate</a:t>
            </a: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 Initialize the LLM (e.g., GPT-3.5 Turbo)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err="1">
                <a:ln>
                  <a:noFill/>
                </a:ln>
                <a:solidFill>
                  <a:srgbClr val="111111"/>
                </a:solidFill>
                <a:effectLst/>
                <a:uLnTx/>
                <a:uFillTx/>
                <a:latin typeface="Arial Unicode MS"/>
                <a:ea typeface="+mn-ea"/>
                <a:cs typeface="+mn-cs"/>
              </a:rPr>
              <a:t>llm</a:t>
            </a: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 = OpenAI(model="gpt-3.5-turbo-0613")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 Create a simple agent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agent = </a:t>
            </a:r>
            <a:r>
              <a:rPr kumimoji="0" lang="en-US" altLang="en-US" sz="1600" b="0" i="0" u="none" strike="noStrike" kern="1200" cap="none" spc="0" normalizeH="0" baseline="0" noProof="0" dirty="0" err="1">
                <a:ln>
                  <a:noFill/>
                </a:ln>
                <a:solidFill>
                  <a:srgbClr val="111111"/>
                </a:solidFill>
                <a:effectLst/>
                <a:uLnTx/>
                <a:uFillTx/>
                <a:latin typeface="Arial Unicode MS"/>
                <a:ea typeface="+mn-ea"/>
                <a:cs typeface="+mn-cs"/>
              </a:rPr>
              <a:t>ZeroShotAgent</a:t>
            </a: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a:t>
            </a:r>
            <a:r>
              <a:rPr kumimoji="0" lang="en-US" altLang="en-US" sz="1600" b="0" i="0" u="none" strike="noStrike" kern="1200" cap="none" spc="0" normalizeH="0" baseline="0" noProof="0" dirty="0" err="1">
                <a:ln>
                  <a:noFill/>
                </a:ln>
                <a:solidFill>
                  <a:srgbClr val="111111"/>
                </a:solidFill>
                <a:effectLst/>
                <a:uLnTx/>
                <a:uFillTx/>
                <a:latin typeface="Arial Unicode MS"/>
                <a:ea typeface="+mn-ea"/>
                <a:cs typeface="+mn-cs"/>
              </a:rPr>
              <a:t>llm</a:t>
            </a: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a:t>
            </a:r>
            <a:r>
              <a:rPr kumimoji="0" lang="en-US" altLang="en-US" sz="1600" b="0" i="0" u="none" strike="noStrike" kern="1200" cap="none" spc="0" normalizeH="0" baseline="0" noProof="0" dirty="0" err="1">
                <a:ln>
                  <a:noFill/>
                </a:ln>
                <a:solidFill>
                  <a:srgbClr val="111111"/>
                </a:solidFill>
                <a:effectLst/>
                <a:uLnTx/>
                <a:uFillTx/>
                <a:latin typeface="Arial Unicode MS"/>
                <a:ea typeface="+mn-ea"/>
                <a:cs typeface="+mn-cs"/>
              </a:rPr>
              <a:t>llm</a:t>
            </a: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 Define a conversation prompt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conversation =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  "User: What's the weather like today?",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  "Agent: I'll check for you.", ]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 Execute the agent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response = </a:t>
            </a:r>
            <a:r>
              <a:rPr kumimoji="0" lang="en-US" altLang="en-US" sz="1600" b="0" i="0" u="none" strike="noStrike" kern="1200" cap="none" spc="0" normalizeH="0" baseline="0" noProof="0" dirty="0" err="1">
                <a:ln>
                  <a:noFill/>
                </a:ln>
                <a:solidFill>
                  <a:srgbClr val="111111"/>
                </a:solidFill>
                <a:effectLst/>
                <a:uLnTx/>
                <a:uFillTx/>
                <a:latin typeface="Arial Unicode MS"/>
                <a:ea typeface="+mn-ea"/>
                <a:cs typeface="+mn-cs"/>
              </a:rPr>
              <a:t>agent.execute</a:t>
            </a: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(conversation)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 Print the agent's response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111111"/>
                </a:solidFill>
                <a:effectLst/>
                <a:uLnTx/>
                <a:uFillTx/>
                <a:latin typeface="Arial Unicode MS"/>
                <a:ea typeface="+mn-ea"/>
                <a:cs typeface="+mn-cs"/>
              </a:rPr>
              <a:t>print("Agent's Response:") print(response)</a:t>
            </a:r>
            <a:r>
              <a:rPr kumimoji="0" lang="en-US" altLang="en-US" sz="1600" b="0" i="0" u="none" strike="noStrike" kern="1200" cap="none" spc="0" normalizeH="0" baseline="0" noProof="0" dirty="0">
                <a:ln>
                  <a:noFill/>
                </a:ln>
                <a:solidFill>
                  <a:prstClr val="black"/>
                </a:solidFill>
                <a:effectLst/>
                <a:uLnTx/>
                <a:uFillTx/>
                <a:latin typeface="Aptos" panose="020B0004020202020204"/>
                <a:ea typeface="+mn-ea"/>
                <a:cs typeface="+mn-cs"/>
              </a:rPr>
              <a:t> </a:t>
            </a:r>
            <a:endParaRPr kumimoji="0" lang="en-US" alt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59672812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4438-473C-0645-72D0-827DEEAB17BE}"/>
              </a:ext>
            </a:extLst>
          </p:cNvPr>
          <p:cNvSpPr>
            <a:spLocks noGrp="1"/>
          </p:cNvSpPr>
          <p:nvPr>
            <p:ph type="title"/>
          </p:nvPr>
        </p:nvSpPr>
        <p:spPr/>
        <p:txBody>
          <a:bodyPr/>
          <a:lstStyle/>
          <a:p>
            <a:r>
              <a:rPr lang="en-GB" dirty="0" err="1"/>
              <a:t>Langchain</a:t>
            </a:r>
            <a:r>
              <a:rPr lang="en-GB" dirty="0"/>
              <a:t>, adding tools</a:t>
            </a:r>
            <a:endParaRPr lang="en-US" dirty="0"/>
          </a:p>
        </p:txBody>
      </p:sp>
      <p:sp>
        <p:nvSpPr>
          <p:cNvPr id="3" name="Content Placeholder 2">
            <a:extLst>
              <a:ext uri="{FF2B5EF4-FFF2-40B4-BE49-F238E27FC236}">
                <a16:creationId xmlns:a16="http://schemas.microsoft.com/office/drawing/2014/main" id="{0FD3FB13-A4AE-9F7F-1859-143EA50564E8}"/>
              </a:ext>
            </a:extLst>
          </p:cNvPr>
          <p:cNvSpPr>
            <a:spLocks noGrp="1"/>
          </p:cNvSpPr>
          <p:nvPr>
            <p:ph sz="quarter" idx="10"/>
          </p:nvPr>
        </p:nvSpPr>
        <p:spPr>
          <a:xfrm>
            <a:off x="586581" y="1194096"/>
            <a:ext cx="11018838" cy="1982081"/>
          </a:xfrm>
        </p:spPr>
        <p:txBody>
          <a:bodyPr/>
          <a:lstStyle/>
          <a:p>
            <a:r>
              <a:rPr lang="en-GB" dirty="0"/>
              <a:t>Adding tool/function</a:t>
            </a:r>
          </a:p>
          <a:p>
            <a:r>
              <a:rPr lang="en-GB" dirty="0"/>
              <a:t>Providing tool to </a:t>
            </a:r>
            <a:r>
              <a:rPr lang="en-GB" dirty="0" err="1"/>
              <a:t>Langchain</a:t>
            </a:r>
            <a:endParaRPr lang="en-GB" dirty="0"/>
          </a:p>
          <a:p>
            <a:r>
              <a:rPr lang="en-GB" dirty="0"/>
              <a:t>Start agent</a:t>
            </a:r>
          </a:p>
          <a:p>
            <a:endParaRPr lang="en-US" dirty="0"/>
          </a:p>
        </p:txBody>
      </p:sp>
      <p:sp>
        <p:nvSpPr>
          <p:cNvPr id="4" name="Rectangle 2">
            <a:extLst>
              <a:ext uri="{FF2B5EF4-FFF2-40B4-BE49-F238E27FC236}">
                <a16:creationId xmlns:a16="http://schemas.microsoft.com/office/drawing/2014/main" id="{B564F403-F7AF-CFA3-B9C2-0336033C20ED}"/>
              </a:ext>
            </a:extLst>
          </p:cNvPr>
          <p:cNvSpPr>
            <a:spLocks noChangeArrowheads="1"/>
          </p:cNvSpPr>
          <p:nvPr/>
        </p:nvSpPr>
        <p:spPr bwMode="auto">
          <a:xfrm>
            <a:off x="966672" y="2710334"/>
            <a:ext cx="6172647"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935" tIns="0" rIns="7935"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from </a:t>
            </a:r>
            <a:r>
              <a:rPr kumimoji="0" lang="en-US" altLang="en-US" sz="1400" b="0" i="0" u="none" strike="noStrike" kern="1200" cap="none" spc="0" normalizeH="0" baseline="0" noProof="0" dirty="0" err="1">
                <a:ln>
                  <a:noFill/>
                </a:ln>
                <a:solidFill>
                  <a:srgbClr val="111111"/>
                </a:solidFill>
                <a:effectLst/>
                <a:uLnTx/>
                <a:uFillTx/>
                <a:latin typeface="Arial Unicode MS"/>
                <a:ea typeface="+mn-ea"/>
                <a:cs typeface="+mn-cs"/>
              </a:rPr>
              <a:t>langchain</a:t>
            </a: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 import hub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from </a:t>
            </a:r>
            <a:r>
              <a:rPr kumimoji="0" lang="en-US" altLang="en-US" sz="1400" b="0" i="0" u="none" strike="noStrike" kern="1200" cap="none" spc="0" normalizeH="0" baseline="0" noProof="0" dirty="0" err="1">
                <a:ln>
                  <a:noFill/>
                </a:ln>
                <a:solidFill>
                  <a:srgbClr val="111111"/>
                </a:solidFill>
                <a:effectLst/>
                <a:uLnTx/>
                <a:uFillTx/>
                <a:latin typeface="Arial Unicode MS"/>
                <a:ea typeface="+mn-ea"/>
                <a:cs typeface="+mn-cs"/>
              </a:rPr>
              <a:t>langchain.agents</a:t>
            </a: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 import </a:t>
            </a:r>
            <a:r>
              <a:rPr kumimoji="0" lang="en-US" altLang="en-US" sz="1400" b="0" i="0" u="none" strike="noStrike" kern="1200" cap="none" spc="0" normalizeH="0" baseline="0" noProof="0" dirty="0" err="1">
                <a:ln>
                  <a:noFill/>
                </a:ln>
                <a:solidFill>
                  <a:srgbClr val="111111"/>
                </a:solidFill>
                <a:effectLst/>
                <a:uLnTx/>
                <a:uFillTx/>
                <a:latin typeface="Arial Unicode MS"/>
                <a:ea typeface="+mn-ea"/>
                <a:cs typeface="+mn-cs"/>
              </a:rPr>
              <a:t>AgentExecutor</a:t>
            </a: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 </a:t>
            </a:r>
            <a:r>
              <a:rPr kumimoji="0" lang="en-US" altLang="en-US" sz="1400" b="0" i="0" u="none" strike="noStrike" kern="1200" cap="none" spc="0" normalizeH="0" baseline="0" noProof="0" dirty="0" err="1">
                <a:ln>
                  <a:noFill/>
                </a:ln>
                <a:solidFill>
                  <a:srgbClr val="111111"/>
                </a:solidFill>
                <a:effectLst/>
                <a:uLnTx/>
                <a:uFillTx/>
                <a:latin typeface="Arial Unicode MS"/>
                <a:ea typeface="+mn-ea"/>
                <a:cs typeface="+mn-cs"/>
              </a:rPr>
              <a:t>create_openai_functions_agent</a:t>
            </a: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from </a:t>
            </a:r>
            <a:r>
              <a:rPr kumimoji="0" lang="en-US" altLang="en-US" sz="1400" b="0" i="0" u="none" strike="noStrike" kern="1200" cap="none" spc="0" normalizeH="0" baseline="0" noProof="0" dirty="0" err="1">
                <a:ln>
                  <a:noFill/>
                </a:ln>
                <a:solidFill>
                  <a:srgbClr val="111111"/>
                </a:solidFill>
                <a:effectLst/>
                <a:uLnTx/>
                <a:uFillTx/>
                <a:latin typeface="Arial Unicode MS"/>
                <a:ea typeface="+mn-ea"/>
                <a:cs typeface="+mn-cs"/>
              </a:rPr>
              <a:t>langchain_openai</a:t>
            </a: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 import </a:t>
            </a:r>
            <a:r>
              <a:rPr kumimoji="0" lang="en-US" altLang="en-US" sz="1400" b="0" i="0" u="none" strike="noStrike" kern="1200" cap="none" spc="0" normalizeH="0" baseline="0" noProof="0" dirty="0" err="1">
                <a:ln>
                  <a:noFill/>
                </a:ln>
                <a:solidFill>
                  <a:srgbClr val="111111"/>
                </a:solidFill>
                <a:effectLst/>
                <a:uLnTx/>
                <a:uFillTx/>
                <a:latin typeface="Arial Unicode MS"/>
                <a:ea typeface="+mn-ea"/>
                <a:cs typeface="+mn-cs"/>
              </a:rPr>
              <a:t>ChatOpenAI</a:t>
            </a: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 Get a prompt from the hub (you can modify this)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prompt = </a:t>
            </a:r>
            <a:r>
              <a:rPr kumimoji="0" lang="en-US" altLang="en-US" sz="1400" b="0" i="0" u="none" strike="noStrike" kern="1200" cap="none" spc="0" normalizeH="0" baseline="0" noProof="0" dirty="0" err="1">
                <a:ln>
                  <a:noFill/>
                </a:ln>
                <a:solidFill>
                  <a:srgbClr val="111111"/>
                </a:solidFill>
                <a:effectLst/>
                <a:uLnTx/>
                <a:uFillTx/>
                <a:latin typeface="Arial Unicode MS"/>
                <a:ea typeface="+mn-ea"/>
                <a:cs typeface="+mn-cs"/>
              </a:rPr>
              <a:t>hub.pull</a:t>
            </a: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("hwchase17/</a:t>
            </a:r>
            <a:r>
              <a:rPr kumimoji="0" lang="en-US" altLang="en-US" sz="1400" b="0" i="0" u="none" strike="noStrike" kern="1200" cap="none" spc="0" normalizeH="0" baseline="0" noProof="0" dirty="0" err="1">
                <a:ln>
                  <a:noFill/>
                </a:ln>
                <a:solidFill>
                  <a:srgbClr val="111111"/>
                </a:solidFill>
                <a:effectLst/>
                <a:uLnTx/>
                <a:uFillTx/>
                <a:latin typeface="Arial Unicode MS"/>
                <a:ea typeface="+mn-ea"/>
                <a:cs typeface="+mn-cs"/>
              </a:rPr>
              <a:t>openai</a:t>
            </a: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-functions-agent")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 Initialize the LLM (e.g., GPT-3.5 Turbo)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err="1">
                <a:ln>
                  <a:noFill/>
                </a:ln>
                <a:solidFill>
                  <a:srgbClr val="111111"/>
                </a:solidFill>
                <a:effectLst/>
                <a:uLnTx/>
                <a:uFillTx/>
                <a:latin typeface="Arial Unicode MS"/>
                <a:ea typeface="+mn-ea"/>
                <a:cs typeface="+mn-cs"/>
              </a:rPr>
              <a:t>llm</a:t>
            </a: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 = </a:t>
            </a:r>
            <a:r>
              <a:rPr kumimoji="0" lang="en-US" altLang="en-US" sz="1400" b="0" i="0" u="none" strike="noStrike" kern="1200" cap="none" spc="0" normalizeH="0" baseline="0" noProof="0" dirty="0" err="1">
                <a:ln>
                  <a:noFill/>
                </a:ln>
                <a:solidFill>
                  <a:srgbClr val="111111"/>
                </a:solidFill>
                <a:effectLst/>
                <a:uLnTx/>
                <a:uFillTx/>
                <a:latin typeface="Arial Unicode MS"/>
                <a:ea typeface="+mn-ea"/>
                <a:cs typeface="+mn-cs"/>
              </a:rPr>
              <a:t>ChatOpenAI</a:t>
            </a: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(model="gpt-3.5-turbo", temperature=0)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 Create the agent with the defined tools and prompt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agent = </a:t>
            </a:r>
            <a:r>
              <a:rPr kumimoji="0" lang="en-US" altLang="en-US" sz="1400" b="0" i="0" u="none" strike="noStrike" kern="1200" cap="none" spc="0" normalizeH="0" baseline="0" noProof="0" dirty="0" err="1">
                <a:ln>
                  <a:noFill/>
                </a:ln>
                <a:solidFill>
                  <a:srgbClr val="111111"/>
                </a:solidFill>
                <a:effectLst/>
                <a:uLnTx/>
                <a:uFillTx/>
                <a:latin typeface="Arial Unicode MS"/>
                <a:ea typeface="+mn-ea"/>
                <a:cs typeface="+mn-cs"/>
              </a:rPr>
              <a:t>create_openai_functions_agent</a:t>
            </a: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a:t>
            </a:r>
            <a:r>
              <a:rPr kumimoji="0" lang="en-US" altLang="en-US" sz="1400" b="0" i="0" u="none" strike="noStrike" kern="1200" cap="none" spc="0" normalizeH="0" baseline="0" noProof="0" dirty="0" err="1">
                <a:ln>
                  <a:noFill/>
                </a:ln>
                <a:solidFill>
                  <a:srgbClr val="111111"/>
                </a:solidFill>
                <a:effectLst/>
                <a:uLnTx/>
                <a:uFillTx/>
                <a:latin typeface="Arial Unicode MS"/>
                <a:ea typeface="+mn-ea"/>
                <a:cs typeface="+mn-cs"/>
              </a:rPr>
              <a:t>llm</a:t>
            </a: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 </a:t>
            </a:r>
            <a:r>
              <a:rPr kumimoji="0" lang="en-US" altLang="en-US" sz="1400" b="1" i="0" u="none" strike="noStrike" kern="1200" cap="none" spc="0" normalizeH="0" baseline="0" noProof="0" dirty="0">
                <a:ln>
                  <a:noFill/>
                </a:ln>
                <a:solidFill>
                  <a:srgbClr val="111111"/>
                </a:solidFill>
                <a:effectLst/>
                <a:uLnTx/>
                <a:uFillTx/>
                <a:latin typeface="Arial Unicode MS"/>
                <a:ea typeface="+mn-ea"/>
                <a:cs typeface="+mn-cs"/>
              </a:rPr>
              <a:t>tools</a:t>
            </a: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 prompt)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 Execute the agent (you can customize the input)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response = </a:t>
            </a:r>
            <a:r>
              <a:rPr kumimoji="0" lang="en-US" altLang="en-US" sz="1400" b="0" i="0" u="none" strike="noStrike" kern="1200" cap="none" spc="0" normalizeH="0" baseline="0" noProof="0" dirty="0" err="1">
                <a:ln>
                  <a:noFill/>
                </a:ln>
                <a:solidFill>
                  <a:srgbClr val="111111"/>
                </a:solidFill>
                <a:effectLst/>
                <a:uLnTx/>
                <a:uFillTx/>
                <a:latin typeface="Arial Unicode MS"/>
                <a:ea typeface="+mn-ea"/>
                <a:cs typeface="+mn-cs"/>
              </a:rPr>
              <a:t>agent.execute</a:t>
            </a: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({"input": "get me three data points"})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 Print the agent's response print("Agent's Response:")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print(response)</a:t>
            </a:r>
            <a:r>
              <a:rPr kumimoji="0" lang="en-US" altLang="en-US" sz="1400" b="0" i="0" u="none" strike="noStrike" kern="1200" cap="none" spc="0" normalizeH="0" baseline="0" noProof="0" dirty="0">
                <a:ln>
                  <a:noFill/>
                </a:ln>
                <a:solidFill>
                  <a:prstClr val="black"/>
                </a:solidFill>
                <a:effectLst/>
                <a:uLnTx/>
                <a:uFillTx/>
                <a:latin typeface="Aptos" panose="020B0004020202020204"/>
                <a:ea typeface="+mn-ea"/>
                <a:cs typeface="+mn-cs"/>
              </a:rPr>
              <a:t> </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 name="Rectangle 1">
            <a:extLst>
              <a:ext uri="{FF2B5EF4-FFF2-40B4-BE49-F238E27FC236}">
                <a16:creationId xmlns:a16="http://schemas.microsoft.com/office/drawing/2014/main" id="{A5EA40C6-F7BA-7DE7-7B84-940414A3D043}"/>
              </a:ext>
            </a:extLst>
          </p:cNvPr>
          <p:cNvSpPr>
            <a:spLocks noChangeArrowheads="1"/>
          </p:cNvSpPr>
          <p:nvPr/>
        </p:nvSpPr>
        <p:spPr bwMode="auto">
          <a:xfrm>
            <a:off x="7616299" y="2645428"/>
            <a:ext cx="3933764"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7935" tIns="0" rIns="7935"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from </a:t>
            </a:r>
            <a:r>
              <a:rPr kumimoji="0" lang="en-US" altLang="en-US" sz="1400" b="0" i="0" u="none" strike="noStrike" kern="1200" cap="none" spc="0" normalizeH="0" baseline="0" noProof="0" dirty="0" err="1">
                <a:ln>
                  <a:noFill/>
                </a:ln>
                <a:solidFill>
                  <a:srgbClr val="111111"/>
                </a:solidFill>
                <a:effectLst/>
                <a:uLnTx/>
                <a:uFillTx/>
                <a:latin typeface="Arial Unicode MS"/>
                <a:ea typeface="+mn-ea"/>
                <a:cs typeface="+mn-cs"/>
              </a:rPr>
              <a:t>langchain_core.tools</a:t>
            </a: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 import tool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@tool def </a:t>
            </a:r>
            <a:r>
              <a:rPr kumimoji="0" lang="en-US" altLang="en-US" sz="1400" b="0" i="0" u="none" strike="noStrike" kern="1200" cap="none" spc="0" normalizeH="0" baseline="0" noProof="0" dirty="0" err="1">
                <a:ln>
                  <a:noFill/>
                </a:ln>
                <a:solidFill>
                  <a:srgbClr val="111111"/>
                </a:solidFill>
                <a:effectLst/>
                <a:uLnTx/>
                <a:uFillTx/>
                <a:latin typeface="Arial Unicode MS"/>
                <a:ea typeface="+mn-ea"/>
                <a:cs typeface="+mn-cs"/>
              </a:rPr>
              <a:t>get_data</a:t>
            </a: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(n: int) -&gt; list[</a:t>
            </a:r>
            <a:r>
              <a:rPr kumimoji="0" lang="en-US" altLang="en-US" sz="1400" b="0" i="0" u="none" strike="noStrike" kern="1200" cap="none" spc="0" normalizeH="0" baseline="0" noProof="0" dirty="0" err="1">
                <a:ln>
                  <a:noFill/>
                </a:ln>
                <a:solidFill>
                  <a:srgbClr val="111111"/>
                </a:solidFill>
                <a:effectLst/>
                <a:uLnTx/>
                <a:uFillTx/>
                <a:latin typeface="Arial Unicode MS"/>
                <a:ea typeface="+mn-ea"/>
                <a:cs typeface="+mn-cs"/>
              </a:rPr>
              <a:t>dict</a:t>
            </a: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  """Get n data points."""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  return [{"name": "foo", "value": "bar"}] * n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 List of tools (you can add more tools if needed)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1200" cap="none" spc="0" normalizeH="0" baseline="0" noProof="0" dirty="0">
                <a:ln>
                  <a:noFill/>
                </a:ln>
                <a:solidFill>
                  <a:srgbClr val="111111"/>
                </a:solidFill>
                <a:effectLst/>
                <a:uLnTx/>
                <a:uFillTx/>
                <a:latin typeface="Arial Unicode MS"/>
                <a:ea typeface="+mn-ea"/>
                <a:cs typeface="+mn-cs"/>
              </a:rPr>
              <a:t>tools</a:t>
            </a: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 = [</a:t>
            </a:r>
            <a:r>
              <a:rPr kumimoji="0" lang="en-US" altLang="en-US" sz="1400" b="0" i="0" u="none" strike="noStrike" kern="1200" cap="none" spc="0" normalizeH="0" baseline="0" noProof="0" dirty="0" err="1">
                <a:ln>
                  <a:noFill/>
                </a:ln>
                <a:solidFill>
                  <a:srgbClr val="111111"/>
                </a:solidFill>
                <a:effectLst/>
                <a:uLnTx/>
                <a:uFillTx/>
                <a:latin typeface="Arial Unicode MS"/>
                <a:ea typeface="+mn-ea"/>
                <a:cs typeface="+mn-cs"/>
              </a:rPr>
              <a:t>get_data</a:t>
            </a:r>
            <a:r>
              <a:rPr kumimoji="0" lang="en-US" altLang="en-US" sz="1400" b="0" i="0" u="none" strike="noStrike" kern="1200" cap="none" spc="0" normalizeH="0" baseline="0" noProof="0" dirty="0">
                <a:ln>
                  <a:noFill/>
                </a:ln>
                <a:solidFill>
                  <a:srgbClr val="111111"/>
                </a:solidFill>
                <a:effectLst/>
                <a:uLnTx/>
                <a:uFillTx/>
                <a:latin typeface="Arial Unicode MS"/>
                <a:ea typeface="+mn-ea"/>
                <a:cs typeface="+mn-cs"/>
              </a:rPr>
              <a:t>]</a:t>
            </a:r>
            <a:r>
              <a:rPr kumimoji="0" lang="en-US" altLang="en-US" sz="1400" b="0" i="0" u="none" strike="noStrike" kern="1200" cap="none" spc="0" normalizeH="0" baseline="0" noProof="0" dirty="0">
                <a:ln>
                  <a:noFill/>
                </a:ln>
                <a:solidFill>
                  <a:prstClr val="black"/>
                </a:solidFill>
                <a:effectLst/>
                <a:uLnTx/>
                <a:uFillTx/>
                <a:latin typeface="Aptos" panose="020B0004020202020204"/>
                <a:ea typeface="+mn-ea"/>
                <a:cs typeface="+mn-cs"/>
              </a:rPr>
              <a:t> </a:t>
            </a:r>
            <a:endPar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 name="Rectangle 5">
            <a:extLst>
              <a:ext uri="{FF2B5EF4-FFF2-40B4-BE49-F238E27FC236}">
                <a16:creationId xmlns:a16="http://schemas.microsoft.com/office/drawing/2014/main" id="{42B4F9AF-D3A6-91A1-961E-FA48F4331864}"/>
              </a:ext>
            </a:extLst>
          </p:cNvPr>
          <p:cNvSpPr/>
          <p:nvPr/>
        </p:nvSpPr>
        <p:spPr>
          <a:xfrm>
            <a:off x="7519410" y="2980772"/>
            <a:ext cx="4220773" cy="16641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Tree>
    <p:extLst>
      <p:ext uri="{BB962C8B-B14F-4D97-AF65-F5344CB8AC3E}">
        <p14:creationId xmlns:p14="http://schemas.microsoft.com/office/powerpoint/2010/main" val="275381030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F0B52-3AB0-D2DA-62AA-40D0DF113167}"/>
              </a:ext>
            </a:extLst>
          </p:cNvPr>
          <p:cNvSpPr>
            <a:spLocks noGrp="1"/>
          </p:cNvSpPr>
          <p:nvPr>
            <p:ph type="title"/>
          </p:nvPr>
        </p:nvSpPr>
        <p:spPr/>
        <p:txBody>
          <a:bodyPr/>
          <a:lstStyle/>
          <a:p>
            <a:r>
              <a:rPr lang="en-GB" sz="3600" dirty="0"/>
              <a:t>Semantic kernel</a:t>
            </a:r>
            <a:endParaRPr lang="en-US" dirty="0"/>
          </a:p>
        </p:txBody>
      </p:sp>
      <p:sp>
        <p:nvSpPr>
          <p:cNvPr id="3" name="Content Placeholder 2">
            <a:extLst>
              <a:ext uri="{FF2B5EF4-FFF2-40B4-BE49-F238E27FC236}">
                <a16:creationId xmlns:a16="http://schemas.microsoft.com/office/drawing/2014/main" id="{33D34D5F-1068-6730-1315-001AF5972CA8}"/>
              </a:ext>
            </a:extLst>
          </p:cNvPr>
          <p:cNvSpPr>
            <a:spLocks noGrp="1"/>
          </p:cNvSpPr>
          <p:nvPr>
            <p:ph sz="quarter" idx="10"/>
          </p:nvPr>
        </p:nvSpPr>
        <p:spPr>
          <a:xfrm>
            <a:off x="584200" y="1435100"/>
            <a:ext cx="5972544" cy="5429179"/>
          </a:xfrm>
        </p:spPr>
        <p:txBody>
          <a:bodyPr/>
          <a:lstStyle/>
          <a:p>
            <a:r>
              <a:rPr lang="en-GB" sz="2800" b="1" i="0" dirty="0">
                <a:effectLst/>
                <a:latin typeface="-apple-system"/>
              </a:rPr>
              <a:t>Is an open-source SDK</a:t>
            </a:r>
            <a:r>
              <a:rPr lang="en-GB" sz="2800" b="0" i="0" dirty="0">
                <a:effectLst/>
                <a:latin typeface="-apple-system"/>
              </a:rPr>
              <a:t> that empowers developers to build AI agents by seamlessly integrating </a:t>
            </a:r>
            <a:r>
              <a:rPr lang="en-GB" sz="2800" b="1" i="0" dirty="0">
                <a:effectLst/>
                <a:latin typeface="-apple-system"/>
              </a:rPr>
              <a:t>Large Language Models (LLMs)</a:t>
            </a:r>
            <a:r>
              <a:rPr lang="en-GB" sz="2800" b="0" i="0" dirty="0">
                <a:effectLst/>
                <a:latin typeface="-apple-system"/>
              </a:rPr>
              <a:t> with conventional programming languages like </a:t>
            </a:r>
            <a:r>
              <a:rPr lang="en-GB" sz="2800" b="1" i="0" dirty="0">
                <a:effectLst/>
                <a:latin typeface="-apple-system"/>
              </a:rPr>
              <a:t>C#</a:t>
            </a:r>
            <a:r>
              <a:rPr lang="en-GB" sz="2800" b="0" i="0" dirty="0">
                <a:effectLst/>
                <a:latin typeface="-apple-system"/>
              </a:rPr>
              <a:t>, </a:t>
            </a:r>
            <a:r>
              <a:rPr lang="en-GB" sz="2800" b="1" i="0" dirty="0">
                <a:effectLst/>
                <a:latin typeface="-apple-system"/>
              </a:rPr>
              <a:t>Python</a:t>
            </a:r>
            <a:r>
              <a:rPr lang="en-GB" sz="2800" b="0" i="0" dirty="0">
                <a:effectLst/>
                <a:latin typeface="-apple-system"/>
              </a:rPr>
              <a:t>, and </a:t>
            </a:r>
            <a:r>
              <a:rPr lang="en-GB" sz="2800" b="1" i="0" dirty="0">
                <a:effectLst/>
                <a:latin typeface="-apple-system"/>
              </a:rPr>
              <a:t>Java</a:t>
            </a:r>
            <a:endParaRPr lang="en-GB" sz="2800" b="0" i="0" baseline="30000" dirty="0">
              <a:effectLst/>
              <a:latin typeface="-apple-system"/>
            </a:endParaRPr>
          </a:p>
          <a:p>
            <a:r>
              <a:rPr lang="en-GB" sz="2800" b="0" i="0" dirty="0">
                <a:effectLst/>
                <a:latin typeface="-apple-system"/>
              </a:rPr>
              <a:t>Serves as the central orchestration layer in an AI agent stack</a:t>
            </a:r>
          </a:p>
          <a:p>
            <a:r>
              <a:rPr lang="en-GB" sz="2800" dirty="0">
                <a:latin typeface="-apple-system"/>
              </a:rPr>
              <a:t>C</a:t>
            </a:r>
            <a:r>
              <a:rPr lang="en-GB" sz="2800" b="0" i="0" dirty="0">
                <a:effectLst/>
                <a:latin typeface="-apple-system"/>
              </a:rPr>
              <a:t>ombine AI models and plugins (your existing code) to create new user experiences</a:t>
            </a:r>
            <a:endParaRPr lang="en-GB" sz="2800" dirty="0"/>
          </a:p>
          <a:p>
            <a:endParaRPr lang="en-US" dirty="0"/>
          </a:p>
        </p:txBody>
      </p:sp>
      <p:pic>
        <p:nvPicPr>
          <p:cNvPr id="4" name="Picture 3">
            <a:extLst>
              <a:ext uri="{FF2B5EF4-FFF2-40B4-BE49-F238E27FC236}">
                <a16:creationId xmlns:a16="http://schemas.microsoft.com/office/drawing/2014/main" id="{3830012C-2BFF-EBEE-B7EC-08C615FF5BB7}"/>
              </a:ext>
            </a:extLst>
          </p:cNvPr>
          <p:cNvPicPr>
            <a:picLocks noChangeAspect="1"/>
          </p:cNvPicPr>
          <p:nvPr/>
        </p:nvPicPr>
        <p:blipFill>
          <a:blip r:embed="rId2"/>
          <a:stretch>
            <a:fillRect/>
          </a:stretch>
        </p:blipFill>
        <p:spPr>
          <a:xfrm>
            <a:off x="7863840" y="363215"/>
            <a:ext cx="4014216" cy="3361905"/>
          </a:xfrm>
          <a:prstGeom prst="rect">
            <a:avLst/>
          </a:prstGeom>
        </p:spPr>
      </p:pic>
      <p:pic>
        <p:nvPicPr>
          <p:cNvPr id="5" name="Picture 4">
            <a:extLst>
              <a:ext uri="{FF2B5EF4-FFF2-40B4-BE49-F238E27FC236}">
                <a16:creationId xmlns:a16="http://schemas.microsoft.com/office/drawing/2014/main" id="{D7AFD90D-87D7-7462-3CBA-78B60E6A19B5}"/>
              </a:ext>
            </a:extLst>
          </p:cNvPr>
          <p:cNvPicPr>
            <a:picLocks noChangeAspect="1"/>
          </p:cNvPicPr>
          <p:nvPr/>
        </p:nvPicPr>
        <p:blipFill>
          <a:blip r:embed="rId3"/>
          <a:stretch>
            <a:fillRect/>
          </a:stretch>
        </p:blipFill>
        <p:spPr>
          <a:xfrm>
            <a:off x="7863840" y="4493016"/>
            <a:ext cx="3995928" cy="1348625"/>
          </a:xfrm>
          <a:prstGeom prst="rect">
            <a:avLst/>
          </a:prstGeom>
        </p:spPr>
      </p:pic>
    </p:spTree>
    <p:extLst>
      <p:ext uri="{BB962C8B-B14F-4D97-AF65-F5344CB8AC3E}">
        <p14:creationId xmlns:p14="http://schemas.microsoft.com/office/powerpoint/2010/main" val="78249772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FE13A-DE6C-099B-A5DF-5EFA8953FCCE}"/>
              </a:ext>
            </a:extLst>
          </p:cNvPr>
          <p:cNvSpPr>
            <a:spLocks noGrp="1"/>
          </p:cNvSpPr>
          <p:nvPr>
            <p:ph type="title"/>
          </p:nvPr>
        </p:nvSpPr>
        <p:spPr/>
        <p:txBody>
          <a:bodyPr/>
          <a:lstStyle/>
          <a:p>
            <a:r>
              <a:rPr lang="en-GB" dirty="0"/>
              <a:t>Semantic kernel</a:t>
            </a:r>
            <a:endParaRPr lang="en-US" dirty="0"/>
          </a:p>
        </p:txBody>
      </p:sp>
      <p:sp>
        <p:nvSpPr>
          <p:cNvPr id="3" name="Content Placeholder 2">
            <a:extLst>
              <a:ext uri="{FF2B5EF4-FFF2-40B4-BE49-F238E27FC236}">
                <a16:creationId xmlns:a16="http://schemas.microsoft.com/office/drawing/2014/main" id="{82A2CDA2-A541-F97C-A3E1-FECE39FE2BE0}"/>
              </a:ext>
            </a:extLst>
          </p:cNvPr>
          <p:cNvSpPr>
            <a:spLocks noGrp="1"/>
          </p:cNvSpPr>
          <p:nvPr>
            <p:ph sz="quarter" idx="10"/>
          </p:nvPr>
        </p:nvSpPr>
        <p:spPr>
          <a:xfrm>
            <a:off x="584200" y="1435100"/>
            <a:ext cx="6057605" cy="6503319"/>
          </a:xfrm>
        </p:spPr>
        <p:txBody>
          <a:bodyPr/>
          <a:lstStyle/>
          <a:p>
            <a:r>
              <a:rPr lang="en-GB" sz="2000" b="1" i="0" dirty="0">
                <a:effectLst/>
                <a:latin typeface="-apple-system"/>
              </a:rPr>
              <a:t>Semantic Kernel</a:t>
            </a:r>
            <a:r>
              <a:rPr lang="en-GB" sz="2000" b="0" i="0" dirty="0">
                <a:effectLst/>
                <a:latin typeface="-apple-system"/>
              </a:rPr>
              <a:t> acts as the central orchestrator within an agent stack.</a:t>
            </a:r>
          </a:p>
          <a:p>
            <a:r>
              <a:rPr lang="en-GB" sz="2000" b="0" i="0" dirty="0">
                <a:effectLst/>
                <a:latin typeface="-apple-system"/>
              </a:rPr>
              <a:t>Imagine an agent tasked with managing a smart home. It needs to control lights, thermostats, and security systems.</a:t>
            </a:r>
          </a:p>
          <a:p>
            <a:r>
              <a:rPr lang="en-GB" sz="2000" dirty="0">
                <a:latin typeface="-apple-system"/>
              </a:rPr>
              <a:t>Define plugin/plugins</a:t>
            </a:r>
          </a:p>
          <a:p>
            <a:r>
              <a:rPr lang="en-GB" sz="2000" b="0" i="0" dirty="0">
                <a:effectLst/>
                <a:latin typeface="-apple-system"/>
              </a:rPr>
              <a:t>Access me</a:t>
            </a:r>
            <a:r>
              <a:rPr lang="en-GB" sz="2000" dirty="0">
                <a:latin typeface="-apple-system"/>
              </a:rPr>
              <a:t>mory</a:t>
            </a:r>
          </a:p>
          <a:p>
            <a:pPr lvl="1">
              <a:buFont typeface="+mj-lt"/>
              <a:buAutoNum type="arabicPeriod"/>
            </a:pPr>
            <a:r>
              <a:rPr lang="en-GB" sz="1500" b="1" i="0" dirty="0">
                <a:solidFill>
                  <a:srgbClr val="161616"/>
                </a:solidFill>
                <a:effectLst/>
                <a:latin typeface="Segoe UI" panose="020B0502040204020203" pitchFamily="34" charset="0"/>
              </a:rPr>
              <a:t>Conventional key-value pairs</a:t>
            </a:r>
            <a:r>
              <a:rPr lang="en-GB" sz="1500" b="0" i="0" dirty="0">
                <a:solidFill>
                  <a:srgbClr val="161616"/>
                </a:solidFill>
                <a:effectLst/>
                <a:latin typeface="Segoe UI" panose="020B0502040204020203" pitchFamily="34" charset="0"/>
              </a:rPr>
              <a:t>: Just like you would set an environment variable in your shell, the same can be done when using Semantic Kernel. The lookup is "conventional" because it's a one-to-one match between a key and your query.</a:t>
            </a:r>
          </a:p>
          <a:p>
            <a:pPr lvl="1">
              <a:buFont typeface="+mj-lt"/>
              <a:buAutoNum type="arabicPeriod"/>
            </a:pPr>
            <a:r>
              <a:rPr lang="en-GB" sz="1500" b="1" i="0" dirty="0">
                <a:solidFill>
                  <a:srgbClr val="161616"/>
                </a:solidFill>
                <a:effectLst/>
                <a:latin typeface="Segoe UI" panose="020B0502040204020203" pitchFamily="34" charset="0"/>
              </a:rPr>
              <a:t>Conventional local-storage</a:t>
            </a:r>
            <a:r>
              <a:rPr lang="en-GB" sz="1500" b="0" i="0" dirty="0">
                <a:solidFill>
                  <a:srgbClr val="161616"/>
                </a:solidFill>
                <a:effectLst/>
                <a:latin typeface="Segoe UI" panose="020B0502040204020203" pitchFamily="34" charset="0"/>
              </a:rPr>
              <a:t>: When you save information to a file, it can be retrieved with its filename. When you have a lot of information to store in a key-value pair, you're best off keeping it on disk.</a:t>
            </a:r>
          </a:p>
          <a:p>
            <a:pPr lvl="1">
              <a:buFont typeface="+mj-lt"/>
              <a:buAutoNum type="arabicPeriod"/>
            </a:pPr>
            <a:r>
              <a:rPr lang="en-GB" sz="1500" b="1" i="0" dirty="0">
                <a:solidFill>
                  <a:srgbClr val="161616"/>
                </a:solidFill>
                <a:effectLst/>
                <a:latin typeface="Segoe UI" panose="020B0502040204020203" pitchFamily="34" charset="0"/>
              </a:rPr>
              <a:t>Semantic memory search</a:t>
            </a:r>
            <a:r>
              <a:rPr lang="en-GB" sz="1500" b="0" i="0" dirty="0">
                <a:solidFill>
                  <a:srgbClr val="161616"/>
                </a:solidFill>
                <a:effectLst/>
                <a:latin typeface="Segoe UI" panose="020B0502040204020203" pitchFamily="34" charset="0"/>
              </a:rPr>
              <a:t>: You can also represent text information as a long vector of numbers, known as "embeddings." This lets you execute a "semantic" search that compares meaning-to-meaning with your query.</a:t>
            </a:r>
          </a:p>
          <a:p>
            <a:endParaRPr lang="en-GB" sz="2000" b="0" i="0" dirty="0">
              <a:effectLst/>
              <a:latin typeface="-apple-system"/>
            </a:endParaRPr>
          </a:p>
          <a:p>
            <a:endParaRPr lang="en-GB" sz="2000" dirty="0"/>
          </a:p>
          <a:p>
            <a:endParaRPr lang="en-US" dirty="0"/>
          </a:p>
        </p:txBody>
      </p:sp>
      <p:pic>
        <p:nvPicPr>
          <p:cNvPr id="4" name="Picture 3">
            <a:extLst>
              <a:ext uri="{FF2B5EF4-FFF2-40B4-BE49-F238E27FC236}">
                <a16:creationId xmlns:a16="http://schemas.microsoft.com/office/drawing/2014/main" id="{FD45E7E6-9832-E860-7230-F3E87865A54B}"/>
              </a:ext>
            </a:extLst>
          </p:cNvPr>
          <p:cNvPicPr>
            <a:picLocks noChangeAspect="1"/>
          </p:cNvPicPr>
          <p:nvPr/>
        </p:nvPicPr>
        <p:blipFill>
          <a:blip r:embed="rId2"/>
          <a:stretch>
            <a:fillRect/>
          </a:stretch>
        </p:blipFill>
        <p:spPr>
          <a:xfrm>
            <a:off x="7775575" y="2184914"/>
            <a:ext cx="2676089" cy="3755915"/>
          </a:xfrm>
          <a:prstGeom prst="rect">
            <a:avLst/>
          </a:prstGeom>
        </p:spPr>
      </p:pic>
    </p:spTree>
    <p:extLst>
      <p:ext uri="{BB962C8B-B14F-4D97-AF65-F5344CB8AC3E}">
        <p14:creationId xmlns:p14="http://schemas.microsoft.com/office/powerpoint/2010/main" val="207659904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4A702-B1CF-5D3A-69DB-8CAD6CA8C992}"/>
              </a:ext>
            </a:extLst>
          </p:cNvPr>
          <p:cNvSpPr>
            <a:spLocks noGrp="1"/>
          </p:cNvSpPr>
          <p:nvPr>
            <p:ph type="title"/>
          </p:nvPr>
        </p:nvSpPr>
        <p:spPr/>
        <p:txBody>
          <a:bodyPr/>
          <a:lstStyle/>
          <a:p>
            <a:r>
              <a:rPr lang="en-GB" dirty="0"/>
              <a:t>Semantic Kernel</a:t>
            </a:r>
            <a:endParaRPr lang="en-US" dirty="0"/>
          </a:p>
        </p:txBody>
      </p:sp>
      <p:sp>
        <p:nvSpPr>
          <p:cNvPr id="3" name="Content Placeholder 2">
            <a:extLst>
              <a:ext uri="{FF2B5EF4-FFF2-40B4-BE49-F238E27FC236}">
                <a16:creationId xmlns:a16="http://schemas.microsoft.com/office/drawing/2014/main" id="{C3FE1354-14B3-678A-16CC-207219FFC2DE}"/>
              </a:ext>
            </a:extLst>
          </p:cNvPr>
          <p:cNvSpPr>
            <a:spLocks noGrp="1"/>
          </p:cNvSpPr>
          <p:nvPr>
            <p:ph sz="quarter" idx="10"/>
          </p:nvPr>
        </p:nvSpPr>
        <p:spPr>
          <a:xfrm>
            <a:off x="584200" y="1435100"/>
            <a:ext cx="11018838" cy="2259080"/>
          </a:xfrm>
        </p:spPr>
        <p:txBody>
          <a:bodyPr/>
          <a:lstStyle/>
          <a:p>
            <a:r>
              <a:rPr lang="en-GB" sz="2800" dirty="0"/>
              <a:t>Plugins, giving your agent skills</a:t>
            </a:r>
          </a:p>
          <a:p>
            <a:r>
              <a:rPr lang="en-GB" sz="2800" dirty="0"/>
              <a:t>Planners, give guidance to your agent. </a:t>
            </a:r>
            <a:r>
              <a:rPr lang="en-GB" sz="1800" b="0" i="0" dirty="0">
                <a:solidFill>
                  <a:srgbClr val="161616"/>
                </a:solidFill>
                <a:effectLst/>
                <a:highlight>
                  <a:srgbClr val="FFFFFF"/>
                </a:highlight>
                <a:latin typeface="Segoe UI" panose="020B0502040204020203" pitchFamily="34" charset="0"/>
              </a:rPr>
              <a:t>Planners are special prompts that allow an agent generate a plan to complete a task</a:t>
            </a:r>
            <a:endParaRPr lang="en-GB" sz="2800" dirty="0"/>
          </a:p>
          <a:p>
            <a:r>
              <a:rPr lang="en-GB" sz="2800" dirty="0"/>
              <a:t>Personas, set the chat history, but also give it “</a:t>
            </a:r>
            <a:r>
              <a:rPr lang="en-GB" sz="2800" dirty="0" err="1"/>
              <a:t>behavior</a:t>
            </a:r>
            <a:r>
              <a:rPr lang="en-GB" sz="2800" dirty="0"/>
              <a:t>”</a:t>
            </a:r>
          </a:p>
          <a:p>
            <a:endParaRPr lang="en-US" dirty="0"/>
          </a:p>
        </p:txBody>
      </p:sp>
      <p:pic>
        <p:nvPicPr>
          <p:cNvPr id="4" name="Picture 3">
            <a:extLst>
              <a:ext uri="{FF2B5EF4-FFF2-40B4-BE49-F238E27FC236}">
                <a16:creationId xmlns:a16="http://schemas.microsoft.com/office/drawing/2014/main" id="{6C8AA1CE-A79B-4D2E-AAFC-AB0FF2A0D022}"/>
              </a:ext>
            </a:extLst>
          </p:cNvPr>
          <p:cNvPicPr>
            <a:picLocks noChangeAspect="1"/>
          </p:cNvPicPr>
          <p:nvPr/>
        </p:nvPicPr>
        <p:blipFill>
          <a:blip r:embed="rId2"/>
          <a:stretch>
            <a:fillRect/>
          </a:stretch>
        </p:blipFill>
        <p:spPr>
          <a:xfrm>
            <a:off x="2485284" y="3872690"/>
            <a:ext cx="7025975" cy="1949708"/>
          </a:xfrm>
          <a:prstGeom prst="rect">
            <a:avLst/>
          </a:prstGeom>
        </p:spPr>
      </p:pic>
    </p:spTree>
    <p:extLst>
      <p:ext uri="{BB962C8B-B14F-4D97-AF65-F5344CB8AC3E}">
        <p14:creationId xmlns:p14="http://schemas.microsoft.com/office/powerpoint/2010/main" val="331581990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A2FD8-D22F-74BF-189D-8D53D5D22DBE}"/>
              </a:ext>
            </a:extLst>
          </p:cNvPr>
          <p:cNvSpPr>
            <a:spLocks noGrp="1"/>
          </p:cNvSpPr>
          <p:nvPr>
            <p:ph type="title"/>
          </p:nvPr>
        </p:nvSpPr>
        <p:spPr>
          <a:xfrm>
            <a:off x="731839" y="1018911"/>
            <a:ext cx="3192461" cy="775597"/>
          </a:xfrm>
        </p:spPr>
        <p:txBody>
          <a:bodyPr/>
          <a:lstStyle/>
          <a:p>
            <a:r>
              <a:rPr lang="en-US"/>
              <a:t>With plugins, AI can automate tasks</a:t>
            </a:r>
          </a:p>
        </p:txBody>
      </p:sp>
      <p:sp>
        <p:nvSpPr>
          <p:cNvPr id="4" name="Text Placeholder 3">
            <a:extLst>
              <a:ext uri="{FF2B5EF4-FFF2-40B4-BE49-F238E27FC236}">
                <a16:creationId xmlns:a16="http://schemas.microsoft.com/office/drawing/2014/main" id="{8B48AA34-BD80-A15F-CDD7-7DFAFB24AEB4}"/>
              </a:ext>
            </a:extLst>
          </p:cNvPr>
          <p:cNvSpPr>
            <a:spLocks noGrp="1"/>
          </p:cNvSpPr>
          <p:nvPr>
            <p:ph type="body" sz="half" idx="2"/>
          </p:nvPr>
        </p:nvSpPr>
        <p:spPr>
          <a:xfrm>
            <a:off x="731839" y="2000250"/>
            <a:ext cx="3192461" cy="820155"/>
          </a:xfrm>
        </p:spPr>
        <p:txBody>
          <a:bodyPr/>
          <a:lstStyle/>
          <a:p>
            <a:r>
              <a:rPr lang="en-US"/>
              <a:t>Chatbots are </a:t>
            </a:r>
            <a:r>
              <a:rPr lang="en-US" i="1"/>
              <a:t>nice</a:t>
            </a:r>
            <a:r>
              <a:rPr lang="en-US"/>
              <a:t>, but they aren’t </a:t>
            </a:r>
            <a:r>
              <a:rPr lang="en-US" i="1"/>
              <a:t>useful</a:t>
            </a:r>
            <a:r>
              <a:rPr lang="en-US"/>
              <a:t> to your users until they can interact with the real world by…</a:t>
            </a:r>
          </a:p>
        </p:txBody>
      </p:sp>
      <p:sp>
        <p:nvSpPr>
          <p:cNvPr id="22" name="Text Placeholder 21">
            <a:extLst>
              <a:ext uri="{FF2B5EF4-FFF2-40B4-BE49-F238E27FC236}">
                <a16:creationId xmlns:a16="http://schemas.microsoft.com/office/drawing/2014/main" id="{130843BC-345E-1FA3-28E7-5173AD242246}"/>
              </a:ext>
            </a:extLst>
          </p:cNvPr>
          <p:cNvSpPr>
            <a:spLocks noGrp="1"/>
          </p:cNvSpPr>
          <p:nvPr>
            <p:ph type="body" sz="quarter" idx="20"/>
          </p:nvPr>
        </p:nvSpPr>
        <p:spPr>
          <a:xfrm>
            <a:off x="723900" y="523101"/>
            <a:ext cx="3362578" cy="276999"/>
          </a:xfrm>
        </p:spPr>
        <p:txBody>
          <a:bodyPr/>
          <a:lstStyle/>
          <a:p>
            <a:r>
              <a:rPr lang="en-US"/>
              <a:t>Semantic Kernel</a:t>
            </a:r>
          </a:p>
        </p:txBody>
      </p:sp>
      <p:sp>
        <p:nvSpPr>
          <p:cNvPr id="1024" name="TextBox 1023">
            <a:extLst>
              <a:ext uri="{FF2B5EF4-FFF2-40B4-BE49-F238E27FC236}">
                <a16:creationId xmlns:a16="http://schemas.microsoft.com/office/drawing/2014/main" id="{AA31F452-C48B-FEDC-5554-630F8B831BBA}"/>
              </a:ext>
            </a:extLst>
          </p:cNvPr>
          <p:cNvSpPr txBox="1"/>
          <p:nvPr/>
        </p:nvSpPr>
        <p:spPr>
          <a:xfrm>
            <a:off x="764360" y="2937460"/>
            <a:ext cx="2225289" cy="2400657"/>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1800"/>
              </a:spcAft>
              <a:buClrTx/>
              <a:buSzTx/>
              <a:buFont typeface="+mj-lt"/>
              <a:buAutoNum type="arabicPeriod"/>
              <a:tabLst/>
              <a:defRPr/>
            </a:pPr>
            <a:r>
              <a:rPr kumimoji="0" lang="en-US" sz="1800" b="0" i="0" u="none" strike="noStrike" kern="1200" cap="none" spc="0" normalizeH="0" baseline="0" noProof="0">
                <a:ln>
                  <a:noFill/>
                </a:ln>
                <a:solidFill>
                  <a:srgbClr val="251D21"/>
                </a:solidFill>
                <a:effectLst/>
                <a:uLnTx/>
                <a:uFillTx/>
                <a:latin typeface="Segoe UI Semilight"/>
                <a:ea typeface="+mn-ea"/>
                <a:cs typeface="+mn-cs"/>
              </a:rPr>
              <a:t>Retrieve data</a:t>
            </a:r>
          </a:p>
          <a:p>
            <a:pPr marL="342900" marR="0" lvl="0" indent="-342900" algn="l" defTabSz="914400" rtl="0" eaLnBrk="1" fontAlgn="auto" latinLnBrk="0" hangingPunct="1">
              <a:lnSpc>
                <a:spcPct val="100000"/>
              </a:lnSpc>
              <a:spcBef>
                <a:spcPts val="0"/>
              </a:spcBef>
              <a:spcAft>
                <a:spcPts val="1800"/>
              </a:spcAft>
              <a:buClrTx/>
              <a:buSzTx/>
              <a:buFont typeface="+mj-lt"/>
              <a:buAutoNum type="arabicPeriod"/>
              <a:tabLst/>
              <a:defRPr/>
            </a:pPr>
            <a:r>
              <a:rPr kumimoji="0" lang="en-US" sz="1800" b="0" i="0" u="none" strike="noStrike" kern="1200" cap="none" spc="0" normalizeH="0" baseline="0" noProof="0">
                <a:ln>
                  <a:noFill/>
                </a:ln>
                <a:solidFill>
                  <a:srgbClr val="251D21"/>
                </a:solidFill>
                <a:effectLst/>
                <a:uLnTx/>
                <a:uFillTx/>
                <a:latin typeface="Segoe UI Semilight"/>
                <a:ea typeface="+mn-ea"/>
                <a:cs typeface="+mn-cs"/>
              </a:rPr>
              <a:t>Sending emails</a:t>
            </a:r>
          </a:p>
          <a:p>
            <a:pPr marL="342900" marR="0" lvl="0" indent="-342900" algn="l" defTabSz="914400" rtl="0" eaLnBrk="1" fontAlgn="auto" latinLnBrk="0" hangingPunct="1">
              <a:lnSpc>
                <a:spcPct val="100000"/>
              </a:lnSpc>
              <a:spcBef>
                <a:spcPts val="0"/>
              </a:spcBef>
              <a:spcAft>
                <a:spcPts val="1800"/>
              </a:spcAft>
              <a:buClrTx/>
              <a:buSzTx/>
              <a:buFont typeface="+mj-lt"/>
              <a:buAutoNum type="arabicPeriod"/>
              <a:tabLst/>
              <a:defRPr/>
            </a:pPr>
            <a:r>
              <a:rPr kumimoji="0" lang="en-US" sz="1800" b="0" i="0" u="none" strike="noStrike" kern="1200" cap="none" spc="0" normalizeH="0" baseline="0" noProof="0">
                <a:ln>
                  <a:noFill/>
                </a:ln>
                <a:solidFill>
                  <a:srgbClr val="251D21"/>
                </a:solidFill>
                <a:effectLst/>
                <a:uLnTx/>
                <a:uFillTx/>
                <a:latin typeface="Segoe UI Semilight"/>
                <a:ea typeface="+mn-ea"/>
                <a:cs typeface="+mn-cs"/>
              </a:rPr>
              <a:t>Completing sales</a:t>
            </a:r>
          </a:p>
          <a:p>
            <a:pPr marL="342900" marR="0" lvl="0" indent="-342900" algn="l" defTabSz="914400" rtl="0" eaLnBrk="1" fontAlgn="auto" latinLnBrk="0" hangingPunct="1">
              <a:lnSpc>
                <a:spcPct val="100000"/>
              </a:lnSpc>
              <a:spcBef>
                <a:spcPts val="0"/>
              </a:spcBef>
              <a:spcAft>
                <a:spcPts val="1800"/>
              </a:spcAft>
              <a:buClrTx/>
              <a:buSzTx/>
              <a:buFont typeface="+mj-lt"/>
              <a:buAutoNum type="arabicPeriod"/>
              <a:tabLst/>
              <a:defRPr/>
            </a:pPr>
            <a:r>
              <a:rPr kumimoji="0" lang="en-US" sz="1800" b="0" i="0" u="none" strike="noStrike" kern="1200" cap="none" spc="0" normalizeH="0" baseline="0" noProof="0">
                <a:ln>
                  <a:noFill/>
                </a:ln>
                <a:solidFill>
                  <a:srgbClr val="251D21"/>
                </a:solidFill>
                <a:effectLst/>
                <a:uLnTx/>
                <a:uFillTx/>
                <a:latin typeface="Segoe UI Semilight"/>
                <a:ea typeface="+mn-ea"/>
                <a:cs typeface="+mn-cs"/>
              </a:rPr>
              <a:t>Making orders</a:t>
            </a:r>
          </a:p>
          <a:p>
            <a:pPr marL="342900" marR="0" lvl="0" indent="-342900" algn="l" defTabSz="914400" rtl="0" eaLnBrk="1" fontAlgn="auto" latinLnBrk="0" hangingPunct="1">
              <a:lnSpc>
                <a:spcPct val="100000"/>
              </a:lnSpc>
              <a:spcBef>
                <a:spcPts val="0"/>
              </a:spcBef>
              <a:spcAft>
                <a:spcPts val="1800"/>
              </a:spcAft>
              <a:buClrTx/>
              <a:buSzTx/>
              <a:buFont typeface="+mj-lt"/>
              <a:buAutoNum type="arabicPeriod"/>
              <a:tabLst/>
              <a:defRPr/>
            </a:pPr>
            <a:r>
              <a:rPr kumimoji="0" lang="en-US" sz="1800" b="0" i="0" u="none" strike="noStrike" kern="1200" cap="none" spc="0" normalizeH="0" baseline="0" noProof="0">
                <a:ln>
                  <a:noFill/>
                </a:ln>
                <a:solidFill>
                  <a:srgbClr val="251D21"/>
                </a:solidFill>
                <a:effectLst/>
                <a:uLnTx/>
                <a:uFillTx/>
                <a:latin typeface="Segoe UI Semilight"/>
                <a:ea typeface="+mn-ea"/>
                <a:cs typeface="+mn-cs"/>
              </a:rPr>
              <a:t>And more!</a:t>
            </a:r>
          </a:p>
        </p:txBody>
      </p:sp>
      <p:sp>
        <p:nvSpPr>
          <p:cNvPr id="1025" name="Oval 1024">
            <a:extLst>
              <a:ext uri="{FF2B5EF4-FFF2-40B4-BE49-F238E27FC236}">
                <a16:creationId xmlns:a16="http://schemas.microsoft.com/office/drawing/2014/main" id="{5DEEB3FC-2E3B-0485-C31D-C0C644E00E1C}"/>
              </a:ext>
            </a:extLst>
          </p:cNvPr>
          <p:cNvSpPr/>
          <p:nvPr/>
        </p:nvSpPr>
        <p:spPr>
          <a:xfrm>
            <a:off x="713887" y="2951636"/>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1027" name="Oval 1026">
            <a:extLst>
              <a:ext uri="{FF2B5EF4-FFF2-40B4-BE49-F238E27FC236}">
                <a16:creationId xmlns:a16="http://schemas.microsoft.com/office/drawing/2014/main" id="{705F0A76-45AC-926D-CA20-2C5AFFDF638B}"/>
              </a:ext>
            </a:extLst>
          </p:cNvPr>
          <p:cNvSpPr/>
          <p:nvPr/>
        </p:nvSpPr>
        <p:spPr>
          <a:xfrm>
            <a:off x="713887" y="3462230"/>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1028" name="Oval 1027">
            <a:extLst>
              <a:ext uri="{FF2B5EF4-FFF2-40B4-BE49-F238E27FC236}">
                <a16:creationId xmlns:a16="http://schemas.microsoft.com/office/drawing/2014/main" id="{1538FE17-D906-B5B9-8CE6-768656EAC8BB}"/>
              </a:ext>
            </a:extLst>
          </p:cNvPr>
          <p:cNvSpPr/>
          <p:nvPr/>
        </p:nvSpPr>
        <p:spPr>
          <a:xfrm>
            <a:off x="713887" y="3964732"/>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1029" name="Oval 1028">
            <a:extLst>
              <a:ext uri="{FF2B5EF4-FFF2-40B4-BE49-F238E27FC236}">
                <a16:creationId xmlns:a16="http://schemas.microsoft.com/office/drawing/2014/main" id="{F870376B-A66A-1851-4B8B-F7F69388702E}"/>
              </a:ext>
            </a:extLst>
          </p:cNvPr>
          <p:cNvSpPr/>
          <p:nvPr/>
        </p:nvSpPr>
        <p:spPr>
          <a:xfrm>
            <a:off x="713887" y="4454808"/>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1030" name="Oval 1029">
            <a:extLst>
              <a:ext uri="{FF2B5EF4-FFF2-40B4-BE49-F238E27FC236}">
                <a16:creationId xmlns:a16="http://schemas.microsoft.com/office/drawing/2014/main" id="{DF06C6F6-7C31-DE22-E156-D3248DAAACF9}"/>
              </a:ext>
            </a:extLst>
          </p:cNvPr>
          <p:cNvSpPr/>
          <p:nvPr/>
        </p:nvSpPr>
        <p:spPr>
          <a:xfrm>
            <a:off x="713887" y="4977242"/>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5</a:t>
            </a:r>
          </a:p>
        </p:txBody>
      </p:sp>
      <p:sp>
        <p:nvSpPr>
          <p:cNvPr id="1031" name="Rectangle 1030">
            <a:extLst>
              <a:ext uri="{FF2B5EF4-FFF2-40B4-BE49-F238E27FC236}">
                <a16:creationId xmlns:a16="http://schemas.microsoft.com/office/drawing/2014/main" id="{16A24EF3-654E-0E31-C75D-4C19DEEDA591}"/>
              </a:ext>
            </a:extLst>
          </p:cNvPr>
          <p:cNvSpPr/>
          <p:nvPr/>
        </p:nvSpPr>
        <p:spPr>
          <a:xfrm>
            <a:off x="4376057" y="0"/>
            <a:ext cx="7815943" cy="6858000"/>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9" name="Group 58">
            <a:extLst>
              <a:ext uri="{FF2B5EF4-FFF2-40B4-BE49-F238E27FC236}">
                <a16:creationId xmlns:a16="http://schemas.microsoft.com/office/drawing/2014/main" id="{DD99210F-C433-F391-AD71-6D598C9A8D90}"/>
              </a:ext>
            </a:extLst>
          </p:cNvPr>
          <p:cNvGrpSpPr/>
          <p:nvPr/>
        </p:nvGrpSpPr>
        <p:grpSpPr>
          <a:xfrm>
            <a:off x="5627540" y="1351990"/>
            <a:ext cx="5463803" cy="4533991"/>
            <a:chOff x="3232223" y="1357336"/>
            <a:chExt cx="5463803" cy="4533991"/>
          </a:xfrm>
        </p:grpSpPr>
        <p:pic>
          <p:nvPicPr>
            <p:cNvPr id="60" name="Picture 59">
              <a:extLst>
                <a:ext uri="{FF2B5EF4-FFF2-40B4-BE49-F238E27FC236}">
                  <a16:creationId xmlns:a16="http://schemas.microsoft.com/office/drawing/2014/main" id="{2D65A3F1-C388-43A3-72E2-93FDD3CAF5A0}"/>
                </a:ext>
              </a:extLst>
            </p:cNvPr>
            <p:cNvPicPr>
              <a:picLocks noChangeAspect="1"/>
            </p:cNvPicPr>
            <p:nvPr/>
          </p:nvPicPr>
          <p:blipFill>
            <a:blip r:embed="rId2"/>
            <a:stretch>
              <a:fillRect/>
            </a:stretch>
          </p:blipFill>
          <p:spPr>
            <a:xfrm>
              <a:off x="3232223" y="1685650"/>
              <a:ext cx="757706" cy="757706"/>
            </a:xfrm>
            <a:prstGeom prst="rect">
              <a:avLst/>
            </a:prstGeom>
          </p:spPr>
        </p:pic>
        <p:pic>
          <p:nvPicPr>
            <p:cNvPr id="1026" name="Picture 1025">
              <a:extLst>
                <a:ext uri="{FF2B5EF4-FFF2-40B4-BE49-F238E27FC236}">
                  <a16:creationId xmlns:a16="http://schemas.microsoft.com/office/drawing/2014/main" id="{D4FBBF57-A338-53FF-06DC-99AAF01F649D}"/>
                </a:ext>
              </a:extLst>
            </p:cNvPr>
            <p:cNvPicPr>
              <a:picLocks noChangeAspect="1"/>
            </p:cNvPicPr>
            <p:nvPr/>
          </p:nvPicPr>
          <p:blipFill>
            <a:blip r:embed="rId3"/>
            <a:stretch>
              <a:fillRect/>
            </a:stretch>
          </p:blipFill>
          <p:spPr>
            <a:xfrm>
              <a:off x="4738246" y="1658201"/>
              <a:ext cx="745860" cy="820155"/>
            </a:xfrm>
            <a:prstGeom prst="rect">
              <a:avLst/>
            </a:prstGeom>
          </p:spPr>
        </p:pic>
        <p:pic>
          <p:nvPicPr>
            <p:cNvPr id="1032" name="Picture 2" descr="Bing Logo, symbol, meaning, history, PNG">
              <a:extLst>
                <a:ext uri="{FF2B5EF4-FFF2-40B4-BE49-F238E27FC236}">
                  <a16:creationId xmlns:a16="http://schemas.microsoft.com/office/drawing/2014/main" id="{BCC518E8-C01F-33D5-5F83-8E556A94FF5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83826" y="1675425"/>
              <a:ext cx="1416897" cy="797005"/>
            </a:xfrm>
            <a:prstGeom prst="rect">
              <a:avLst/>
            </a:prstGeom>
            <a:noFill/>
            <a:extLst>
              <a:ext uri="{909E8E84-426E-40DD-AFC4-6F175D3DCCD1}">
                <a14:hiddenFill xmlns:a14="http://schemas.microsoft.com/office/drawing/2010/main">
                  <a:solidFill>
                    <a:srgbClr val="FFFFFF"/>
                  </a:solidFill>
                </a14:hiddenFill>
              </a:ext>
            </a:extLst>
          </p:spPr>
        </p:pic>
        <p:grpSp>
          <p:nvGrpSpPr>
            <p:cNvPr id="1033" name="Group 1032">
              <a:extLst>
                <a:ext uri="{FF2B5EF4-FFF2-40B4-BE49-F238E27FC236}">
                  <a16:creationId xmlns:a16="http://schemas.microsoft.com/office/drawing/2014/main" id="{0958A32D-DDCE-014A-CC80-1B6ED05EE4A1}"/>
                </a:ext>
              </a:extLst>
            </p:cNvPr>
            <p:cNvGrpSpPr/>
            <p:nvPr/>
          </p:nvGrpSpPr>
          <p:grpSpPr>
            <a:xfrm>
              <a:off x="5003940" y="3231113"/>
              <a:ext cx="1910883" cy="925709"/>
              <a:chOff x="2539327" y="4177240"/>
              <a:chExt cx="3296072" cy="1596748"/>
            </a:xfrm>
          </p:grpSpPr>
          <p:sp>
            <p:nvSpPr>
              <p:cNvPr id="1054" name="Rounded Rectangle 1053">
                <a:extLst>
                  <a:ext uri="{FF2B5EF4-FFF2-40B4-BE49-F238E27FC236}">
                    <a16:creationId xmlns:a16="http://schemas.microsoft.com/office/drawing/2014/main" id="{782A43B5-2EE7-297F-3C78-39103FF00BC8}"/>
                  </a:ext>
                </a:extLst>
              </p:cNvPr>
              <p:cNvSpPr/>
              <p:nvPr/>
            </p:nvSpPr>
            <p:spPr>
              <a:xfrm>
                <a:off x="2539327" y="4177240"/>
                <a:ext cx="2834862" cy="1122149"/>
              </a:xfrm>
              <a:prstGeom prst="roundRect">
                <a:avLst>
                  <a:gd name="adj" fmla="val 4656"/>
                </a:avLst>
              </a:prstGeom>
              <a:solidFill>
                <a:schemeClr val="bg1"/>
              </a:solidFill>
              <a:ln>
                <a:solidFill>
                  <a:schemeClr val="bg1">
                    <a:lumMod val="95000"/>
                  </a:schemeClr>
                </a:solidFill>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5" name="Rounded Rectangle 1054">
                <a:extLst>
                  <a:ext uri="{FF2B5EF4-FFF2-40B4-BE49-F238E27FC236}">
                    <a16:creationId xmlns:a16="http://schemas.microsoft.com/office/drawing/2014/main" id="{6506057D-1DFE-1B23-BDC6-7D5A43243F0C}"/>
                  </a:ext>
                </a:extLst>
              </p:cNvPr>
              <p:cNvSpPr/>
              <p:nvPr/>
            </p:nvSpPr>
            <p:spPr>
              <a:xfrm>
                <a:off x="2769932" y="4420477"/>
                <a:ext cx="2834862" cy="1122149"/>
              </a:xfrm>
              <a:prstGeom prst="roundRect">
                <a:avLst>
                  <a:gd name="adj" fmla="val 4656"/>
                </a:avLst>
              </a:prstGeom>
              <a:solidFill>
                <a:schemeClr val="bg1"/>
              </a:solidFill>
              <a:ln>
                <a:solidFill>
                  <a:schemeClr val="bg1">
                    <a:lumMod val="95000"/>
                  </a:schemeClr>
                </a:solidFill>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6" name="Rounded Rectangle 1055">
                <a:extLst>
                  <a:ext uri="{FF2B5EF4-FFF2-40B4-BE49-F238E27FC236}">
                    <a16:creationId xmlns:a16="http://schemas.microsoft.com/office/drawing/2014/main" id="{5EE90C9A-AA9A-8ED4-4AA7-B3F58FAA764C}"/>
                  </a:ext>
                </a:extLst>
              </p:cNvPr>
              <p:cNvSpPr/>
              <p:nvPr/>
            </p:nvSpPr>
            <p:spPr>
              <a:xfrm>
                <a:off x="3000537" y="4651839"/>
                <a:ext cx="2834862" cy="1122149"/>
              </a:xfrm>
              <a:prstGeom prst="roundRect">
                <a:avLst>
                  <a:gd name="adj" fmla="val 4656"/>
                </a:avLst>
              </a:prstGeom>
              <a:solidFill>
                <a:schemeClr val="bg1"/>
              </a:solidFill>
              <a:ln>
                <a:solidFill>
                  <a:schemeClr val="bg1">
                    <a:lumMod val="95000"/>
                  </a:schemeClr>
                </a:solidFill>
              </a:ln>
              <a:effectLst>
                <a:outerShdw blurRad="127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51D21">
                        <a:lumMod val="90000"/>
                        <a:lumOff val="10000"/>
                      </a:srgbClr>
                    </a:solidFill>
                    <a:effectLst/>
                    <a:uLnTx/>
                    <a:uFillTx/>
                    <a:latin typeface="Segoe UI Semibold"/>
                    <a:ea typeface="+mn-ea"/>
                    <a:cs typeface="+mn-cs"/>
                  </a:rPr>
                  <a:t>AI Plugins</a:t>
                </a:r>
              </a:p>
            </p:txBody>
          </p:sp>
        </p:grpSp>
        <p:sp>
          <p:nvSpPr>
            <p:cNvPr id="1034" name="TextBox 1033">
              <a:extLst>
                <a:ext uri="{FF2B5EF4-FFF2-40B4-BE49-F238E27FC236}">
                  <a16:creationId xmlns:a16="http://schemas.microsoft.com/office/drawing/2014/main" id="{4FDF291F-AF3E-9665-BF87-E0468FADBAF0}"/>
                </a:ext>
              </a:extLst>
            </p:cNvPr>
            <p:cNvSpPr txBox="1"/>
            <p:nvPr/>
          </p:nvSpPr>
          <p:spPr>
            <a:xfrm>
              <a:off x="3245479" y="1358520"/>
              <a:ext cx="702115"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1D21"/>
                  </a:solidFill>
                  <a:effectLst/>
                  <a:uLnTx/>
                  <a:uFillTx/>
                  <a:latin typeface="Segoe UI Semibold"/>
                  <a:ea typeface="+mn-ea"/>
                  <a:cs typeface="+mn-cs"/>
                </a:rPr>
                <a:t>ChatGPT</a:t>
              </a:r>
            </a:p>
          </p:txBody>
        </p:sp>
        <p:sp>
          <p:nvSpPr>
            <p:cNvPr id="1035" name="TextBox 1034">
              <a:extLst>
                <a:ext uri="{FF2B5EF4-FFF2-40B4-BE49-F238E27FC236}">
                  <a16:creationId xmlns:a16="http://schemas.microsoft.com/office/drawing/2014/main" id="{60652EA0-225F-A1DF-FB68-D4C9EAEA92A4}"/>
                </a:ext>
              </a:extLst>
            </p:cNvPr>
            <p:cNvSpPr txBox="1"/>
            <p:nvPr/>
          </p:nvSpPr>
          <p:spPr>
            <a:xfrm>
              <a:off x="4557337" y="1358519"/>
              <a:ext cx="1107675"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1D21"/>
                  </a:solidFill>
                  <a:effectLst/>
                  <a:uLnTx/>
                  <a:uFillTx/>
                  <a:latin typeface="Segoe UI Semibold"/>
                  <a:ea typeface="+mn-ea"/>
                  <a:cs typeface="+mn-cs"/>
                </a:rPr>
                <a:t>M365 Copilot</a:t>
              </a:r>
            </a:p>
          </p:txBody>
        </p:sp>
        <p:sp>
          <p:nvSpPr>
            <p:cNvPr id="1036" name="TextBox 1035">
              <a:extLst>
                <a:ext uri="{FF2B5EF4-FFF2-40B4-BE49-F238E27FC236}">
                  <a16:creationId xmlns:a16="http://schemas.microsoft.com/office/drawing/2014/main" id="{A5E53491-0188-173D-ECF7-78A568C5C7E6}"/>
                </a:ext>
              </a:extLst>
            </p:cNvPr>
            <p:cNvSpPr txBox="1"/>
            <p:nvPr/>
          </p:nvSpPr>
          <p:spPr>
            <a:xfrm>
              <a:off x="6425534" y="1357828"/>
              <a:ext cx="367087"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1D21"/>
                  </a:solidFill>
                  <a:effectLst/>
                  <a:uLnTx/>
                  <a:uFillTx/>
                  <a:latin typeface="Segoe UI Semibold"/>
                  <a:ea typeface="+mn-ea"/>
                  <a:cs typeface="+mn-cs"/>
                </a:rPr>
                <a:t>Bing</a:t>
              </a:r>
            </a:p>
          </p:txBody>
        </p:sp>
        <p:grpSp>
          <p:nvGrpSpPr>
            <p:cNvPr id="1037" name="Group 1036">
              <a:extLst>
                <a:ext uri="{FF2B5EF4-FFF2-40B4-BE49-F238E27FC236}">
                  <a16:creationId xmlns:a16="http://schemas.microsoft.com/office/drawing/2014/main" id="{CFFB354B-A4FA-AFE5-6D58-8D781C18D929}"/>
                </a:ext>
              </a:extLst>
            </p:cNvPr>
            <p:cNvGrpSpPr/>
            <p:nvPr/>
          </p:nvGrpSpPr>
          <p:grpSpPr>
            <a:xfrm>
              <a:off x="7713517" y="1740679"/>
              <a:ext cx="665550" cy="665550"/>
              <a:chOff x="8976315" y="1270659"/>
              <a:chExt cx="1140032" cy="1140032"/>
            </a:xfrm>
          </p:grpSpPr>
          <p:sp>
            <p:nvSpPr>
              <p:cNvPr id="1051" name="Rectangle 1050">
                <a:extLst>
                  <a:ext uri="{FF2B5EF4-FFF2-40B4-BE49-F238E27FC236}">
                    <a16:creationId xmlns:a16="http://schemas.microsoft.com/office/drawing/2014/main" id="{41EDA922-2B2F-CC53-C96B-9B01359EC2AB}"/>
                  </a:ext>
                </a:extLst>
              </p:cNvPr>
              <p:cNvSpPr/>
              <p:nvPr/>
            </p:nvSpPr>
            <p:spPr>
              <a:xfrm>
                <a:off x="8977745" y="1840675"/>
                <a:ext cx="570016" cy="57001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2" name="Rectangle 1051">
                <a:extLst>
                  <a:ext uri="{FF2B5EF4-FFF2-40B4-BE49-F238E27FC236}">
                    <a16:creationId xmlns:a16="http://schemas.microsoft.com/office/drawing/2014/main" id="{1ADFE76B-9C8E-C1C9-982E-233403FFA82E}"/>
                  </a:ext>
                </a:extLst>
              </p:cNvPr>
              <p:cNvSpPr/>
              <p:nvPr/>
            </p:nvSpPr>
            <p:spPr>
              <a:xfrm>
                <a:off x="8976315" y="1270659"/>
                <a:ext cx="570016" cy="57001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53" name="Rectangle 1052">
                <a:extLst>
                  <a:ext uri="{FF2B5EF4-FFF2-40B4-BE49-F238E27FC236}">
                    <a16:creationId xmlns:a16="http://schemas.microsoft.com/office/drawing/2014/main" id="{AE8C2485-E17E-3CD6-F5F6-FBB07BA946F3}"/>
                  </a:ext>
                </a:extLst>
              </p:cNvPr>
              <p:cNvSpPr/>
              <p:nvPr/>
            </p:nvSpPr>
            <p:spPr>
              <a:xfrm>
                <a:off x="9546331" y="1270659"/>
                <a:ext cx="570016" cy="57001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038" name="TextBox 1037">
              <a:extLst>
                <a:ext uri="{FF2B5EF4-FFF2-40B4-BE49-F238E27FC236}">
                  <a16:creationId xmlns:a16="http://schemas.microsoft.com/office/drawing/2014/main" id="{5D0DAA88-69EB-2C06-5764-01C3B3FAE266}"/>
                </a:ext>
              </a:extLst>
            </p:cNvPr>
            <p:cNvSpPr txBox="1"/>
            <p:nvPr/>
          </p:nvSpPr>
          <p:spPr>
            <a:xfrm>
              <a:off x="7379896" y="1357336"/>
              <a:ext cx="1316130"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1D21"/>
                  </a:solidFill>
                  <a:effectLst/>
                  <a:uLnTx/>
                  <a:uFillTx/>
                  <a:latin typeface="Segoe UI Semibold"/>
                  <a:ea typeface="+mn-ea"/>
                  <a:cs typeface="+mn-cs"/>
                </a:rPr>
                <a:t>Your application</a:t>
              </a:r>
            </a:p>
          </p:txBody>
        </p:sp>
        <p:cxnSp>
          <p:nvCxnSpPr>
            <p:cNvPr id="1039" name="Straight Connector 1038">
              <a:extLst>
                <a:ext uri="{FF2B5EF4-FFF2-40B4-BE49-F238E27FC236}">
                  <a16:creationId xmlns:a16="http://schemas.microsoft.com/office/drawing/2014/main" id="{EADE701D-9113-2CDD-BAD1-29363978D4FB}"/>
                </a:ext>
              </a:extLst>
            </p:cNvPr>
            <p:cNvCxnSpPr>
              <a:cxnSpLocks/>
              <a:stCxn id="1041" idx="2"/>
              <a:endCxn id="1040" idx="2"/>
            </p:cNvCxnSpPr>
            <p:nvPr/>
          </p:nvCxnSpPr>
          <p:spPr>
            <a:xfrm>
              <a:off x="3704295" y="2788392"/>
              <a:ext cx="4226099" cy="0"/>
            </a:xfrm>
            <a:prstGeom prst="line">
              <a:avLst/>
            </a:prstGeom>
            <a:ln w="28575" cap="rnd">
              <a:gradFill>
                <a:gsLst>
                  <a:gs pos="0">
                    <a:schemeClr val="accent1"/>
                  </a:gs>
                  <a:gs pos="100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0" name="Arc 1039">
              <a:extLst>
                <a:ext uri="{FF2B5EF4-FFF2-40B4-BE49-F238E27FC236}">
                  <a16:creationId xmlns:a16="http://schemas.microsoft.com/office/drawing/2014/main" id="{02A4FAC4-87E8-91A7-80F7-67D0B02D49D9}"/>
                </a:ext>
              </a:extLst>
            </p:cNvPr>
            <p:cNvSpPr/>
            <p:nvPr/>
          </p:nvSpPr>
          <p:spPr>
            <a:xfrm rot="5400000">
              <a:off x="7848326" y="2598565"/>
              <a:ext cx="164136" cy="215517"/>
            </a:xfrm>
            <a:prstGeom prst="arc">
              <a:avLst/>
            </a:prstGeom>
            <a:ln w="285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41" name="Arc 1040">
              <a:extLst>
                <a:ext uri="{FF2B5EF4-FFF2-40B4-BE49-F238E27FC236}">
                  <a16:creationId xmlns:a16="http://schemas.microsoft.com/office/drawing/2014/main" id="{F88D8A28-EB36-DA1A-EC72-272247856CA1}"/>
                </a:ext>
              </a:extLst>
            </p:cNvPr>
            <p:cNvSpPr/>
            <p:nvPr/>
          </p:nvSpPr>
          <p:spPr>
            <a:xfrm rot="5400000" flipV="1">
              <a:off x="3622226" y="2598565"/>
              <a:ext cx="164136" cy="215517"/>
            </a:xfrm>
            <a:prstGeom prst="arc">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42" name="Straight Connector 1041">
              <a:extLst>
                <a:ext uri="{FF2B5EF4-FFF2-40B4-BE49-F238E27FC236}">
                  <a16:creationId xmlns:a16="http://schemas.microsoft.com/office/drawing/2014/main" id="{5807A12B-587C-3F63-18F0-5BD7CD4141A3}"/>
                </a:ext>
              </a:extLst>
            </p:cNvPr>
            <p:cNvCxnSpPr>
              <a:cxnSpLocks/>
            </p:cNvCxnSpPr>
            <p:nvPr/>
          </p:nvCxnSpPr>
          <p:spPr>
            <a:xfrm>
              <a:off x="5111176" y="2639074"/>
              <a:ext cx="0" cy="149318"/>
            </a:xfrm>
            <a:prstGeom prst="line">
              <a:avLst/>
            </a:prstGeom>
            <a:ln w="28575" cap="rnd">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212928B4-E287-6A67-3B9E-B1E13B3828C3}"/>
                </a:ext>
              </a:extLst>
            </p:cNvPr>
            <p:cNvCxnSpPr>
              <a:cxnSpLocks/>
            </p:cNvCxnSpPr>
            <p:nvPr/>
          </p:nvCxnSpPr>
          <p:spPr>
            <a:xfrm>
              <a:off x="8038152" y="2623589"/>
              <a:ext cx="0" cy="77313"/>
            </a:xfrm>
            <a:prstGeom prst="line">
              <a:avLst/>
            </a:prstGeom>
            <a:ln w="285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33CB88BB-1190-E21F-1759-8D4E94387907}"/>
                </a:ext>
              </a:extLst>
            </p:cNvPr>
            <p:cNvCxnSpPr>
              <a:cxnSpLocks/>
            </p:cNvCxnSpPr>
            <p:nvPr/>
          </p:nvCxnSpPr>
          <p:spPr>
            <a:xfrm>
              <a:off x="3596536" y="2623589"/>
              <a:ext cx="0" cy="77313"/>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931061BB-BCB1-DA27-E7FD-A60F10312490}"/>
                </a:ext>
              </a:extLst>
            </p:cNvPr>
            <p:cNvCxnSpPr>
              <a:cxnSpLocks/>
            </p:cNvCxnSpPr>
            <p:nvPr/>
          </p:nvCxnSpPr>
          <p:spPr>
            <a:xfrm>
              <a:off x="6603168" y="2623589"/>
              <a:ext cx="0" cy="149318"/>
            </a:xfrm>
            <a:prstGeom prst="line">
              <a:avLst/>
            </a:prstGeom>
            <a:ln w="28575" cap="rnd">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1F03E438-ABD2-5974-DBB9-207C2BE5BBFA}"/>
                </a:ext>
              </a:extLst>
            </p:cNvPr>
            <p:cNvCxnSpPr>
              <a:cxnSpLocks/>
            </p:cNvCxnSpPr>
            <p:nvPr/>
          </p:nvCxnSpPr>
          <p:spPr>
            <a:xfrm>
              <a:off x="5883826" y="2786086"/>
              <a:ext cx="0" cy="304869"/>
            </a:xfrm>
            <a:prstGeom prst="line">
              <a:avLst/>
            </a:prstGeom>
            <a:ln w="28575" cap="rnd">
              <a:gradFill>
                <a:gsLst>
                  <a:gs pos="0">
                    <a:schemeClr val="accent1"/>
                  </a:gs>
                  <a:gs pos="100000">
                    <a:schemeClr val="accent2"/>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047" name="Graphic 1046" descr="World outline">
              <a:extLst>
                <a:ext uri="{FF2B5EF4-FFF2-40B4-BE49-F238E27FC236}">
                  <a16:creationId xmlns:a16="http://schemas.microsoft.com/office/drawing/2014/main" id="{0FF14F88-216B-5046-04A8-2B7038B3DF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790503">
              <a:off x="5376602" y="4846942"/>
              <a:ext cx="1044385" cy="1044385"/>
            </a:xfrm>
            <a:prstGeom prst="rect">
              <a:avLst/>
            </a:prstGeom>
          </p:spPr>
        </p:pic>
        <p:grpSp>
          <p:nvGrpSpPr>
            <p:cNvPr id="1048" name="Group 1047">
              <a:extLst>
                <a:ext uri="{FF2B5EF4-FFF2-40B4-BE49-F238E27FC236}">
                  <a16:creationId xmlns:a16="http://schemas.microsoft.com/office/drawing/2014/main" id="{1EA7F7F3-E5CE-7AFF-DFCA-46D7AD305761}"/>
                </a:ext>
              </a:extLst>
            </p:cNvPr>
            <p:cNvGrpSpPr/>
            <p:nvPr/>
          </p:nvGrpSpPr>
          <p:grpSpPr>
            <a:xfrm>
              <a:off x="6594398" y="4278131"/>
              <a:ext cx="210709" cy="495968"/>
              <a:chOff x="8156825" y="4744126"/>
              <a:chExt cx="210709" cy="365983"/>
            </a:xfrm>
          </p:grpSpPr>
          <p:cxnSp>
            <p:nvCxnSpPr>
              <p:cNvPr id="1049" name="Straight Arrow Connector 1048">
                <a:extLst>
                  <a:ext uri="{FF2B5EF4-FFF2-40B4-BE49-F238E27FC236}">
                    <a16:creationId xmlns:a16="http://schemas.microsoft.com/office/drawing/2014/main" id="{34A6AFD6-855C-F453-FB12-73F5F97C48FE}"/>
                  </a:ext>
                </a:extLst>
              </p:cNvPr>
              <p:cNvCxnSpPr>
                <a:cxnSpLocks/>
              </p:cNvCxnSpPr>
              <p:nvPr/>
            </p:nvCxnSpPr>
            <p:spPr>
              <a:xfrm flipV="1">
                <a:off x="8367534" y="4753751"/>
                <a:ext cx="0" cy="356358"/>
              </a:xfrm>
              <a:prstGeom prst="straightConnector1">
                <a:avLst/>
              </a:prstGeom>
              <a:ln w="28575" cap="rnd">
                <a:gradFill>
                  <a:gsLst>
                    <a:gs pos="0">
                      <a:schemeClr val="accent1"/>
                    </a:gs>
                    <a:gs pos="100000">
                      <a:schemeClr val="accent2"/>
                    </a:gs>
                  </a:gsLst>
                  <a:lin ang="5400000" scaled="1"/>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1050" name="Straight Arrow Connector 1049">
                <a:extLst>
                  <a:ext uri="{FF2B5EF4-FFF2-40B4-BE49-F238E27FC236}">
                    <a16:creationId xmlns:a16="http://schemas.microsoft.com/office/drawing/2014/main" id="{2C45EED7-04D3-6E12-7E8D-19E5AD140595}"/>
                  </a:ext>
                </a:extLst>
              </p:cNvPr>
              <p:cNvCxnSpPr>
                <a:cxnSpLocks/>
              </p:cNvCxnSpPr>
              <p:nvPr/>
            </p:nvCxnSpPr>
            <p:spPr>
              <a:xfrm>
                <a:off x="8156825" y="4744126"/>
                <a:ext cx="0" cy="337108"/>
              </a:xfrm>
              <a:prstGeom prst="straightConnector1">
                <a:avLst/>
              </a:prstGeom>
              <a:ln w="28575" cap="rnd">
                <a:gradFill>
                  <a:gsLst>
                    <a:gs pos="0">
                      <a:schemeClr val="accent1"/>
                    </a:gs>
                    <a:gs pos="100000">
                      <a:schemeClr val="accent2"/>
                    </a:gs>
                  </a:gsLst>
                  <a:lin ang="10800000" scaled="0"/>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517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C09C5-3BAA-8D97-9DD1-AC7C67951BD6}"/>
              </a:ext>
            </a:extLst>
          </p:cNvPr>
          <p:cNvSpPr>
            <a:spLocks noGrp="1"/>
          </p:cNvSpPr>
          <p:nvPr>
            <p:ph type="title"/>
          </p:nvPr>
        </p:nvSpPr>
        <p:spPr>
          <a:xfrm>
            <a:off x="588264" y="273006"/>
            <a:ext cx="11018520" cy="553998"/>
          </a:xfrm>
        </p:spPr>
        <p:txBody>
          <a:bodyPr/>
          <a:lstStyle/>
          <a:p>
            <a:r>
              <a:rPr lang="en-US" dirty="0"/>
              <a:t>Azure OpenAI compliance</a:t>
            </a:r>
          </a:p>
        </p:txBody>
      </p:sp>
      <p:sp>
        <p:nvSpPr>
          <p:cNvPr id="6" name="TextBox 5">
            <a:extLst>
              <a:ext uri="{FF2B5EF4-FFF2-40B4-BE49-F238E27FC236}">
                <a16:creationId xmlns:a16="http://schemas.microsoft.com/office/drawing/2014/main" id="{81830ED6-5837-4D95-822A-783935C3D876}"/>
              </a:ext>
            </a:extLst>
          </p:cNvPr>
          <p:cNvSpPr txBox="1"/>
          <p:nvPr/>
        </p:nvSpPr>
        <p:spPr>
          <a:xfrm>
            <a:off x="551050" y="804864"/>
            <a:ext cx="10286272"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FFFFFF"/>
                </a:solidFill>
                <a:effectLst/>
                <a:uLnTx/>
                <a:uFillTx/>
                <a:latin typeface="Segoe UI"/>
                <a:ea typeface="+mn-ea"/>
                <a:cs typeface="+mn-cs"/>
              </a:rPr>
              <a:t>To date Azure OpenAI Service has been certified or assesses against 40 of the 103 compliance offerings that Microsoft measures global compliance against (Global, Regional &amp; Industry)</a:t>
            </a:r>
            <a:endParaRPr kumimoji="0" lang="en-CA" sz="22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B7B74B09-6C62-43F6-8E7F-42F1075BC53A}"/>
              </a:ext>
            </a:extLst>
          </p:cNvPr>
          <p:cNvSpPr txBox="1"/>
          <p:nvPr/>
        </p:nvSpPr>
        <p:spPr>
          <a:xfrm>
            <a:off x="2715409" y="5980898"/>
            <a:ext cx="676118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The Azure OpenAI Service certifications are described in the </a:t>
            </a:r>
            <a:r>
              <a:rPr kumimoji="0" lang="en-US" sz="1800" b="0" i="0" u="sng" strike="noStrike" kern="1200" cap="none" spc="0" normalizeH="0" baseline="0" noProof="0">
                <a:ln>
                  <a:noFill/>
                </a:ln>
                <a:solidFill>
                  <a:srgbClr val="0000FF"/>
                </a:solidFill>
                <a:effectLst/>
                <a:uLnTx/>
                <a:uFillTx/>
                <a:latin typeface="Segoe UI"/>
                <a:ea typeface="+mn-ea"/>
                <a:cs typeface="+mn-cs"/>
                <a:hlinkClick r:id="rId3"/>
              </a:rPr>
              <a:t>Microsoft Azure Compliance Offerings document </a:t>
            </a:r>
            <a:endParaRPr kumimoji="0" lang="en-US" sz="1800" b="0" i="0" u="sng" strike="noStrike" kern="1200" cap="none" spc="0" normalizeH="0" baseline="0" noProof="0">
              <a:ln>
                <a:noFill/>
              </a:ln>
              <a:solidFill>
                <a:srgbClr val="0000FF"/>
              </a:solidFill>
              <a:effectLst/>
              <a:uLnTx/>
              <a:uFillTx/>
              <a:latin typeface="Segoe UI"/>
              <a:ea typeface="+mn-ea"/>
              <a:cs typeface="+mn-cs"/>
            </a:endParaRPr>
          </a:p>
        </p:txBody>
      </p:sp>
      <p:sp>
        <p:nvSpPr>
          <p:cNvPr id="5" name="Rounded Rectangle 4">
            <a:extLst>
              <a:ext uri="{FF2B5EF4-FFF2-40B4-BE49-F238E27FC236}">
                <a16:creationId xmlns:a16="http://schemas.microsoft.com/office/drawing/2014/main" id="{3D2F41FD-C55A-0DB3-9700-08096CF6056D}"/>
              </a:ext>
            </a:extLst>
          </p:cNvPr>
          <p:cNvSpPr/>
          <p:nvPr/>
        </p:nvSpPr>
        <p:spPr bwMode="auto">
          <a:xfrm>
            <a:off x="1230899" y="1912861"/>
            <a:ext cx="9730200" cy="3985817"/>
          </a:xfrm>
          <a:prstGeom prst="roundRect">
            <a:avLst>
              <a:gd name="adj" fmla="val 10260"/>
            </a:avLst>
          </a:prstGeom>
          <a:noFill/>
          <a:ln w="19050" cap="flat" cmpd="sng" algn="ctr">
            <a:gradFill>
              <a:gsLst>
                <a:gs pos="0">
                  <a:srgbClr val="0078D4"/>
                </a:gs>
                <a:gs pos="100000">
                  <a:srgbClr val="50E6FF"/>
                </a:gs>
              </a:gsLst>
              <a:lin ang="2700000" scaled="0"/>
            </a:gradFill>
            <a:prstDash val="solid"/>
            <a:headEnd type="none" w="med" len="med"/>
            <a:tailEnd type="none" w="med" len="med"/>
          </a:ln>
          <a:effectLst>
            <a:glow rad="63500">
              <a:schemeClr val="accent2">
                <a:satMod val="175000"/>
                <a:alpha val="40000"/>
              </a:scheme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2700000" scaled="1"/>
              </a:gradFill>
              <a:effectLst/>
              <a:uLnTx/>
              <a:uFillTx/>
              <a:latin typeface="Segoe UI Semibold"/>
              <a:ea typeface="+mn-ea"/>
              <a:cs typeface="Segoe UI" pitchFamily="34" charset="0"/>
            </a:endParaRPr>
          </a:p>
        </p:txBody>
      </p:sp>
      <p:sp>
        <p:nvSpPr>
          <p:cNvPr id="7" name="Text Placeholder 7">
            <a:extLst>
              <a:ext uri="{FF2B5EF4-FFF2-40B4-BE49-F238E27FC236}">
                <a16:creationId xmlns:a16="http://schemas.microsoft.com/office/drawing/2014/main" id="{72934B89-534D-AF94-CD54-3BCA04C5193D}"/>
              </a:ext>
              <a:ext uri="{C183D7F6-B498-43B3-948B-1728B52AA6E4}">
                <adec:decorative xmlns:adec="http://schemas.microsoft.com/office/drawing/2017/decorative" val="0"/>
              </a:ext>
            </a:extLst>
          </p:cNvPr>
          <p:cNvSpPr txBox="1">
            <a:spLocks/>
          </p:cNvSpPr>
          <p:nvPr/>
        </p:nvSpPr>
        <p:spPr>
          <a:xfrm>
            <a:off x="1271198" y="2091914"/>
            <a:ext cx="2188095" cy="3170099"/>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23 NYCRR 500</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Argentina PDPA</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CSA Star Attest</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CSA Star Cert</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CSA Star Self-Assessment</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ISO 20000-1:2011</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ISO 22301:2012</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ISO 27001:2013</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ISO 27017:2015</a:t>
            </a:r>
          </a:p>
        </p:txBody>
      </p:sp>
      <p:sp>
        <p:nvSpPr>
          <p:cNvPr id="9" name="Text Placeholder 7">
            <a:extLst>
              <a:ext uri="{FF2B5EF4-FFF2-40B4-BE49-F238E27FC236}">
                <a16:creationId xmlns:a16="http://schemas.microsoft.com/office/drawing/2014/main" id="{F934CCC4-DA1F-C1E2-3BD8-A0B09A6BB6EE}"/>
              </a:ext>
              <a:ext uri="{C183D7F6-B498-43B3-948B-1728B52AA6E4}">
                <adec:decorative xmlns:adec="http://schemas.microsoft.com/office/drawing/2017/decorative" val="0"/>
              </a:ext>
            </a:extLst>
          </p:cNvPr>
          <p:cNvSpPr txBox="1">
            <a:spLocks/>
          </p:cNvSpPr>
          <p:nvPr/>
        </p:nvSpPr>
        <p:spPr>
          <a:xfrm>
            <a:off x="5993219" y="2091914"/>
            <a:ext cx="2516132" cy="4093428"/>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DoD DISA SRG L2</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SOC 1, 2, 3</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SOX</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European BA Export (EAR)</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HIPAA BAA</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Germany C5</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GDPR</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GxP</a:t>
            </a: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(FDA21 CFR11)</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HDS (France)</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UK Cy</a:t>
            </a:r>
            <a:r>
              <a:rPr kumimoji="0" lang="en-US" sz="20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ber</a:t>
            </a: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Essentials+ </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50E6FF">
                  <a:lumMod val="60000"/>
                  <a:lumOff val="40000"/>
                </a:srgbClr>
              </a:solidFill>
              <a:effectLst/>
              <a:uLnTx/>
              <a:uFillTx/>
              <a:latin typeface="Segoe UI"/>
              <a:ea typeface="+mn-ea"/>
              <a:cs typeface="Segoe UI" panose="020B0502040204020203" pitchFamily="34" charset="0"/>
            </a:endParaRPr>
          </a:p>
        </p:txBody>
      </p:sp>
      <p:sp>
        <p:nvSpPr>
          <p:cNvPr id="10" name="Text Placeholder 7">
            <a:extLst>
              <a:ext uri="{FF2B5EF4-FFF2-40B4-BE49-F238E27FC236}">
                <a16:creationId xmlns:a16="http://schemas.microsoft.com/office/drawing/2014/main" id="{84D1D146-2535-A590-2E8E-AB5B26FFC394}"/>
              </a:ext>
              <a:ext uri="{C183D7F6-B498-43B3-948B-1728B52AA6E4}">
                <adec:decorative xmlns:adec="http://schemas.microsoft.com/office/drawing/2017/decorative" val="0"/>
              </a:ext>
            </a:extLst>
          </p:cNvPr>
          <p:cNvSpPr txBox="1">
            <a:spLocks/>
          </p:cNvSpPr>
          <p:nvPr/>
        </p:nvSpPr>
        <p:spPr>
          <a:xfrm>
            <a:off x="3539676" y="2091914"/>
            <a:ext cx="2385756" cy="3477875"/>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Canada Privacy Law</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CDSA</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FIPS 140-2</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FedRAMP High</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ISO 27018:2019</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ISO 27701:2019</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ISO 9001:2015</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HiTRUST</a:t>
            </a: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MARS-E (US)</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DESC</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UK G-Cloud</a:t>
            </a:r>
          </a:p>
        </p:txBody>
      </p:sp>
      <p:sp>
        <p:nvSpPr>
          <p:cNvPr id="8" name="TextBox 7">
            <a:extLst>
              <a:ext uri="{FF2B5EF4-FFF2-40B4-BE49-F238E27FC236}">
                <a16:creationId xmlns:a16="http://schemas.microsoft.com/office/drawing/2014/main" id="{B780EE0B-06BF-C238-DDA6-B27200C812B9}"/>
              </a:ext>
            </a:extLst>
          </p:cNvPr>
          <p:cNvSpPr txBox="1"/>
          <p:nvPr/>
        </p:nvSpPr>
        <p:spPr>
          <a:xfrm>
            <a:off x="8584643" y="2091596"/>
            <a:ext cx="2114302" cy="3477875"/>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NERC</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OSPAR</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 Regulation</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NIA</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PCI 3DS</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PCI DSS Level 1</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NIST CSF</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TruSight</a:t>
            </a: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WCAG 2.0</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Singapore MTC</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TISAX</a:t>
            </a:r>
          </a:p>
        </p:txBody>
      </p:sp>
      <p:cxnSp>
        <p:nvCxnSpPr>
          <p:cNvPr id="12" name="Straight Connector 11">
            <a:extLst>
              <a:ext uri="{FF2B5EF4-FFF2-40B4-BE49-F238E27FC236}">
                <a16:creationId xmlns:a16="http://schemas.microsoft.com/office/drawing/2014/main" id="{20383860-1A66-1BCE-E214-45F683EE372F}"/>
              </a:ext>
            </a:extLst>
          </p:cNvPr>
          <p:cNvCxnSpPr/>
          <p:nvPr/>
        </p:nvCxnSpPr>
        <p:spPr>
          <a:xfrm>
            <a:off x="3499484" y="2840773"/>
            <a:ext cx="0" cy="1979525"/>
          </a:xfrm>
          <a:prstGeom prst="line">
            <a:avLst/>
          </a:prstGeom>
          <a:ln>
            <a:solidFill>
              <a:schemeClr val="tx1"/>
            </a:solidFill>
            <a:headEnd type="none" w="lg" len="med"/>
            <a:tailEnd type="none" w="lg" len="med"/>
          </a:ln>
          <a:effectLst>
            <a:glow rad="101600">
              <a:srgbClr val="108EDD">
                <a:alpha val="40000"/>
              </a:srgbClr>
            </a:glow>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C035263-CDE9-8E34-42F3-8CC951EBF4B3}"/>
              </a:ext>
            </a:extLst>
          </p:cNvPr>
          <p:cNvCxnSpPr/>
          <p:nvPr/>
        </p:nvCxnSpPr>
        <p:spPr>
          <a:xfrm>
            <a:off x="8481755" y="2840772"/>
            <a:ext cx="0" cy="1979525"/>
          </a:xfrm>
          <a:prstGeom prst="line">
            <a:avLst/>
          </a:prstGeom>
          <a:ln>
            <a:solidFill>
              <a:schemeClr val="tx1"/>
            </a:solidFill>
            <a:headEnd type="none" w="lg" len="med"/>
            <a:tailEnd type="none" w="lg" len="med"/>
          </a:ln>
          <a:effectLst>
            <a:glow rad="101600">
              <a:srgbClr val="108EDD">
                <a:alpha val="40000"/>
              </a:srgbClr>
            </a:glow>
          </a:effectLst>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F8B5AA-F2CA-9C5D-2F49-0675DF58A415}"/>
              </a:ext>
            </a:extLst>
          </p:cNvPr>
          <p:cNvCxnSpPr/>
          <p:nvPr/>
        </p:nvCxnSpPr>
        <p:spPr>
          <a:xfrm>
            <a:off x="6068511" y="2862987"/>
            <a:ext cx="0" cy="1979525"/>
          </a:xfrm>
          <a:prstGeom prst="line">
            <a:avLst/>
          </a:prstGeom>
          <a:ln>
            <a:solidFill>
              <a:schemeClr val="tx1"/>
            </a:solidFill>
            <a:headEnd type="none" w="lg" len="med"/>
            <a:tailEnd type="none" w="lg" len="med"/>
          </a:ln>
          <a:effectLst>
            <a:glow rad="101600">
              <a:srgbClr val="108EDD">
                <a:alpha val="40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09097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0F616-8B51-F95D-FFC9-5B4E76D24319}"/>
              </a:ext>
            </a:extLst>
          </p:cNvPr>
          <p:cNvSpPr>
            <a:spLocks noGrp="1"/>
          </p:cNvSpPr>
          <p:nvPr>
            <p:ph type="title"/>
          </p:nvPr>
        </p:nvSpPr>
        <p:spPr/>
        <p:txBody>
          <a:bodyPr vert="horz" lIns="91440" tIns="45720" rIns="91440" bIns="45720" rtlCol="0" anchor="b">
            <a:normAutofit fontScale="90000"/>
          </a:bodyPr>
          <a:lstStyle/>
          <a:p>
            <a:r>
              <a:rPr lang="en-US" kern="1200" dirty="0">
                <a:solidFill>
                  <a:schemeClr val="tx1"/>
                </a:solidFill>
                <a:latin typeface="+mj-lt"/>
                <a:ea typeface="+mj-ea"/>
                <a:cs typeface="+mj-cs"/>
              </a:rPr>
              <a:t>SK Plugins</a:t>
            </a:r>
          </a:p>
        </p:txBody>
      </p:sp>
      <p:sp>
        <p:nvSpPr>
          <p:cNvPr id="3" name="Content Placeholder 2">
            <a:extLst>
              <a:ext uri="{FF2B5EF4-FFF2-40B4-BE49-F238E27FC236}">
                <a16:creationId xmlns:a16="http://schemas.microsoft.com/office/drawing/2014/main" id="{7CC25B10-1792-AFB2-EF4D-90FDFACFD7FE}"/>
              </a:ext>
            </a:extLst>
          </p:cNvPr>
          <p:cNvSpPr>
            <a:spLocks noGrp="1"/>
          </p:cNvSpPr>
          <p:nvPr>
            <p:ph sz="quarter" idx="10"/>
          </p:nvPr>
        </p:nvSpPr>
        <p:spPr/>
        <p:txBody>
          <a:bodyPr vert="horz" lIns="91440" tIns="45720" rIns="91440" bIns="45720" rtlCol="0">
            <a:normAutofit/>
          </a:bodyPr>
          <a:lstStyle/>
          <a:p>
            <a:pPr marL="0" indent="0">
              <a:buNone/>
            </a:pPr>
            <a:r>
              <a:rPr lang="en-US" sz="1800" kern="1200" dirty="0">
                <a:solidFill>
                  <a:schemeClr val="tx1"/>
                </a:solidFill>
                <a:latin typeface="+mn-lt"/>
                <a:ea typeface="+mn-ea"/>
                <a:cs typeface="+mn-cs"/>
              </a:rPr>
              <a:t>The actual skill you give it</a:t>
            </a:r>
          </a:p>
        </p:txBody>
      </p:sp>
      <p:pic>
        <p:nvPicPr>
          <p:cNvPr id="5" name="Picture 4">
            <a:extLst>
              <a:ext uri="{FF2B5EF4-FFF2-40B4-BE49-F238E27FC236}">
                <a16:creationId xmlns:a16="http://schemas.microsoft.com/office/drawing/2014/main" id="{F6A42202-208D-9FB1-0D9A-00830953FB40}"/>
              </a:ext>
            </a:extLst>
          </p:cNvPr>
          <p:cNvPicPr>
            <a:picLocks noChangeAspect="1"/>
          </p:cNvPicPr>
          <p:nvPr/>
        </p:nvPicPr>
        <p:blipFill>
          <a:blip r:embed="rId2"/>
          <a:stretch>
            <a:fillRect/>
          </a:stretch>
        </p:blipFill>
        <p:spPr>
          <a:xfrm>
            <a:off x="1245778" y="1768295"/>
            <a:ext cx="10102521" cy="4419853"/>
          </a:xfrm>
          <a:prstGeom prst="rect">
            <a:avLst/>
          </a:prstGeom>
        </p:spPr>
      </p:pic>
    </p:spTree>
    <p:extLst>
      <p:ext uri="{BB962C8B-B14F-4D97-AF65-F5344CB8AC3E}">
        <p14:creationId xmlns:p14="http://schemas.microsoft.com/office/powerpoint/2010/main" val="164100058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A2FD8-D22F-74BF-189D-8D53D5D22DBE}"/>
              </a:ext>
            </a:extLst>
          </p:cNvPr>
          <p:cNvSpPr>
            <a:spLocks noGrp="1"/>
          </p:cNvSpPr>
          <p:nvPr>
            <p:ph type="title"/>
          </p:nvPr>
        </p:nvSpPr>
        <p:spPr>
          <a:xfrm>
            <a:off x="731839" y="1018911"/>
            <a:ext cx="3192461" cy="775597"/>
          </a:xfrm>
        </p:spPr>
        <p:txBody>
          <a:bodyPr/>
          <a:lstStyle/>
          <a:p>
            <a:r>
              <a:rPr lang="en-US"/>
              <a:t>At the core of every copilot is a planner</a:t>
            </a:r>
          </a:p>
        </p:txBody>
      </p:sp>
      <p:sp>
        <p:nvSpPr>
          <p:cNvPr id="4" name="Text Placeholder 3">
            <a:extLst>
              <a:ext uri="{FF2B5EF4-FFF2-40B4-BE49-F238E27FC236}">
                <a16:creationId xmlns:a16="http://schemas.microsoft.com/office/drawing/2014/main" id="{8B48AA34-BD80-A15F-CDD7-7DFAFB24AEB4}"/>
              </a:ext>
            </a:extLst>
          </p:cNvPr>
          <p:cNvSpPr>
            <a:spLocks noGrp="1"/>
          </p:cNvSpPr>
          <p:nvPr>
            <p:ph type="body" sz="half" idx="2"/>
          </p:nvPr>
        </p:nvSpPr>
        <p:spPr>
          <a:xfrm>
            <a:off x="731839" y="2000250"/>
            <a:ext cx="3192461" cy="972707"/>
          </a:xfrm>
        </p:spPr>
        <p:txBody>
          <a:bodyPr>
            <a:normAutofit/>
          </a:bodyPr>
          <a:lstStyle/>
          <a:p>
            <a:r>
              <a:rPr lang="en-US"/>
              <a:t>Planners tell a Copilot what it should do next with the tools it has. Semantic Kernel has 5 generations of planners</a:t>
            </a:r>
          </a:p>
        </p:txBody>
      </p:sp>
      <p:sp>
        <p:nvSpPr>
          <p:cNvPr id="22" name="Text Placeholder 21">
            <a:extLst>
              <a:ext uri="{FF2B5EF4-FFF2-40B4-BE49-F238E27FC236}">
                <a16:creationId xmlns:a16="http://schemas.microsoft.com/office/drawing/2014/main" id="{130843BC-345E-1FA3-28E7-5173AD242246}"/>
              </a:ext>
            </a:extLst>
          </p:cNvPr>
          <p:cNvSpPr>
            <a:spLocks noGrp="1"/>
          </p:cNvSpPr>
          <p:nvPr>
            <p:ph type="body" sz="quarter" idx="20"/>
          </p:nvPr>
        </p:nvSpPr>
        <p:spPr>
          <a:xfrm>
            <a:off x="723900" y="523101"/>
            <a:ext cx="3362578" cy="276999"/>
          </a:xfrm>
        </p:spPr>
        <p:txBody>
          <a:bodyPr/>
          <a:lstStyle/>
          <a:p>
            <a:r>
              <a:rPr lang="en-US"/>
              <a:t>Orchestrating plugins</a:t>
            </a:r>
          </a:p>
        </p:txBody>
      </p:sp>
      <p:sp>
        <p:nvSpPr>
          <p:cNvPr id="1031" name="Rectangle 1030">
            <a:extLst>
              <a:ext uri="{FF2B5EF4-FFF2-40B4-BE49-F238E27FC236}">
                <a16:creationId xmlns:a16="http://schemas.microsoft.com/office/drawing/2014/main" id="{16A24EF3-654E-0E31-C75D-4C19DEEDA591}"/>
              </a:ext>
            </a:extLst>
          </p:cNvPr>
          <p:cNvSpPr/>
          <p:nvPr/>
        </p:nvSpPr>
        <p:spPr>
          <a:xfrm>
            <a:off x="4376057" y="0"/>
            <a:ext cx="7815943" cy="6858000"/>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3" name="Group 2">
            <a:extLst>
              <a:ext uri="{FF2B5EF4-FFF2-40B4-BE49-F238E27FC236}">
                <a16:creationId xmlns:a16="http://schemas.microsoft.com/office/drawing/2014/main" id="{C957EC28-CA85-7E9C-8463-6D8711A9130D}"/>
              </a:ext>
            </a:extLst>
          </p:cNvPr>
          <p:cNvGrpSpPr/>
          <p:nvPr/>
        </p:nvGrpSpPr>
        <p:grpSpPr>
          <a:xfrm rot="20665235">
            <a:off x="4738324" y="1524783"/>
            <a:ext cx="6118667" cy="3582206"/>
            <a:chOff x="3607848" y="1637897"/>
            <a:chExt cx="6118667" cy="3582206"/>
          </a:xfrm>
        </p:grpSpPr>
        <p:grpSp>
          <p:nvGrpSpPr>
            <p:cNvPr id="7" name="Group 6">
              <a:extLst>
                <a:ext uri="{FF2B5EF4-FFF2-40B4-BE49-F238E27FC236}">
                  <a16:creationId xmlns:a16="http://schemas.microsoft.com/office/drawing/2014/main" id="{AB85B62A-D08F-C9B9-FCA3-8A70D335ABAB}"/>
                </a:ext>
              </a:extLst>
            </p:cNvPr>
            <p:cNvGrpSpPr/>
            <p:nvPr/>
          </p:nvGrpSpPr>
          <p:grpSpPr>
            <a:xfrm rot="216792">
              <a:off x="3607848" y="1637897"/>
              <a:ext cx="4976301" cy="3582206"/>
              <a:chOff x="1960749" y="1733285"/>
              <a:chExt cx="4976301" cy="3582206"/>
            </a:xfrm>
          </p:grpSpPr>
          <p:sp>
            <p:nvSpPr>
              <p:cNvPr id="9" name="Graphic 31" descr="Arrow: Clockwise curve with solid fill">
                <a:extLst>
                  <a:ext uri="{FF2B5EF4-FFF2-40B4-BE49-F238E27FC236}">
                    <a16:creationId xmlns:a16="http://schemas.microsoft.com/office/drawing/2014/main" id="{67A57919-7A2B-244E-5D0A-10352811B978}"/>
                  </a:ext>
                </a:extLst>
              </p:cNvPr>
              <p:cNvSpPr/>
              <p:nvPr/>
            </p:nvSpPr>
            <p:spPr>
              <a:xfrm rot="5085139">
                <a:off x="3077759" y="1265421"/>
                <a:ext cx="3391427" cy="4327155"/>
              </a:xfrm>
              <a:custGeom>
                <a:avLst/>
                <a:gdLst>
                  <a:gd name="connsiteX0" fmla="*/ 3310196 w 3310195"/>
                  <a:gd name="connsiteY0" fmla="*/ 4223511 h 4223510"/>
                  <a:gd name="connsiteX1" fmla="*/ 1940460 w 3310195"/>
                  <a:gd name="connsiteY1" fmla="*/ 1369894 h 4223510"/>
                  <a:gd name="connsiteX2" fmla="*/ 2739473 w 3310195"/>
                  <a:gd name="connsiteY2" fmla="*/ 1369894 h 4223510"/>
                  <a:gd name="connsiteX3" fmla="*/ 1369736 w 3310195"/>
                  <a:gd name="connsiteY3" fmla="*/ 157 h 4223510"/>
                  <a:gd name="connsiteX4" fmla="*/ 0 w 3310195"/>
                  <a:gd name="connsiteY4" fmla="*/ 1369894 h 4223510"/>
                  <a:gd name="connsiteX5" fmla="*/ 741941 w 3310195"/>
                  <a:gd name="connsiteY5" fmla="*/ 1369894 h 4223510"/>
                  <a:gd name="connsiteX6" fmla="*/ 3310196 w 3310195"/>
                  <a:gd name="connsiteY6" fmla="*/ 4223511 h 422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0195" h="4223510">
                    <a:moveTo>
                      <a:pt x="3310196" y="4223511"/>
                    </a:moveTo>
                    <a:cubicBezTo>
                      <a:pt x="3310196" y="4223511"/>
                      <a:pt x="1940460" y="3795468"/>
                      <a:pt x="1940460" y="1369894"/>
                    </a:cubicBezTo>
                    <a:lnTo>
                      <a:pt x="2739473" y="1369894"/>
                    </a:lnTo>
                    <a:lnTo>
                      <a:pt x="1369736" y="157"/>
                    </a:lnTo>
                    <a:cubicBezTo>
                      <a:pt x="1369736" y="-16964"/>
                      <a:pt x="0" y="1369894"/>
                      <a:pt x="0" y="1369894"/>
                    </a:cubicBezTo>
                    <a:lnTo>
                      <a:pt x="741941" y="1369894"/>
                    </a:lnTo>
                    <a:cubicBezTo>
                      <a:pt x="741941" y="1375601"/>
                      <a:pt x="953108" y="3687031"/>
                      <a:pt x="3310196" y="4223511"/>
                    </a:cubicBezTo>
                    <a:close/>
                  </a:path>
                </a:pathLst>
              </a:custGeom>
              <a:gradFill flip="none" rotWithShape="1">
                <a:gsLst>
                  <a:gs pos="100000">
                    <a:srgbClr val="F1BFF1">
                      <a:lumMod val="93000"/>
                    </a:srgbClr>
                  </a:gs>
                  <a:gs pos="6000">
                    <a:srgbClr val="8DC8E8">
                      <a:lumMod val="73669"/>
                      <a:lumOff val="26331"/>
                    </a:srgbClr>
                  </a:gs>
                </a:gsLst>
                <a:path path="circle">
                  <a:fillToRect l="100000" t="100000"/>
                </a:path>
                <a:tileRect r="-100000" b="-100000"/>
              </a:gradFill>
              <a:ln w="570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1D21"/>
                  </a:solidFill>
                  <a:effectLst/>
                  <a:uLnTx/>
                  <a:uFillTx/>
                  <a:latin typeface="Segoe UI Semilight"/>
                  <a:ea typeface="+mn-ea"/>
                  <a:cs typeface="+mn-cs"/>
                </a:endParaRPr>
              </a:p>
            </p:txBody>
          </p:sp>
          <p:pic>
            <p:nvPicPr>
              <p:cNvPr id="10" name="Picture 9" descr="A picture containing symbol&#10;&#10;Description automatically generated">
                <a:extLst>
                  <a:ext uri="{FF2B5EF4-FFF2-40B4-BE49-F238E27FC236}">
                    <a16:creationId xmlns:a16="http://schemas.microsoft.com/office/drawing/2014/main" id="{AD2FC38A-B7A2-B369-DC66-24756C98233D}"/>
                  </a:ext>
                </a:extLst>
              </p:cNvPr>
              <p:cNvPicPr>
                <a:picLocks noChangeAspect="1"/>
              </p:cNvPicPr>
              <p:nvPr/>
            </p:nvPicPr>
            <p:blipFill>
              <a:blip r:embed="rId2"/>
              <a:stretch>
                <a:fillRect/>
              </a:stretch>
            </p:blipFill>
            <p:spPr>
              <a:xfrm>
                <a:off x="1960749" y="3603433"/>
                <a:ext cx="1847576" cy="1712058"/>
              </a:xfrm>
              <a:prstGeom prst="rect">
                <a:avLst/>
              </a:prstGeom>
            </p:spPr>
          </p:pic>
          <p:pic>
            <p:nvPicPr>
              <p:cNvPr id="11" name="Picture 10" descr="A cartoon hand holding a blue and white sign&#10;&#10;Description automatically generated with medium confidence">
                <a:extLst>
                  <a:ext uri="{FF2B5EF4-FFF2-40B4-BE49-F238E27FC236}">
                    <a16:creationId xmlns:a16="http://schemas.microsoft.com/office/drawing/2014/main" id="{B6072742-7887-9C6B-EC03-C3621ECF43E3}"/>
                  </a:ext>
                </a:extLst>
              </p:cNvPr>
              <p:cNvPicPr>
                <a:picLocks noChangeAspect="1"/>
              </p:cNvPicPr>
              <p:nvPr/>
            </p:nvPicPr>
            <p:blipFill>
              <a:blip r:embed="rId3"/>
              <a:stretch>
                <a:fillRect/>
              </a:stretch>
            </p:blipFill>
            <p:spPr>
              <a:xfrm rot="21136783" flipH="1">
                <a:off x="4471138" y="1800850"/>
                <a:ext cx="2052544" cy="1273750"/>
              </a:xfrm>
              <a:prstGeom prst="rect">
                <a:avLst/>
              </a:prstGeom>
            </p:spPr>
          </p:pic>
        </p:grpSp>
        <p:sp>
          <p:nvSpPr>
            <p:cNvPr id="8" name="TextBox 7">
              <a:extLst>
                <a:ext uri="{FF2B5EF4-FFF2-40B4-BE49-F238E27FC236}">
                  <a16:creationId xmlns:a16="http://schemas.microsoft.com/office/drawing/2014/main" id="{FDF2AF5A-3704-E4EB-C924-18CD0E2CFA67}"/>
                </a:ext>
              </a:extLst>
            </p:cNvPr>
            <p:cNvSpPr txBox="1"/>
            <p:nvPr/>
          </p:nvSpPr>
          <p:spPr>
            <a:xfrm rot="21378783">
              <a:off x="4845135" y="3154488"/>
              <a:ext cx="4881380" cy="2005156"/>
            </a:xfrm>
            <a:prstGeom prst="rect">
              <a:avLst/>
            </a:prstGeom>
            <a:noFill/>
          </p:spPr>
          <p:txBody>
            <a:bodyPr wrap="none" lIns="0" tIns="0" rIns="0" bIns="0" rtlCol="0">
              <a:prstTxWarp prst="textArchUp">
                <a:avLst>
                  <a:gd name="adj" fmla="val 14299325"/>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03B77"/>
                  </a:solidFill>
                  <a:effectLst/>
                  <a:uLnTx/>
                  <a:uFillTx/>
                  <a:latin typeface="Segoe UI Semibold"/>
                  <a:ea typeface="+mn-ea"/>
                  <a:cs typeface="+mn-cs"/>
                </a:rPr>
                <a:t>The planner</a:t>
              </a:r>
            </a:p>
          </p:txBody>
        </p:sp>
      </p:grpSp>
      <p:sp>
        <p:nvSpPr>
          <p:cNvPr id="12" name="Rounded Rectangle 11">
            <a:extLst>
              <a:ext uri="{FF2B5EF4-FFF2-40B4-BE49-F238E27FC236}">
                <a16:creationId xmlns:a16="http://schemas.microsoft.com/office/drawing/2014/main" id="{2B4D8EC6-6E66-E7D6-FD84-2DD8AAAD5840}"/>
              </a:ext>
            </a:extLst>
          </p:cNvPr>
          <p:cNvSpPr/>
          <p:nvPr/>
        </p:nvSpPr>
        <p:spPr>
          <a:xfrm>
            <a:off x="9806895" y="1365662"/>
            <a:ext cx="1467899" cy="3577247"/>
          </a:xfrm>
          <a:prstGeom prst="roundRect">
            <a:avLst>
              <a:gd name="adj" fmla="val 7631"/>
            </a:avLst>
          </a:prstGeom>
          <a:solidFill>
            <a:schemeClr val="bg1"/>
          </a:solidFill>
          <a:ln>
            <a:solidFill>
              <a:schemeClr val="tx1">
                <a:lumMod val="10000"/>
                <a:lumOff val="90000"/>
              </a:schemeClr>
            </a:solidFill>
          </a:ln>
          <a:effectLst>
            <a:outerShdw blurRad="254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3" name="Picture 12" descr="A purple square with white letters&#10;&#10;Description automatically generated with medium confidence">
            <a:extLst>
              <a:ext uri="{FF2B5EF4-FFF2-40B4-BE49-F238E27FC236}">
                <a16:creationId xmlns:a16="http://schemas.microsoft.com/office/drawing/2014/main" id="{D8CBF86B-3E59-8078-0234-DB52C5BD5A45}"/>
              </a:ext>
            </a:extLst>
          </p:cNvPr>
          <p:cNvPicPr>
            <a:picLocks noChangeAspect="1"/>
          </p:cNvPicPr>
          <p:nvPr/>
        </p:nvPicPr>
        <p:blipFill>
          <a:blip r:embed="rId4"/>
          <a:stretch>
            <a:fillRect/>
          </a:stretch>
        </p:blipFill>
        <p:spPr>
          <a:xfrm>
            <a:off x="10192202" y="3924073"/>
            <a:ext cx="697288" cy="697288"/>
          </a:xfrm>
          <a:prstGeom prst="rect">
            <a:avLst/>
          </a:prstGeom>
        </p:spPr>
      </p:pic>
      <p:pic>
        <p:nvPicPr>
          <p:cNvPr id="14" name="Picture 13" descr="A pink square with a white letter b&#10;&#10;Description automatically generated with medium confidence">
            <a:extLst>
              <a:ext uri="{FF2B5EF4-FFF2-40B4-BE49-F238E27FC236}">
                <a16:creationId xmlns:a16="http://schemas.microsoft.com/office/drawing/2014/main" id="{86B088CC-1241-81D2-8644-B7E7080882B3}"/>
              </a:ext>
            </a:extLst>
          </p:cNvPr>
          <p:cNvPicPr>
            <a:picLocks noChangeAspect="1"/>
          </p:cNvPicPr>
          <p:nvPr/>
        </p:nvPicPr>
        <p:blipFill>
          <a:blip r:embed="rId5"/>
          <a:stretch>
            <a:fillRect/>
          </a:stretch>
        </p:blipFill>
        <p:spPr>
          <a:xfrm>
            <a:off x="10196586" y="2972957"/>
            <a:ext cx="685858" cy="685858"/>
          </a:xfrm>
          <a:prstGeom prst="rect">
            <a:avLst/>
          </a:prstGeom>
        </p:spPr>
      </p:pic>
      <p:sp>
        <p:nvSpPr>
          <p:cNvPr id="15" name="TextBox 14">
            <a:extLst>
              <a:ext uri="{FF2B5EF4-FFF2-40B4-BE49-F238E27FC236}">
                <a16:creationId xmlns:a16="http://schemas.microsoft.com/office/drawing/2014/main" id="{E728E6C1-B6BB-C4AC-00E6-046656E5C5F1}"/>
              </a:ext>
            </a:extLst>
          </p:cNvPr>
          <p:cNvSpPr txBox="1"/>
          <p:nvPr/>
        </p:nvSpPr>
        <p:spPr>
          <a:xfrm>
            <a:off x="10083745" y="1621570"/>
            <a:ext cx="914199" cy="28084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51D21"/>
                </a:solidFill>
                <a:effectLst/>
                <a:uLnTx/>
                <a:uFillTx/>
                <a:latin typeface="Segoe UI Semibold"/>
                <a:ea typeface="+mn-ea"/>
                <a:cs typeface="+mn-cs"/>
              </a:rPr>
              <a:t>The plan</a:t>
            </a:r>
          </a:p>
        </p:txBody>
      </p:sp>
      <p:cxnSp>
        <p:nvCxnSpPr>
          <p:cNvPr id="16" name="Straight Connector 15">
            <a:extLst>
              <a:ext uri="{FF2B5EF4-FFF2-40B4-BE49-F238E27FC236}">
                <a16:creationId xmlns:a16="http://schemas.microsoft.com/office/drawing/2014/main" id="{87DFAD0F-B6D0-AAEF-5349-755D35CEAECB}"/>
              </a:ext>
            </a:extLst>
          </p:cNvPr>
          <p:cNvCxnSpPr>
            <a:cxnSpLocks/>
          </p:cNvCxnSpPr>
          <p:nvPr/>
        </p:nvCxnSpPr>
        <p:spPr>
          <a:xfrm>
            <a:off x="10115168" y="3787687"/>
            <a:ext cx="8513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62F516B-18F6-EBCB-BA9E-1EB2AFFC0C4C}"/>
              </a:ext>
            </a:extLst>
          </p:cNvPr>
          <p:cNvCxnSpPr>
            <a:cxnSpLocks/>
          </p:cNvCxnSpPr>
          <p:nvPr/>
        </p:nvCxnSpPr>
        <p:spPr>
          <a:xfrm>
            <a:off x="10115168" y="2826472"/>
            <a:ext cx="851354"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28B1016-0A48-8C86-3883-3DB7369E2568}"/>
              </a:ext>
            </a:extLst>
          </p:cNvPr>
          <p:cNvSpPr txBox="1"/>
          <p:nvPr/>
        </p:nvSpPr>
        <p:spPr>
          <a:xfrm>
            <a:off x="764360" y="2937460"/>
            <a:ext cx="2377574" cy="1384995"/>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1800"/>
              </a:spcAft>
              <a:buClrTx/>
              <a:buSzTx/>
              <a:buFont typeface="+mj-lt"/>
              <a:buAutoNum type="arabicPeriod"/>
              <a:tabLst/>
              <a:defRPr/>
            </a:pPr>
            <a:r>
              <a:rPr kumimoji="0" lang="en-US" sz="1800" b="0" i="0" u="none" strike="noStrike" kern="1200" cap="none" spc="0" normalizeH="0" baseline="0" noProof="0">
                <a:ln>
                  <a:noFill/>
                </a:ln>
                <a:solidFill>
                  <a:srgbClr val="251D21"/>
                </a:solidFill>
                <a:effectLst/>
                <a:uLnTx/>
                <a:uFillTx/>
                <a:latin typeface="Segoe UI Semilight"/>
                <a:ea typeface="+mn-ea"/>
                <a:cs typeface="+mn-cs"/>
              </a:rPr>
              <a:t>Action planner</a:t>
            </a:r>
          </a:p>
          <a:p>
            <a:pPr marL="342900" marR="0" lvl="0" indent="-342900" algn="l" defTabSz="914400" rtl="0" eaLnBrk="1" fontAlgn="auto" latinLnBrk="0" hangingPunct="1">
              <a:lnSpc>
                <a:spcPct val="100000"/>
              </a:lnSpc>
              <a:spcBef>
                <a:spcPts val="0"/>
              </a:spcBef>
              <a:spcAft>
                <a:spcPts val="1800"/>
              </a:spcAft>
              <a:buClrTx/>
              <a:buSzTx/>
              <a:buFont typeface="+mj-lt"/>
              <a:buAutoNum type="arabicPeriod"/>
              <a:tabLst/>
              <a:defRPr/>
            </a:pPr>
            <a:r>
              <a:rPr kumimoji="0" lang="en-US" sz="1800" b="0" i="0" u="none" strike="noStrike" kern="1200" cap="none" spc="0" normalizeH="0" baseline="0" noProof="0">
                <a:ln>
                  <a:noFill/>
                </a:ln>
                <a:solidFill>
                  <a:srgbClr val="251D21"/>
                </a:solidFill>
                <a:effectLst/>
                <a:uLnTx/>
                <a:uFillTx/>
                <a:latin typeface="Segoe UI Semilight"/>
                <a:ea typeface="+mn-ea"/>
                <a:cs typeface="+mn-cs"/>
              </a:rPr>
              <a:t>Sequential planner</a:t>
            </a:r>
          </a:p>
          <a:p>
            <a:pPr marL="342900" marR="0" lvl="0" indent="-342900" algn="l" defTabSz="914400" rtl="0" eaLnBrk="1" fontAlgn="auto" latinLnBrk="0" hangingPunct="1">
              <a:lnSpc>
                <a:spcPct val="100000"/>
              </a:lnSpc>
              <a:spcBef>
                <a:spcPts val="0"/>
              </a:spcBef>
              <a:spcAft>
                <a:spcPts val="1800"/>
              </a:spcAft>
              <a:buClrTx/>
              <a:buSzTx/>
              <a:buFont typeface="+mj-lt"/>
              <a:buAutoNum type="arabicPeriod"/>
              <a:tabLst/>
              <a:defRPr/>
            </a:pPr>
            <a:r>
              <a:rPr kumimoji="0" lang="en-US" sz="1800" b="0" i="0" u="none" strike="noStrike" kern="1200" cap="none" spc="0" normalizeH="0" baseline="0" noProof="0">
                <a:ln>
                  <a:noFill/>
                </a:ln>
                <a:solidFill>
                  <a:srgbClr val="251D21"/>
                </a:solidFill>
                <a:effectLst/>
                <a:uLnTx/>
                <a:uFillTx/>
                <a:latin typeface="Segoe UI Semilight"/>
                <a:ea typeface="+mn-ea"/>
                <a:cs typeface="+mn-cs"/>
              </a:rPr>
              <a:t>Stepwise planner</a:t>
            </a:r>
          </a:p>
        </p:txBody>
      </p:sp>
      <p:sp>
        <p:nvSpPr>
          <p:cNvPr id="19" name="Oval 18">
            <a:extLst>
              <a:ext uri="{FF2B5EF4-FFF2-40B4-BE49-F238E27FC236}">
                <a16:creationId xmlns:a16="http://schemas.microsoft.com/office/drawing/2014/main" id="{6ABCD4C7-B42B-766E-4400-1032104D8073}"/>
              </a:ext>
            </a:extLst>
          </p:cNvPr>
          <p:cNvSpPr/>
          <p:nvPr/>
        </p:nvSpPr>
        <p:spPr>
          <a:xfrm>
            <a:off x="713887" y="2951636"/>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20" name="Oval 19">
            <a:extLst>
              <a:ext uri="{FF2B5EF4-FFF2-40B4-BE49-F238E27FC236}">
                <a16:creationId xmlns:a16="http://schemas.microsoft.com/office/drawing/2014/main" id="{16EEE0E1-6AD2-3531-B57A-B306313760BF}"/>
              </a:ext>
            </a:extLst>
          </p:cNvPr>
          <p:cNvSpPr/>
          <p:nvPr/>
        </p:nvSpPr>
        <p:spPr>
          <a:xfrm>
            <a:off x="713887" y="3462230"/>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21" name="Oval 20">
            <a:extLst>
              <a:ext uri="{FF2B5EF4-FFF2-40B4-BE49-F238E27FC236}">
                <a16:creationId xmlns:a16="http://schemas.microsoft.com/office/drawing/2014/main" id="{7AC7BA34-EA86-36FB-F61B-E2F6F3062408}"/>
              </a:ext>
            </a:extLst>
          </p:cNvPr>
          <p:cNvSpPr/>
          <p:nvPr/>
        </p:nvSpPr>
        <p:spPr>
          <a:xfrm>
            <a:off x="713887" y="3964732"/>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23" name="TextBox 22">
            <a:extLst>
              <a:ext uri="{FF2B5EF4-FFF2-40B4-BE49-F238E27FC236}">
                <a16:creationId xmlns:a16="http://schemas.microsoft.com/office/drawing/2014/main" id="{275C8B89-92BF-13AA-68C7-B4C4100D26C7}"/>
              </a:ext>
            </a:extLst>
          </p:cNvPr>
          <p:cNvSpPr txBox="1"/>
          <p:nvPr/>
        </p:nvSpPr>
        <p:spPr>
          <a:xfrm>
            <a:off x="761773" y="4470695"/>
            <a:ext cx="3116366" cy="1384995"/>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1800"/>
              </a:spcAft>
              <a:buClrTx/>
              <a:buSzTx/>
              <a:buFont typeface="+mj-lt"/>
              <a:buAutoNum type="arabicPeriod"/>
              <a:tabLst/>
              <a:defRPr/>
            </a:pPr>
            <a:r>
              <a:rPr kumimoji="0" lang="en-US" sz="1800" b="0" i="0" u="none" strike="noStrike" kern="1200" cap="none" spc="0" normalizeH="0" baseline="0" noProof="0">
                <a:ln>
                  <a:noFill/>
                </a:ln>
                <a:solidFill>
                  <a:srgbClr val="251D21"/>
                </a:solidFill>
                <a:effectLst/>
                <a:uLnTx/>
                <a:uFillTx/>
                <a:latin typeface="Segoe UI Semilight"/>
                <a:ea typeface="+mn-ea"/>
                <a:cs typeface="+mn-cs"/>
              </a:rPr>
              <a:t>Automatic function calling</a:t>
            </a:r>
          </a:p>
          <a:p>
            <a:pPr marL="342900" marR="0" lvl="0" indent="-342900" algn="l" defTabSz="914400" rtl="0" eaLnBrk="1" fontAlgn="auto" latinLnBrk="0" hangingPunct="1">
              <a:lnSpc>
                <a:spcPct val="100000"/>
              </a:lnSpc>
              <a:spcBef>
                <a:spcPts val="0"/>
              </a:spcBef>
              <a:spcAft>
                <a:spcPts val="1800"/>
              </a:spcAft>
              <a:buClrTx/>
              <a:buSzTx/>
              <a:buFont typeface="+mj-lt"/>
              <a:buAutoNum type="arabicPeriod"/>
              <a:tabLst/>
              <a:defRPr/>
            </a:pPr>
            <a:r>
              <a:rPr kumimoji="0" lang="en-US" sz="1800" b="0" i="0" u="none" strike="noStrike" kern="1200" cap="none" spc="0" normalizeH="0" baseline="0" noProof="0">
                <a:ln>
                  <a:noFill/>
                </a:ln>
                <a:solidFill>
                  <a:srgbClr val="251D21"/>
                </a:solidFill>
                <a:effectLst/>
                <a:uLnTx/>
                <a:uFillTx/>
                <a:latin typeface="Segoe UI Semilight"/>
                <a:ea typeface="+mn-ea"/>
                <a:cs typeface="+mn-cs"/>
              </a:rPr>
              <a:t>Handlebars planner</a:t>
            </a:r>
          </a:p>
          <a:p>
            <a:pPr marL="342900" marR="0" lvl="0" indent="-342900" algn="l" defTabSz="914400" rtl="0" eaLnBrk="1" fontAlgn="auto" latinLnBrk="0" hangingPunct="1">
              <a:lnSpc>
                <a:spcPct val="100000"/>
              </a:lnSpc>
              <a:spcBef>
                <a:spcPts val="0"/>
              </a:spcBef>
              <a:spcAft>
                <a:spcPts val="1800"/>
              </a:spcAft>
              <a:buClrTx/>
              <a:buSzTx/>
              <a:buFont typeface="+mj-lt"/>
              <a:buAutoNum type="arabicPeriod"/>
              <a:tabLst/>
              <a:defRPr/>
            </a:pPr>
            <a:r>
              <a:rPr kumimoji="0" lang="en-US" sz="1800" b="0" i="0" u="none" strike="noStrike" kern="1200" cap="none" spc="0" normalizeH="0" baseline="0" noProof="0">
                <a:ln>
                  <a:noFill/>
                </a:ln>
                <a:solidFill>
                  <a:srgbClr val="251D21"/>
                </a:solidFill>
                <a:effectLst/>
                <a:uLnTx/>
                <a:uFillTx/>
                <a:latin typeface="Segoe UI Semilight"/>
                <a:ea typeface="+mn-ea"/>
                <a:cs typeface="+mn-cs"/>
              </a:rPr>
              <a:t>Stepwise v2 planner</a:t>
            </a:r>
          </a:p>
        </p:txBody>
      </p:sp>
      <p:sp>
        <p:nvSpPr>
          <p:cNvPr id="24" name="Oval 23">
            <a:extLst>
              <a:ext uri="{FF2B5EF4-FFF2-40B4-BE49-F238E27FC236}">
                <a16:creationId xmlns:a16="http://schemas.microsoft.com/office/drawing/2014/main" id="{13C7C6CC-EFE0-0E18-D254-E9DDA3E64554}"/>
              </a:ext>
            </a:extLst>
          </p:cNvPr>
          <p:cNvSpPr/>
          <p:nvPr/>
        </p:nvSpPr>
        <p:spPr>
          <a:xfrm>
            <a:off x="710900" y="4975504"/>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25" name="Oval 24">
            <a:extLst>
              <a:ext uri="{FF2B5EF4-FFF2-40B4-BE49-F238E27FC236}">
                <a16:creationId xmlns:a16="http://schemas.microsoft.com/office/drawing/2014/main" id="{C4A918A9-C392-F785-5E2D-590AA739E8C5}"/>
              </a:ext>
            </a:extLst>
          </p:cNvPr>
          <p:cNvSpPr/>
          <p:nvPr/>
        </p:nvSpPr>
        <p:spPr>
          <a:xfrm>
            <a:off x="710900" y="5486098"/>
            <a:ext cx="362354" cy="362354"/>
          </a:xfrm>
          <a:prstGeom prst="ellipse">
            <a:avLst/>
          </a:prstGeom>
          <a:solidFill>
            <a:srgbClr val="C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5</a:t>
            </a:r>
          </a:p>
        </p:txBody>
      </p:sp>
      <p:sp>
        <p:nvSpPr>
          <p:cNvPr id="26" name="Oval 25">
            <a:extLst>
              <a:ext uri="{FF2B5EF4-FFF2-40B4-BE49-F238E27FC236}">
                <a16:creationId xmlns:a16="http://schemas.microsoft.com/office/drawing/2014/main" id="{C29126B3-0F42-2530-AD18-2E39CED14B92}"/>
              </a:ext>
            </a:extLst>
          </p:cNvPr>
          <p:cNvSpPr/>
          <p:nvPr/>
        </p:nvSpPr>
        <p:spPr>
          <a:xfrm>
            <a:off x="705419" y="4469004"/>
            <a:ext cx="362354" cy="362354"/>
          </a:xfrm>
          <a:prstGeom prst="ellipse">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5B869B10-A18F-CF1A-C6F2-E7C84C987A86}"/>
              </a:ext>
            </a:extLst>
          </p:cNvPr>
          <p:cNvSpPr txBox="1"/>
          <p:nvPr/>
        </p:nvSpPr>
        <p:spPr>
          <a:xfrm>
            <a:off x="754008" y="4506401"/>
            <a:ext cx="27924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51D21"/>
                </a:solidFill>
                <a:effectLst/>
                <a:uLnTx/>
                <a:uFillTx/>
                <a:latin typeface="Segoe UI Semilight"/>
                <a:ea typeface="+mn-ea"/>
                <a:cs typeface="+mn-cs"/>
              </a:rPr>
              <a:t>*</a:t>
            </a:r>
          </a:p>
        </p:txBody>
      </p:sp>
    </p:spTree>
    <p:extLst>
      <p:ext uri="{BB962C8B-B14F-4D97-AF65-F5344CB8AC3E}">
        <p14:creationId xmlns:p14="http://schemas.microsoft.com/office/powerpoint/2010/main" val="305419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DD919-0492-64E6-B278-6EF8203FCB26}"/>
              </a:ext>
            </a:extLst>
          </p:cNvPr>
          <p:cNvSpPr>
            <a:spLocks noGrp="1"/>
          </p:cNvSpPr>
          <p:nvPr>
            <p:ph type="title"/>
          </p:nvPr>
        </p:nvSpPr>
        <p:spPr/>
        <p:txBody>
          <a:bodyPr vert="horz" lIns="91440" tIns="45720" rIns="91440" bIns="45720" rtlCol="0" anchor="b">
            <a:normAutofit fontScale="90000"/>
          </a:bodyPr>
          <a:lstStyle/>
          <a:p>
            <a:r>
              <a:rPr lang="en-US" kern="1200" dirty="0">
                <a:solidFill>
                  <a:schemeClr val="tx1"/>
                </a:solidFill>
                <a:latin typeface="+mj-lt"/>
                <a:ea typeface="+mj-ea"/>
                <a:cs typeface="+mj-cs"/>
              </a:rPr>
              <a:t>Semantic Kernel Planner</a:t>
            </a:r>
          </a:p>
        </p:txBody>
      </p:sp>
      <p:sp>
        <p:nvSpPr>
          <p:cNvPr id="3" name="Content Placeholder 2">
            <a:extLst>
              <a:ext uri="{FF2B5EF4-FFF2-40B4-BE49-F238E27FC236}">
                <a16:creationId xmlns:a16="http://schemas.microsoft.com/office/drawing/2014/main" id="{9DE54380-39E9-5FD2-821F-6A8F1CEB475C}"/>
              </a:ext>
            </a:extLst>
          </p:cNvPr>
          <p:cNvSpPr>
            <a:spLocks noGrp="1"/>
          </p:cNvSpPr>
          <p:nvPr>
            <p:ph sz="quarter" idx="10"/>
          </p:nvPr>
        </p:nvSpPr>
        <p:spPr/>
        <p:txBody>
          <a:bodyPr vert="horz" lIns="91440" tIns="45720" rIns="91440" bIns="45720" rtlCol="0">
            <a:normAutofit/>
          </a:bodyPr>
          <a:lstStyle/>
          <a:p>
            <a:pPr marL="0" indent="0">
              <a:buNone/>
            </a:pPr>
            <a:r>
              <a:rPr lang="en-US" sz="1800" dirty="0"/>
              <a:t>How to do something. Template + data</a:t>
            </a:r>
            <a:endParaRPr lang="en-US" sz="1800" kern="1200" dirty="0">
              <a:solidFill>
                <a:schemeClr val="tx1"/>
              </a:solidFill>
              <a:latin typeface="+mn-lt"/>
              <a:ea typeface="+mn-ea"/>
              <a:cs typeface="+mn-cs"/>
            </a:endParaRPr>
          </a:p>
        </p:txBody>
      </p:sp>
      <p:pic>
        <p:nvPicPr>
          <p:cNvPr id="5" name="Picture 4">
            <a:extLst>
              <a:ext uri="{FF2B5EF4-FFF2-40B4-BE49-F238E27FC236}">
                <a16:creationId xmlns:a16="http://schemas.microsoft.com/office/drawing/2014/main" id="{8809BAAA-B1A4-1920-F2E5-F0236FF54862}"/>
              </a:ext>
            </a:extLst>
          </p:cNvPr>
          <p:cNvPicPr>
            <a:picLocks noChangeAspect="1"/>
          </p:cNvPicPr>
          <p:nvPr/>
        </p:nvPicPr>
        <p:blipFill>
          <a:blip r:embed="rId3"/>
          <a:stretch>
            <a:fillRect/>
          </a:stretch>
        </p:blipFill>
        <p:spPr>
          <a:xfrm>
            <a:off x="2847751" y="1934479"/>
            <a:ext cx="7133333" cy="4600999"/>
          </a:xfrm>
          <a:prstGeom prst="rect">
            <a:avLst/>
          </a:prstGeom>
        </p:spPr>
      </p:pic>
      <p:sp>
        <p:nvSpPr>
          <p:cNvPr id="6" name="Rectangle 5">
            <a:extLst>
              <a:ext uri="{FF2B5EF4-FFF2-40B4-BE49-F238E27FC236}">
                <a16:creationId xmlns:a16="http://schemas.microsoft.com/office/drawing/2014/main" id="{8288448E-6793-A28F-0347-1302C70D4248}"/>
              </a:ext>
            </a:extLst>
          </p:cNvPr>
          <p:cNvSpPr/>
          <p:nvPr/>
        </p:nvSpPr>
        <p:spPr>
          <a:xfrm>
            <a:off x="3459637" y="4274288"/>
            <a:ext cx="6456996" cy="78567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
        <p:nvSpPr>
          <p:cNvPr id="7" name="Rectangle 6">
            <a:extLst>
              <a:ext uri="{FF2B5EF4-FFF2-40B4-BE49-F238E27FC236}">
                <a16:creationId xmlns:a16="http://schemas.microsoft.com/office/drawing/2014/main" id="{8C2A57EE-EAC5-12A6-0F23-20D69B2C47E1}"/>
              </a:ext>
            </a:extLst>
          </p:cNvPr>
          <p:cNvSpPr/>
          <p:nvPr/>
        </p:nvSpPr>
        <p:spPr>
          <a:xfrm>
            <a:off x="3459637" y="5059965"/>
            <a:ext cx="6456996" cy="52443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Aptos" panose="020B0004020202020204"/>
              <a:ea typeface="+mn-ea"/>
              <a:cs typeface="+mn-cs"/>
            </a:endParaRPr>
          </a:p>
        </p:txBody>
      </p:sp>
    </p:spTree>
    <p:extLst>
      <p:ext uri="{BB962C8B-B14F-4D97-AF65-F5344CB8AC3E}">
        <p14:creationId xmlns:p14="http://schemas.microsoft.com/office/powerpoint/2010/main" val="171681069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572C4-E249-33B9-34F0-8561FDCDD84D}"/>
              </a:ext>
            </a:extLst>
          </p:cNvPr>
          <p:cNvSpPr>
            <a:spLocks noGrp="1"/>
          </p:cNvSpPr>
          <p:nvPr>
            <p:ph type="title"/>
          </p:nvPr>
        </p:nvSpPr>
        <p:spPr/>
        <p:txBody>
          <a:bodyPr vert="horz" lIns="91440" tIns="45720" rIns="91440" bIns="45720" rtlCol="0" anchor="b">
            <a:normAutofit fontScale="90000"/>
          </a:bodyPr>
          <a:lstStyle/>
          <a:p>
            <a:r>
              <a:rPr lang="en-US" kern="1200" dirty="0">
                <a:solidFill>
                  <a:schemeClr val="tx1"/>
                </a:solidFill>
                <a:latin typeface="+mj-lt"/>
                <a:ea typeface="+mj-ea"/>
                <a:cs typeface="+mj-cs"/>
              </a:rPr>
              <a:t>Semantic Kernel Personas</a:t>
            </a:r>
          </a:p>
        </p:txBody>
      </p:sp>
      <p:sp>
        <p:nvSpPr>
          <p:cNvPr id="3" name="Content Placeholder 2">
            <a:extLst>
              <a:ext uri="{FF2B5EF4-FFF2-40B4-BE49-F238E27FC236}">
                <a16:creationId xmlns:a16="http://schemas.microsoft.com/office/drawing/2014/main" id="{B03CC6C9-7053-FF62-241E-643C3EDCD384}"/>
              </a:ext>
            </a:extLst>
          </p:cNvPr>
          <p:cNvSpPr>
            <a:spLocks noGrp="1"/>
          </p:cNvSpPr>
          <p:nvPr>
            <p:ph sz="quarter" idx="10"/>
          </p:nvPr>
        </p:nvSpPr>
        <p:spPr/>
        <p:txBody>
          <a:bodyPr vert="horz" lIns="91440" tIns="45720" rIns="91440" bIns="45720" rtlCol="0">
            <a:normAutofit/>
          </a:bodyPr>
          <a:lstStyle/>
          <a:p>
            <a:pPr marL="0" indent="0">
              <a:buNone/>
            </a:pPr>
            <a:r>
              <a:rPr lang="en-US" sz="1800" kern="1200" dirty="0">
                <a:solidFill>
                  <a:schemeClr val="tx1"/>
                </a:solidFill>
                <a:latin typeface="+mn-lt"/>
                <a:ea typeface="+mn-ea"/>
                <a:cs typeface="+mn-cs"/>
              </a:rPr>
              <a:t>Give your agent a personality</a:t>
            </a:r>
          </a:p>
        </p:txBody>
      </p:sp>
      <p:pic>
        <p:nvPicPr>
          <p:cNvPr id="5" name="Picture 4">
            <a:extLst>
              <a:ext uri="{FF2B5EF4-FFF2-40B4-BE49-F238E27FC236}">
                <a16:creationId xmlns:a16="http://schemas.microsoft.com/office/drawing/2014/main" id="{A66E867C-EF17-B3E4-6061-214557FADF68}"/>
              </a:ext>
            </a:extLst>
          </p:cNvPr>
          <p:cNvPicPr>
            <a:picLocks noChangeAspect="1"/>
          </p:cNvPicPr>
          <p:nvPr/>
        </p:nvPicPr>
        <p:blipFill>
          <a:blip r:embed="rId2"/>
          <a:stretch>
            <a:fillRect/>
          </a:stretch>
        </p:blipFill>
        <p:spPr>
          <a:xfrm>
            <a:off x="983509" y="2531022"/>
            <a:ext cx="10338464" cy="2196922"/>
          </a:xfrm>
          <a:prstGeom prst="rect">
            <a:avLst/>
          </a:prstGeom>
        </p:spPr>
      </p:pic>
    </p:spTree>
    <p:extLst>
      <p:ext uri="{BB962C8B-B14F-4D97-AF65-F5344CB8AC3E}">
        <p14:creationId xmlns:p14="http://schemas.microsoft.com/office/powerpoint/2010/main" val="177506196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50D6-8DCD-09E4-7EDE-3D13F7FE906F}"/>
              </a:ext>
            </a:extLst>
          </p:cNvPr>
          <p:cNvSpPr>
            <a:spLocks noGrp="1"/>
          </p:cNvSpPr>
          <p:nvPr>
            <p:ph type="title"/>
          </p:nvPr>
        </p:nvSpPr>
        <p:spPr/>
        <p:txBody>
          <a:bodyPr/>
          <a:lstStyle/>
          <a:p>
            <a:r>
              <a:rPr lang="en-GB"/>
              <a:t>All together</a:t>
            </a:r>
          </a:p>
        </p:txBody>
      </p:sp>
      <p:sp>
        <p:nvSpPr>
          <p:cNvPr id="3" name="Content Placeholder 2">
            <a:extLst>
              <a:ext uri="{FF2B5EF4-FFF2-40B4-BE49-F238E27FC236}">
                <a16:creationId xmlns:a16="http://schemas.microsoft.com/office/drawing/2014/main" id="{E04AC7A7-90B6-549D-0FD4-7708643914E6}"/>
              </a:ext>
            </a:extLst>
          </p:cNvPr>
          <p:cNvSpPr>
            <a:spLocks noGrp="1"/>
          </p:cNvSpPr>
          <p:nvPr>
            <p:ph sz="quarter" idx="10"/>
          </p:nvPr>
        </p:nvSpPr>
        <p:spPr/>
        <p:txBody>
          <a:bodyPr/>
          <a:lstStyle/>
          <a:p>
            <a:r>
              <a:rPr lang="en-GB"/>
              <a:t>Chat conversation</a:t>
            </a:r>
          </a:p>
        </p:txBody>
      </p:sp>
      <p:pic>
        <p:nvPicPr>
          <p:cNvPr id="5" name="Picture 4">
            <a:extLst>
              <a:ext uri="{FF2B5EF4-FFF2-40B4-BE49-F238E27FC236}">
                <a16:creationId xmlns:a16="http://schemas.microsoft.com/office/drawing/2014/main" id="{A3964FAD-32BF-3A57-9850-DB585F453651}"/>
              </a:ext>
            </a:extLst>
          </p:cNvPr>
          <p:cNvPicPr>
            <a:picLocks noChangeAspect="1"/>
          </p:cNvPicPr>
          <p:nvPr/>
        </p:nvPicPr>
        <p:blipFill>
          <a:blip r:embed="rId2"/>
          <a:stretch>
            <a:fillRect/>
          </a:stretch>
        </p:blipFill>
        <p:spPr>
          <a:xfrm>
            <a:off x="838200" y="2239250"/>
            <a:ext cx="6776987" cy="2504291"/>
          </a:xfrm>
          <a:prstGeom prst="rect">
            <a:avLst/>
          </a:prstGeom>
        </p:spPr>
      </p:pic>
      <p:sp>
        <p:nvSpPr>
          <p:cNvPr id="6" name="TextBox 5">
            <a:extLst>
              <a:ext uri="{FF2B5EF4-FFF2-40B4-BE49-F238E27FC236}">
                <a16:creationId xmlns:a16="http://schemas.microsoft.com/office/drawing/2014/main" id="{BFD5D5D0-E19E-0E42-61CF-FDB80C75A957}"/>
              </a:ext>
            </a:extLst>
          </p:cNvPr>
          <p:cNvSpPr txBox="1"/>
          <p:nvPr/>
        </p:nvSpPr>
        <p:spPr>
          <a:xfrm>
            <a:off x="8290112" y="2575427"/>
            <a:ext cx="396108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0B0004020202020204"/>
                <a:ea typeface="+mn-ea"/>
                <a:cs typeface="+mn-cs"/>
              </a:rPr>
              <a:t>Activates the planner (creating a draft)</a:t>
            </a:r>
          </a:p>
        </p:txBody>
      </p:sp>
      <p:pic>
        <p:nvPicPr>
          <p:cNvPr id="8" name="Picture 7">
            <a:extLst>
              <a:ext uri="{FF2B5EF4-FFF2-40B4-BE49-F238E27FC236}">
                <a16:creationId xmlns:a16="http://schemas.microsoft.com/office/drawing/2014/main" id="{BB1DAB9F-1728-FE59-484A-F3A97FAE9810}"/>
              </a:ext>
            </a:extLst>
          </p:cNvPr>
          <p:cNvPicPr>
            <a:picLocks noChangeAspect="1"/>
          </p:cNvPicPr>
          <p:nvPr/>
        </p:nvPicPr>
        <p:blipFill>
          <a:blip r:embed="rId3"/>
          <a:stretch>
            <a:fillRect/>
          </a:stretch>
        </p:blipFill>
        <p:spPr>
          <a:xfrm>
            <a:off x="810656" y="4857844"/>
            <a:ext cx="7091497" cy="1579917"/>
          </a:xfrm>
          <a:prstGeom prst="rect">
            <a:avLst/>
          </a:prstGeom>
        </p:spPr>
      </p:pic>
      <p:sp>
        <p:nvSpPr>
          <p:cNvPr id="9" name="TextBox 8">
            <a:extLst>
              <a:ext uri="{FF2B5EF4-FFF2-40B4-BE49-F238E27FC236}">
                <a16:creationId xmlns:a16="http://schemas.microsoft.com/office/drawing/2014/main" id="{A1B521F3-FA2B-9075-DE61-5C9BCCAAA24F}"/>
              </a:ext>
            </a:extLst>
          </p:cNvPr>
          <p:cNvSpPr txBox="1"/>
          <p:nvPr/>
        </p:nvSpPr>
        <p:spPr>
          <a:xfrm>
            <a:off x="8290112" y="5668237"/>
            <a:ext cx="370088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0B0004020202020204"/>
                <a:ea typeface="+mn-ea"/>
                <a:cs typeface="+mn-cs"/>
              </a:rPr>
              <a:t>Activates the plugin (sending email)</a:t>
            </a:r>
          </a:p>
        </p:txBody>
      </p:sp>
      <p:sp>
        <p:nvSpPr>
          <p:cNvPr id="10" name="TextBox 9">
            <a:extLst>
              <a:ext uri="{FF2B5EF4-FFF2-40B4-BE49-F238E27FC236}">
                <a16:creationId xmlns:a16="http://schemas.microsoft.com/office/drawing/2014/main" id="{4C971EC5-9E9E-0C04-BDD7-2465D8387E74}"/>
              </a:ext>
            </a:extLst>
          </p:cNvPr>
          <p:cNvSpPr txBox="1"/>
          <p:nvPr/>
        </p:nvSpPr>
        <p:spPr>
          <a:xfrm>
            <a:off x="8230916" y="3752500"/>
            <a:ext cx="321068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0B0004020202020204"/>
                <a:ea typeface="+mn-ea"/>
                <a:cs typeface="+mn-cs"/>
              </a:rPr>
              <a:t>Asking for planner parameters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0B0004020202020204"/>
                <a:ea typeface="+mn-ea"/>
                <a:cs typeface="+mn-cs"/>
              </a:rPr>
              <a:t>for the draft</a:t>
            </a:r>
          </a:p>
        </p:txBody>
      </p:sp>
    </p:spTree>
    <p:extLst>
      <p:ext uri="{BB962C8B-B14F-4D97-AF65-F5344CB8AC3E}">
        <p14:creationId xmlns:p14="http://schemas.microsoft.com/office/powerpoint/2010/main" val="392028931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6CC0403-987B-48E1-2A14-E8BEF3947145}"/>
              </a:ext>
            </a:extLst>
          </p:cNvPr>
          <p:cNvSpPr>
            <a:spLocks noGrp="1"/>
          </p:cNvSpPr>
          <p:nvPr>
            <p:ph type="title"/>
          </p:nvPr>
        </p:nvSpPr>
        <p:spPr>
          <a:xfrm>
            <a:off x="723900" y="919674"/>
            <a:ext cx="10515600" cy="886397"/>
          </a:xfrm>
        </p:spPr>
        <p:txBody>
          <a:bodyPr/>
          <a:lstStyle/>
          <a:p>
            <a:r>
              <a:rPr lang="en-US" dirty="0"/>
              <a:t>Supported And Semantic Kernel gives </a:t>
            </a:r>
            <a:r>
              <a:rPr lang="en-US" dirty="0" err="1"/>
              <a:t>devs</a:t>
            </a:r>
            <a:r>
              <a:rPr lang="en-US" dirty="0"/>
              <a:t> complete control with the kernel languages</a:t>
            </a:r>
          </a:p>
        </p:txBody>
      </p:sp>
      <p:sp>
        <p:nvSpPr>
          <p:cNvPr id="4" name="Text Placeholder 3">
            <a:extLst>
              <a:ext uri="{FF2B5EF4-FFF2-40B4-BE49-F238E27FC236}">
                <a16:creationId xmlns:a16="http://schemas.microsoft.com/office/drawing/2014/main" id="{34E3E02A-DB31-EA24-3EEB-3C3833055F53}"/>
              </a:ext>
            </a:extLst>
          </p:cNvPr>
          <p:cNvSpPr>
            <a:spLocks noGrp="1"/>
          </p:cNvSpPr>
          <p:nvPr>
            <p:ph type="body" sz="quarter" idx="13"/>
          </p:nvPr>
        </p:nvSpPr>
        <p:spPr/>
        <p:txBody>
          <a:bodyPr/>
          <a:lstStyle/>
          <a:p>
            <a:r>
              <a:rPr lang="en-US"/>
              <a:t>Semantic Kernel</a:t>
            </a:r>
          </a:p>
        </p:txBody>
      </p:sp>
      <p:pic>
        <p:nvPicPr>
          <p:cNvPr id="2" name="Picture 2" descr="The kernel is at the center of everything in Semantic Kernel">
            <a:extLst>
              <a:ext uri="{FF2B5EF4-FFF2-40B4-BE49-F238E27FC236}">
                <a16:creationId xmlns:a16="http://schemas.microsoft.com/office/drawing/2014/main" id="{642CED53-C5BF-618F-5E7D-4C627D083D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791" y="2366069"/>
            <a:ext cx="8083818" cy="3806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9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25FD4F5-1A1A-DE3A-0170-34A68EB424E8}"/>
              </a:ext>
            </a:extLst>
          </p:cNvPr>
          <p:cNvSpPr>
            <a:spLocks noGrp="1"/>
          </p:cNvSpPr>
          <p:nvPr>
            <p:ph type="body" idx="4294967295"/>
          </p:nvPr>
        </p:nvSpPr>
        <p:spPr>
          <a:xfrm>
            <a:off x="0" y="423863"/>
            <a:ext cx="1347788" cy="647700"/>
          </a:xfrm>
        </p:spPr>
        <p:txBody>
          <a:bodyPr anchor="t">
            <a:normAutofit/>
          </a:bodyPr>
          <a:lstStyle/>
          <a:p>
            <a:pPr marL="0" indent="0" algn="r">
              <a:spcAft>
                <a:spcPts val="300"/>
              </a:spcAft>
              <a:buNone/>
            </a:pPr>
            <a:r>
              <a:rPr lang="en-US" sz="1800" b="1" dirty="0" err="1">
                <a:latin typeface="+mj-lt"/>
              </a:rPr>
              <a:t>LangChain</a:t>
            </a:r>
            <a:endParaRPr lang="en-US" sz="1800" b="1" dirty="0">
              <a:latin typeface="+mj-lt"/>
            </a:endParaRPr>
          </a:p>
          <a:p>
            <a:pPr marL="0" indent="0" algn="r">
              <a:spcAft>
                <a:spcPts val="300"/>
              </a:spcAft>
              <a:buNone/>
            </a:pPr>
            <a:r>
              <a:rPr lang="en-US" sz="1800" b="0" dirty="0">
                <a:latin typeface="Segoe UI Light" panose="020B0502040204020203" pitchFamily="34" charset="0"/>
                <a:cs typeface="Segoe UI Light" panose="020B0502040204020203" pitchFamily="34" charset="0"/>
              </a:rPr>
              <a:t>Using LCEL</a:t>
            </a:r>
          </a:p>
        </p:txBody>
      </p:sp>
      <p:sp>
        <p:nvSpPr>
          <p:cNvPr id="10" name="Text Placeholder 2">
            <a:extLst>
              <a:ext uri="{FF2B5EF4-FFF2-40B4-BE49-F238E27FC236}">
                <a16:creationId xmlns:a16="http://schemas.microsoft.com/office/drawing/2014/main" id="{68C8AD63-0F39-A357-8D25-65D367AA16CC}"/>
              </a:ext>
            </a:extLst>
          </p:cNvPr>
          <p:cNvSpPr txBox="1">
            <a:spLocks/>
          </p:cNvSpPr>
          <p:nvPr/>
        </p:nvSpPr>
        <p:spPr>
          <a:xfrm>
            <a:off x="4534748" y="424059"/>
            <a:ext cx="2727082" cy="592470"/>
          </a:xfrm>
          <a:prstGeom prst="rect">
            <a:avLst/>
          </a:prstGeom>
        </p:spPr>
        <p:txBody>
          <a:bodyPr vert="horz" lIns="0" tIns="0" rIns="0" bIns="0" rtlCol="0" anchor="t">
            <a:spAutoFit/>
          </a:bodyPr>
          <a:lstStyle>
            <a:lvl1pPr marL="0" indent="0" algn="l" defTabSz="914400" rtl="0" eaLnBrk="1" latinLnBrk="0" hangingPunct="1">
              <a:lnSpc>
                <a:spcPct val="100000"/>
              </a:lnSpc>
              <a:spcBef>
                <a:spcPts val="0"/>
              </a:spcBef>
              <a:spcAft>
                <a:spcPts val="1200"/>
              </a:spcAft>
              <a:buFont typeface="Wingdings" pitchFamily="2" charset="2"/>
              <a:buNone/>
              <a:defRPr sz="2000" b="1" i="0" kern="1200">
                <a:solidFill>
                  <a:schemeClr val="tx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100000"/>
              </a:lnSpc>
              <a:spcBef>
                <a:spcPts val="0"/>
              </a:spcBef>
              <a:spcAft>
                <a:spcPts val="1200"/>
              </a:spcAft>
              <a:buFont typeface="Wingdings" pitchFamily="2" charset="2"/>
              <a:buNone/>
              <a:defRPr sz="2000" b="1" kern="1200">
                <a:solidFill>
                  <a:schemeClr val="tx1"/>
                </a:solidFill>
                <a:latin typeface="+mn-lt"/>
                <a:ea typeface="+mn-ea"/>
                <a:cs typeface="+mn-cs"/>
              </a:defRPr>
            </a:lvl2pPr>
            <a:lvl3pPr marL="914400" indent="0" algn="l" defTabSz="914400" rtl="0" eaLnBrk="1" latinLnBrk="0" hangingPunct="1">
              <a:lnSpc>
                <a:spcPct val="100000"/>
              </a:lnSpc>
              <a:spcBef>
                <a:spcPts val="0"/>
              </a:spcBef>
              <a:spcAft>
                <a:spcPts val="1200"/>
              </a:spcAft>
              <a:buFont typeface="Wingdings" pitchFamily="2" charset="2"/>
              <a:buNone/>
              <a:defRPr sz="1800" b="1" kern="1200">
                <a:solidFill>
                  <a:schemeClr val="tx1"/>
                </a:solidFill>
                <a:latin typeface="+mn-lt"/>
                <a:ea typeface="+mn-ea"/>
                <a:cs typeface="+mn-cs"/>
              </a:defRPr>
            </a:lvl3pPr>
            <a:lvl4pPr marL="1371600" indent="0" algn="l" defTabSz="914400" rtl="0" eaLnBrk="1" latinLnBrk="0" hangingPunct="1">
              <a:lnSpc>
                <a:spcPct val="100000"/>
              </a:lnSpc>
              <a:spcBef>
                <a:spcPts val="0"/>
              </a:spcBef>
              <a:spcAft>
                <a:spcPts val="1200"/>
              </a:spcAft>
              <a:buFont typeface="Wingdings" pitchFamily="2" charset="2"/>
              <a:buNone/>
              <a:defRPr sz="1600" b="1" kern="1200">
                <a:solidFill>
                  <a:schemeClr val="tx1"/>
                </a:solidFill>
                <a:latin typeface="+mn-lt"/>
                <a:ea typeface="+mn-ea"/>
                <a:cs typeface="+mn-cs"/>
              </a:defRPr>
            </a:lvl4pPr>
            <a:lvl5pPr marL="1828800" indent="0" algn="l" defTabSz="914400" rtl="0" eaLnBrk="1" latinLnBrk="0" hangingPunct="1">
              <a:lnSpc>
                <a:spcPct val="100000"/>
              </a:lnSpc>
              <a:spcBef>
                <a:spcPts val="0"/>
              </a:spcBef>
              <a:spcAft>
                <a:spcPts val="1200"/>
              </a:spcAft>
              <a:buFont typeface="Wingdings" pitchFamily="2"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300"/>
              </a:spcAft>
              <a:buClrTx/>
              <a:buSzTx/>
              <a:buFont typeface="Wingdings" pitchFamily="2" charset="2"/>
              <a:buNone/>
              <a:tabLst/>
              <a:defRPr/>
            </a:pPr>
            <a:r>
              <a:rPr kumimoji="0" lang="en-US" sz="1800" b="1" i="0" u="none" strike="noStrike" kern="1200" cap="none" spc="0" normalizeH="0" baseline="0" noProof="0" dirty="0">
                <a:ln>
                  <a:noFill/>
                </a:ln>
                <a:solidFill>
                  <a:srgbClr val="091F2C"/>
                </a:solidFill>
                <a:effectLst/>
                <a:uLnTx/>
                <a:uFillTx/>
                <a:latin typeface="Segoe UI Semibold" panose="020B0502040204020203" pitchFamily="34" charset="0"/>
                <a:ea typeface="+mn-ea"/>
                <a:cs typeface="Segoe UI Semibold" panose="020B0502040204020203" pitchFamily="34" charset="0"/>
              </a:rPr>
              <a:t>Semantic Kernel</a:t>
            </a:r>
          </a:p>
          <a:p>
            <a:pPr marL="0" marR="0" lvl="0" indent="0" algn="r" defTabSz="914400" rtl="0" eaLnBrk="1" fontAlgn="auto" latinLnBrk="0" hangingPunct="1">
              <a:lnSpc>
                <a:spcPct val="100000"/>
              </a:lnSpc>
              <a:spcBef>
                <a:spcPts val="0"/>
              </a:spcBef>
              <a:spcAft>
                <a:spcPts val="300"/>
              </a:spcAft>
              <a:buClrTx/>
              <a:buSzTx/>
              <a:buFont typeface="Wingdings" pitchFamily="2" charset="2"/>
              <a:buNone/>
              <a:tabLst/>
              <a:defRPr/>
            </a:pPr>
            <a:r>
              <a:rPr kumimoji="0" lang="en-US" sz="1800" b="0" i="0" u="none" strike="noStrike" kern="1200" cap="none" spc="0" normalizeH="0" baseline="0" noProof="0" dirty="0">
                <a:ln>
                  <a:noFill/>
                </a:ln>
                <a:solidFill>
                  <a:srgbClr val="091F2C"/>
                </a:solidFill>
                <a:effectLst/>
                <a:uLnTx/>
                <a:uFillTx/>
                <a:latin typeface="Segoe UI Light" panose="020B0502040204020203" pitchFamily="34" charset="0"/>
                <a:ea typeface="+mn-ea"/>
                <a:cs typeface="Segoe UI Light" panose="020B0502040204020203" pitchFamily="34" charset="0"/>
              </a:rPr>
              <a:t>V1.0.0</a:t>
            </a:r>
          </a:p>
        </p:txBody>
      </p:sp>
      <p:pic>
        <p:nvPicPr>
          <p:cNvPr id="5" name="Picture 4">
            <a:extLst>
              <a:ext uri="{FF2B5EF4-FFF2-40B4-BE49-F238E27FC236}">
                <a16:creationId xmlns:a16="http://schemas.microsoft.com/office/drawing/2014/main" id="{A15388EF-E1BD-FDC3-07F8-2B21E85508DE}"/>
              </a:ext>
            </a:extLst>
          </p:cNvPr>
          <p:cNvPicPr>
            <a:picLocks noChangeAspect="1"/>
          </p:cNvPicPr>
          <p:nvPr/>
        </p:nvPicPr>
        <p:blipFill rotWithShape="1">
          <a:blip r:embed="rId3"/>
          <a:srcRect l="31373" t="51669" r="66827" b="46629"/>
          <a:stretch/>
        </p:blipFill>
        <p:spPr>
          <a:xfrm>
            <a:off x="3449759" y="2277922"/>
            <a:ext cx="66918" cy="106729"/>
          </a:xfrm>
          <a:prstGeom prst="rect">
            <a:avLst/>
          </a:prstGeom>
        </p:spPr>
      </p:pic>
      <p:sp>
        <p:nvSpPr>
          <p:cNvPr id="6" name="Rectangle 5">
            <a:extLst>
              <a:ext uri="{FF2B5EF4-FFF2-40B4-BE49-F238E27FC236}">
                <a16:creationId xmlns:a16="http://schemas.microsoft.com/office/drawing/2014/main" id="{551554FF-A4E6-5DE1-0A68-32FDD3E2814A}"/>
              </a:ext>
            </a:extLst>
          </p:cNvPr>
          <p:cNvSpPr/>
          <p:nvPr/>
        </p:nvSpPr>
        <p:spPr bwMode="auto">
          <a:xfrm>
            <a:off x="3516678" y="2277922"/>
            <a:ext cx="104532" cy="10672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685D6882-46A1-230A-23B2-32895EE6C6E0}"/>
              </a:ext>
            </a:extLst>
          </p:cNvPr>
          <p:cNvGrpSpPr/>
          <p:nvPr/>
        </p:nvGrpSpPr>
        <p:grpSpPr>
          <a:xfrm>
            <a:off x="7261830" y="424059"/>
            <a:ext cx="4109340" cy="5925938"/>
            <a:chOff x="7383948" y="508003"/>
            <a:chExt cx="3458803" cy="4987820"/>
          </a:xfrm>
        </p:grpSpPr>
        <p:pic>
          <p:nvPicPr>
            <p:cNvPr id="9" name="Picture 8">
              <a:extLst>
                <a:ext uri="{FF2B5EF4-FFF2-40B4-BE49-F238E27FC236}">
                  <a16:creationId xmlns:a16="http://schemas.microsoft.com/office/drawing/2014/main" id="{DAB35984-D51F-169D-3C36-43F709ECDC6B}"/>
                </a:ext>
              </a:extLst>
            </p:cNvPr>
            <p:cNvPicPr>
              <a:picLocks noChangeAspect="1"/>
            </p:cNvPicPr>
            <p:nvPr/>
          </p:nvPicPr>
          <p:blipFill rotWithShape="1">
            <a:blip r:embed="rId4"/>
            <a:srcRect t="27374"/>
            <a:stretch/>
          </p:blipFill>
          <p:spPr>
            <a:xfrm>
              <a:off x="7383948" y="508003"/>
              <a:ext cx="2727082" cy="1876648"/>
            </a:xfrm>
            <a:prstGeom prst="rect">
              <a:avLst/>
            </a:prstGeom>
          </p:spPr>
        </p:pic>
        <p:pic>
          <p:nvPicPr>
            <p:cNvPr id="11" name="Picture 10">
              <a:extLst>
                <a:ext uri="{FF2B5EF4-FFF2-40B4-BE49-F238E27FC236}">
                  <a16:creationId xmlns:a16="http://schemas.microsoft.com/office/drawing/2014/main" id="{77A02326-0A7E-228B-43A9-C704489C3C34}"/>
                </a:ext>
              </a:extLst>
            </p:cNvPr>
            <p:cNvPicPr>
              <a:picLocks noChangeAspect="1"/>
            </p:cNvPicPr>
            <p:nvPr/>
          </p:nvPicPr>
          <p:blipFill rotWithShape="1">
            <a:blip r:embed="rId5"/>
            <a:srcRect t="25770"/>
            <a:stretch/>
          </p:blipFill>
          <p:spPr>
            <a:xfrm>
              <a:off x="7383948" y="2532883"/>
              <a:ext cx="3458803" cy="2962940"/>
            </a:xfrm>
            <a:prstGeom prst="rect">
              <a:avLst/>
            </a:prstGeom>
          </p:spPr>
        </p:pic>
      </p:grpSp>
      <p:pic>
        <p:nvPicPr>
          <p:cNvPr id="2" name="Picture 1">
            <a:extLst>
              <a:ext uri="{FF2B5EF4-FFF2-40B4-BE49-F238E27FC236}">
                <a16:creationId xmlns:a16="http://schemas.microsoft.com/office/drawing/2014/main" id="{AC94EF26-92F0-D1F3-8635-F9B07AA81BEB}"/>
              </a:ext>
            </a:extLst>
          </p:cNvPr>
          <p:cNvPicPr>
            <a:picLocks noChangeAspect="1"/>
          </p:cNvPicPr>
          <p:nvPr/>
        </p:nvPicPr>
        <p:blipFill rotWithShape="1">
          <a:blip r:embed="rId6"/>
          <a:srcRect l="5688"/>
          <a:stretch/>
        </p:blipFill>
        <p:spPr>
          <a:xfrm>
            <a:off x="1755529" y="283613"/>
            <a:ext cx="3388460" cy="6290774"/>
          </a:xfrm>
          <a:prstGeom prst="rect">
            <a:avLst/>
          </a:prstGeom>
        </p:spPr>
      </p:pic>
    </p:spTree>
    <p:extLst>
      <p:ext uri="{BB962C8B-B14F-4D97-AF65-F5344CB8AC3E}">
        <p14:creationId xmlns:p14="http://schemas.microsoft.com/office/powerpoint/2010/main" val="618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E3BE339-5DB6-6A0C-3AF5-A006913A533D}"/>
              </a:ext>
            </a:extLst>
          </p:cNvPr>
          <p:cNvPicPr>
            <a:picLocks noChangeAspect="1"/>
          </p:cNvPicPr>
          <p:nvPr/>
        </p:nvPicPr>
        <p:blipFill>
          <a:blip r:embed="rId2"/>
          <a:stretch>
            <a:fillRect/>
          </a:stretch>
        </p:blipFill>
        <p:spPr>
          <a:xfrm>
            <a:off x="6096000" y="2676287"/>
            <a:ext cx="4959927" cy="3895317"/>
          </a:xfrm>
          <a:prstGeom prst="rect">
            <a:avLst/>
          </a:prstGeom>
        </p:spPr>
      </p:pic>
      <p:sp>
        <p:nvSpPr>
          <p:cNvPr id="12" name="Title 11">
            <a:extLst>
              <a:ext uri="{FF2B5EF4-FFF2-40B4-BE49-F238E27FC236}">
                <a16:creationId xmlns:a16="http://schemas.microsoft.com/office/drawing/2014/main" id="{4FA398BB-0BF2-ED24-B85C-990B961A04D3}"/>
              </a:ext>
            </a:extLst>
          </p:cNvPr>
          <p:cNvSpPr>
            <a:spLocks noGrp="1"/>
          </p:cNvSpPr>
          <p:nvPr>
            <p:ph type="title"/>
          </p:nvPr>
        </p:nvSpPr>
        <p:spPr>
          <a:xfrm>
            <a:off x="723900" y="919673"/>
            <a:ext cx="10515600" cy="886397"/>
          </a:xfrm>
        </p:spPr>
        <p:txBody>
          <a:bodyPr/>
          <a:lstStyle/>
          <a:p>
            <a:r>
              <a:rPr lang="en-US"/>
              <a:t>Semantic Kernel follows the prompt specification used by Azure AI Studio to include execution settings.</a:t>
            </a:r>
          </a:p>
        </p:txBody>
      </p:sp>
      <p:sp>
        <p:nvSpPr>
          <p:cNvPr id="17" name="Text Placeholder 16">
            <a:extLst>
              <a:ext uri="{FF2B5EF4-FFF2-40B4-BE49-F238E27FC236}">
                <a16:creationId xmlns:a16="http://schemas.microsoft.com/office/drawing/2014/main" id="{F1E92724-1097-4AE2-2A0B-AE2D64D1C6E3}"/>
              </a:ext>
            </a:extLst>
          </p:cNvPr>
          <p:cNvSpPr>
            <a:spLocks noGrp="1"/>
          </p:cNvSpPr>
          <p:nvPr>
            <p:ph type="body" sz="quarter" idx="13"/>
          </p:nvPr>
        </p:nvSpPr>
        <p:spPr/>
        <p:txBody>
          <a:bodyPr/>
          <a:lstStyle/>
          <a:p>
            <a:r>
              <a:rPr lang="en-US"/>
              <a:t>Prompts</a:t>
            </a:r>
          </a:p>
        </p:txBody>
      </p:sp>
      <p:sp>
        <p:nvSpPr>
          <p:cNvPr id="13" name="Text Placeholder 12">
            <a:extLst>
              <a:ext uri="{FF2B5EF4-FFF2-40B4-BE49-F238E27FC236}">
                <a16:creationId xmlns:a16="http://schemas.microsoft.com/office/drawing/2014/main" id="{CEA0A2F5-E7F4-E36E-B7B9-F028BF222D6D}"/>
              </a:ext>
            </a:extLst>
          </p:cNvPr>
          <p:cNvSpPr>
            <a:spLocks noGrp="1"/>
          </p:cNvSpPr>
          <p:nvPr>
            <p:ph type="body" idx="1"/>
          </p:nvPr>
        </p:nvSpPr>
        <p:spPr/>
        <p:txBody>
          <a:bodyPr/>
          <a:lstStyle/>
          <a:p>
            <a:r>
              <a:rPr lang="en-US"/>
              <a:t>LangChain</a:t>
            </a:r>
          </a:p>
        </p:txBody>
      </p:sp>
      <p:sp>
        <p:nvSpPr>
          <p:cNvPr id="15" name="Text Placeholder 14">
            <a:extLst>
              <a:ext uri="{FF2B5EF4-FFF2-40B4-BE49-F238E27FC236}">
                <a16:creationId xmlns:a16="http://schemas.microsoft.com/office/drawing/2014/main" id="{44E0CF37-65F6-787F-5371-CDB5F0E16DEE}"/>
              </a:ext>
            </a:extLst>
          </p:cNvPr>
          <p:cNvSpPr>
            <a:spLocks noGrp="1"/>
          </p:cNvSpPr>
          <p:nvPr>
            <p:ph type="body" sz="quarter" idx="3"/>
          </p:nvPr>
        </p:nvSpPr>
        <p:spPr/>
        <p:txBody>
          <a:bodyPr/>
          <a:lstStyle/>
          <a:p>
            <a:r>
              <a:rPr lang="en-US"/>
              <a:t>Semantic Kernel</a:t>
            </a:r>
          </a:p>
        </p:txBody>
      </p:sp>
      <p:pic>
        <p:nvPicPr>
          <p:cNvPr id="7" name="Picture 6">
            <a:extLst>
              <a:ext uri="{FF2B5EF4-FFF2-40B4-BE49-F238E27FC236}">
                <a16:creationId xmlns:a16="http://schemas.microsoft.com/office/drawing/2014/main" id="{F98512B4-0B34-09D1-A0B4-146055CCB955}"/>
              </a:ext>
            </a:extLst>
          </p:cNvPr>
          <p:cNvPicPr>
            <a:picLocks noChangeAspect="1"/>
          </p:cNvPicPr>
          <p:nvPr/>
        </p:nvPicPr>
        <p:blipFill>
          <a:blip r:embed="rId3"/>
          <a:stretch>
            <a:fillRect/>
          </a:stretch>
        </p:blipFill>
        <p:spPr>
          <a:xfrm>
            <a:off x="677719" y="2627322"/>
            <a:ext cx="5187373" cy="1996624"/>
          </a:xfrm>
          <a:prstGeom prst="rect">
            <a:avLst/>
          </a:prstGeom>
        </p:spPr>
      </p:pic>
      <p:sp>
        <p:nvSpPr>
          <p:cNvPr id="19" name="TextBox 18">
            <a:extLst>
              <a:ext uri="{FF2B5EF4-FFF2-40B4-BE49-F238E27FC236}">
                <a16:creationId xmlns:a16="http://schemas.microsoft.com/office/drawing/2014/main" id="{26519060-0B1E-1B0E-E613-EA1829F95D83}"/>
              </a:ext>
            </a:extLst>
          </p:cNvPr>
          <p:cNvSpPr txBox="1"/>
          <p:nvPr/>
        </p:nvSpPr>
        <p:spPr>
          <a:xfrm>
            <a:off x="1136073" y="4863460"/>
            <a:ext cx="45015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251D21"/>
                </a:solidFill>
                <a:effectLst/>
                <a:uLnTx/>
                <a:uFillTx/>
                <a:latin typeface="Segoe UI Semilight"/>
                <a:ea typeface="+mn-ea"/>
                <a:cs typeface="+mn-cs"/>
              </a:rPr>
              <a:t>LangChain</a:t>
            </a:r>
            <a:r>
              <a:rPr kumimoji="0" lang="en-US" sz="1200" b="0" i="0" u="none" strike="noStrike" kern="1200" cap="none" spc="0" normalizeH="0" baseline="0" noProof="0" dirty="0">
                <a:ln>
                  <a:noFill/>
                </a:ln>
                <a:solidFill>
                  <a:srgbClr val="251D21"/>
                </a:solidFill>
                <a:effectLst/>
                <a:uLnTx/>
                <a:uFillTx/>
                <a:latin typeface="Segoe UI Semilight"/>
                <a:ea typeface="+mn-ea"/>
                <a:cs typeface="+mn-cs"/>
              </a:rPr>
              <a:t> only serializes the prompt, you then need to use chains to combine prompts with models and settings.</a:t>
            </a:r>
          </a:p>
        </p:txBody>
      </p:sp>
      <p:sp>
        <p:nvSpPr>
          <p:cNvPr id="20" name="TextBox 19">
            <a:extLst>
              <a:ext uri="{FF2B5EF4-FFF2-40B4-BE49-F238E27FC236}">
                <a16:creationId xmlns:a16="http://schemas.microsoft.com/office/drawing/2014/main" id="{D948FE06-6E62-5E14-C728-42BFBB338A35}"/>
              </a:ext>
            </a:extLst>
          </p:cNvPr>
          <p:cNvSpPr txBox="1"/>
          <p:nvPr/>
        </p:nvSpPr>
        <p:spPr>
          <a:xfrm>
            <a:off x="1136073" y="5472906"/>
            <a:ext cx="450157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51D21"/>
                </a:solidFill>
                <a:effectLst/>
                <a:uLnTx/>
                <a:uFillTx/>
                <a:latin typeface="Segoe UI Semilight"/>
                <a:ea typeface="+mn-ea"/>
                <a:cs typeface="+mn-cs"/>
              </a:rPr>
              <a:t>Semantic Kernel allows you to define settings for multiple services so that you can easily swap models for a given prompt.</a:t>
            </a:r>
          </a:p>
        </p:txBody>
      </p:sp>
      <p:sp>
        <p:nvSpPr>
          <p:cNvPr id="21" name="Text Placeholder 7">
            <a:extLst>
              <a:ext uri="{FF2B5EF4-FFF2-40B4-BE49-F238E27FC236}">
                <a16:creationId xmlns:a16="http://schemas.microsoft.com/office/drawing/2014/main" id="{BBD72952-3832-825B-761B-C475EC488851}"/>
              </a:ext>
            </a:extLst>
          </p:cNvPr>
          <p:cNvSpPr txBox="1">
            <a:spLocks/>
          </p:cNvSpPr>
          <p:nvPr/>
        </p:nvSpPr>
        <p:spPr>
          <a:xfrm>
            <a:off x="799704" y="4881932"/>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accent1"/>
          </a:solidFill>
        </p:spPr>
        <p:txBody>
          <a:bodyPr vert="horz" wrap="square" lIns="0" tIns="0" rIns="0" bIns="0" rtlCol="0" anchor="ctr">
            <a:noAutofit/>
          </a:bodyPr>
          <a:lstStyle>
            <a:lvl1pPr marL="0" indent="0" algn="ctr" defTabSz="914400" rtl="0" eaLnBrk="1" latinLnBrk="0" hangingPunct="1">
              <a:lnSpc>
                <a:spcPct val="100000"/>
              </a:lnSpc>
              <a:spcBef>
                <a:spcPts val="0"/>
              </a:spcBef>
              <a:spcAft>
                <a:spcPts val="1200"/>
              </a:spcAft>
              <a:buFont typeface="Wingdings" pitchFamily="2" charset="2"/>
              <a:buNone/>
              <a:defRPr sz="1400" kern="1200">
                <a:solidFill>
                  <a:schemeClr val="bg1"/>
                </a:solidFill>
                <a:latin typeface="+mj-lt"/>
                <a:ea typeface="+mn-ea"/>
                <a:cs typeface="+mn-cs"/>
              </a:defRPr>
            </a:lvl1pPr>
            <a:lvl2pPr marL="594360" indent="-285750" algn="l" defTabSz="914400" rtl="0" eaLnBrk="1" latinLnBrk="0" hangingPunct="1">
              <a:lnSpc>
                <a:spcPct val="100000"/>
              </a:lnSpc>
              <a:spcBef>
                <a:spcPts val="0"/>
              </a:spcBef>
              <a:spcAft>
                <a:spcPts val="1200"/>
              </a:spcAft>
              <a:buFont typeface="Wingdings" pitchFamily="2" charset="2"/>
              <a:buChar char="§"/>
              <a:defRPr sz="1800" kern="1200">
                <a:solidFill>
                  <a:schemeClr val="tx1"/>
                </a:solidFill>
                <a:latin typeface="+mn-lt"/>
                <a:ea typeface="+mn-ea"/>
                <a:cs typeface="+mn-cs"/>
              </a:defRPr>
            </a:lvl2pPr>
            <a:lvl3pPr marL="914400" indent="-285750" algn="l" defTabSz="914400" rtl="0" eaLnBrk="1" latinLnBrk="0" hangingPunct="1">
              <a:lnSpc>
                <a:spcPct val="100000"/>
              </a:lnSpc>
              <a:spcBef>
                <a:spcPts val="0"/>
              </a:spcBef>
              <a:spcAft>
                <a:spcPts val="1200"/>
              </a:spcAft>
              <a:buFont typeface="Wingdings" pitchFamily="2" charset="2"/>
              <a:buChar char="§"/>
              <a:defRPr sz="1600" kern="1200">
                <a:solidFill>
                  <a:schemeClr val="tx1"/>
                </a:solidFill>
                <a:latin typeface="+mn-lt"/>
                <a:ea typeface="+mn-ea"/>
                <a:cs typeface="+mn-cs"/>
              </a:defRPr>
            </a:lvl3pPr>
            <a:lvl4pPr marL="123444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4pPr>
            <a:lvl5pPr marL="150876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200"/>
              </a:spcAft>
              <a:buClrTx/>
              <a:buSzTx/>
              <a:buFont typeface="Wingdings"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22" name="Text Placeholder 8">
            <a:extLst>
              <a:ext uri="{FF2B5EF4-FFF2-40B4-BE49-F238E27FC236}">
                <a16:creationId xmlns:a16="http://schemas.microsoft.com/office/drawing/2014/main" id="{EC13E581-BABB-8F46-24AD-793303A9188A}"/>
              </a:ext>
            </a:extLst>
          </p:cNvPr>
          <p:cNvSpPr txBox="1">
            <a:spLocks/>
          </p:cNvSpPr>
          <p:nvPr/>
        </p:nvSpPr>
        <p:spPr>
          <a:xfrm>
            <a:off x="799704" y="5491378"/>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accent1"/>
          </a:solidFill>
        </p:spPr>
        <p:txBody>
          <a:bodyPr vert="horz" wrap="square" lIns="0" tIns="0" rIns="0" bIns="0" rtlCol="0" anchor="ctr">
            <a:noAutofit/>
          </a:bodyPr>
          <a:lstStyle>
            <a:lvl1pPr marL="0" indent="0" algn="ctr" defTabSz="914400" rtl="0" eaLnBrk="1" latinLnBrk="0" hangingPunct="1">
              <a:lnSpc>
                <a:spcPct val="100000"/>
              </a:lnSpc>
              <a:spcBef>
                <a:spcPts val="0"/>
              </a:spcBef>
              <a:spcAft>
                <a:spcPts val="1200"/>
              </a:spcAft>
              <a:buFont typeface="Wingdings" pitchFamily="2" charset="2"/>
              <a:buNone/>
              <a:defRPr sz="1400" kern="1200">
                <a:solidFill>
                  <a:schemeClr val="bg1"/>
                </a:solidFill>
                <a:latin typeface="+mj-lt"/>
                <a:ea typeface="+mn-ea"/>
                <a:cs typeface="+mn-cs"/>
              </a:defRPr>
            </a:lvl1pPr>
            <a:lvl2pPr marL="594360" indent="-285750" algn="l" defTabSz="914400" rtl="0" eaLnBrk="1" latinLnBrk="0" hangingPunct="1">
              <a:lnSpc>
                <a:spcPct val="100000"/>
              </a:lnSpc>
              <a:spcBef>
                <a:spcPts val="0"/>
              </a:spcBef>
              <a:spcAft>
                <a:spcPts val="1200"/>
              </a:spcAft>
              <a:buFont typeface="Wingdings" pitchFamily="2" charset="2"/>
              <a:buChar char="§"/>
              <a:defRPr sz="1800" kern="1200">
                <a:solidFill>
                  <a:schemeClr val="tx1"/>
                </a:solidFill>
                <a:latin typeface="+mn-lt"/>
                <a:ea typeface="+mn-ea"/>
                <a:cs typeface="+mn-cs"/>
              </a:defRPr>
            </a:lvl2pPr>
            <a:lvl3pPr marL="914400" indent="-285750" algn="l" defTabSz="914400" rtl="0" eaLnBrk="1" latinLnBrk="0" hangingPunct="1">
              <a:lnSpc>
                <a:spcPct val="100000"/>
              </a:lnSpc>
              <a:spcBef>
                <a:spcPts val="0"/>
              </a:spcBef>
              <a:spcAft>
                <a:spcPts val="1200"/>
              </a:spcAft>
              <a:buFont typeface="Wingdings" pitchFamily="2" charset="2"/>
              <a:buChar char="§"/>
              <a:defRPr sz="1600" kern="1200">
                <a:solidFill>
                  <a:schemeClr val="tx1"/>
                </a:solidFill>
                <a:latin typeface="+mn-lt"/>
                <a:ea typeface="+mn-ea"/>
                <a:cs typeface="+mn-cs"/>
              </a:defRPr>
            </a:lvl3pPr>
            <a:lvl4pPr marL="123444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4pPr>
            <a:lvl5pPr marL="150876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200"/>
              </a:spcAft>
              <a:buClrTx/>
              <a:buSzTx/>
              <a:buFont typeface="Wingdings"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Tree>
    <p:extLst>
      <p:ext uri="{BB962C8B-B14F-4D97-AF65-F5344CB8AC3E}">
        <p14:creationId xmlns:p14="http://schemas.microsoft.com/office/powerpoint/2010/main" val="361031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Arrow Connector 30">
            <a:extLst>
              <a:ext uri="{FF2B5EF4-FFF2-40B4-BE49-F238E27FC236}">
                <a16:creationId xmlns:a16="http://schemas.microsoft.com/office/drawing/2014/main" id="{31D7590A-EBDC-8FD2-E778-22405511DC1E}"/>
              </a:ext>
            </a:extLst>
          </p:cNvPr>
          <p:cNvCxnSpPr/>
          <p:nvPr/>
        </p:nvCxnSpPr>
        <p:spPr>
          <a:xfrm>
            <a:off x="3241964" y="4064000"/>
            <a:ext cx="5791200" cy="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12" name="Title 11">
            <a:extLst>
              <a:ext uri="{FF2B5EF4-FFF2-40B4-BE49-F238E27FC236}">
                <a16:creationId xmlns:a16="http://schemas.microsoft.com/office/drawing/2014/main" id="{4FA398BB-0BF2-ED24-B85C-990B961A04D3}"/>
              </a:ext>
            </a:extLst>
          </p:cNvPr>
          <p:cNvSpPr>
            <a:spLocks noGrp="1"/>
          </p:cNvSpPr>
          <p:nvPr>
            <p:ph type="title"/>
          </p:nvPr>
        </p:nvSpPr>
        <p:spPr/>
        <p:txBody>
          <a:bodyPr/>
          <a:lstStyle/>
          <a:p>
            <a:r>
              <a:rPr lang="en-US"/>
              <a:t>All Semantic Kernel SDKs will support YAML and Handlebars for cross-language support of prompts</a:t>
            </a:r>
          </a:p>
        </p:txBody>
      </p:sp>
      <p:sp>
        <p:nvSpPr>
          <p:cNvPr id="11" name="Text Placeholder 10">
            <a:extLst>
              <a:ext uri="{FF2B5EF4-FFF2-40B4-BE49-F238E27FC236}">
                <a16:creationId xmlns:a16="http://schemas.microsoft.com/office/drawing/2014/main" id="{8B9D9A0B-8678-1182-AB26-8EE2FCCCC00F}"/>
              </a:ext>
            </a:extLst>
          </p:cNvPr>
          <p:cNvSpPr>
            <a:spLocks noGrp="1"/>
          </p:cNvSpPr>
          <p:nvPr>
            <p:ph type="body" sz="quarter" idx="13"/>
          </p:nvPr>
        </p:nvSpPr>
        <p:spPr/>
        <p:txBody>
          <a:bodyPr/>
          <a:lstStyle/>
          <a:p>
            <a:r>
              <a:rPr lang="en-US"/>
              <a:t>Prompts</a:t>
            </a:r>
          </a:p>
        </p:txBody>
      </p:sp>
      <p:pic>
        <p:nvPicPr>
          <p:cNvPr id="23" name="Picture 4">
            <a:extLst>
              <a:ext uri="{FF2B5EF4-FFF2-40B4-BE49-F238E27FC236}">
                <a16:creationId xmlns:a16="http://schemas.microsoft.com/office/drawing/2014/main" id="{72C9E0CA-3B25-78FD-7B09-ED27412202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707" y="3380499"/>
            <a:ext cx="1127164" cy="123524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4CFB7F67-297B-FBC3-813C-64FE23EE14EF}"/>
              </a:ext>
            </a:extLst>
          </p:cNvPr>
          <p:cNvPicPr>
            <a:picLocks noChangeAspect="1"/>
          </p:cNvPicPr>
          <p:nvPr/>
        </p:nvPicPr>
        <p:blipFill>
          <a:blip r:embed="rId3"/>
          <a:stretch>
            <a:fillRect/>
          </a:stretch>
        </p:blipFill>
        <p:spPr>
          <a:xfrm>
            <a:off x="3627336" y="2107746"/>
            <a:ext cx="4719773" cy="4076936"/>
          </a:xfrm>
          <a:prstGeom prst="rect">
            <a:avLst/>
          </a:prstGeom>
        </p:spPr>
      </p:pic>
      <p:grpSp>
        <p:nvGrpSpPr>
          <p:cNvPr id="25" name="Group 24">
            <a:extLst>
              <a:ext uri="{FF2B5EF4-FFF2-40B4-BE49-F238E27FC236}">
                <a16:creationId xmlns:a16="http://schemas.microsoft.com/office/drawing/2014/main" id="{4484D67F-3FC7-0D42-27F9-FAA7AFE15C83}"/>
              </a:ext>
            </a:extLst>
          </p:cNvPr>
          <p:cNvGrpSpPr/>
          <p:nvPr/>
        </p:nvGrpSpPr>
        <p:grpSpPr>
          <a:xfrm>
            <a:off x="9299292" y="2419061"/>
            <a:ext cx="962123" cy="2946758"/>
            <a:chOff x="5660174" y="1944578"/>
            <a:chExt cx="962123" cy="2946758"/>
          </a:xfrm>
        </p:grpSpPr>
        <p:pic>
          <p:nvPicPr>
            <p:cNvPr id="26" name="Picture 25" descr="NET - Wikipedia">
              <a:extLst>
                <a:ext uri="{FF2B5EF4-FFF2-40B4-BE49-F238E27FC236}">
                  <a16:creationId xmlns:a16="http://schemas.microsoft.com/office/drawing/2014/main" id="{12F939E5-3D18-33FD-C41F-25B34A6398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0844" y="3223259"/>
              <a:ext cx="840782" cy="84078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Java (programming language) - Wikipedia">
              <a:extLst>
                <a:ext uri="{FF2B5EF4-FFF2-40B4-BE49-F238E27FC236}">
                  <a16:creationId xmlns:a16="http://schemas.microsoft.com/office/drawing/2014/main" id="{631672A6-FFF1-5743-6CCB-AF87F2208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6647" y="1944578"/>
              <a:ext cx="549177" cy="100442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242D8FB-952F-5692-94EC-C61DE123FFB2}"/>
                </a:ext>
              </a:extLst>
            </p:cNvPr>
            <p:cNvSpPr txBox="1"/>
            <p:nvPr/>
          </p:nvSpPr>
          <p:spPr>
            <a:xfrm>
              <a:off x="5660174" y="4306561"/>
              <a:ext cx="962123"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51D21"/>
                  </a:solidFill>
                  <a:effectLst/>
                  <a:uLnTx/>
                  <a:uFillTx/>
                  <a:latin typeface="Segoe UI Semibold"/>
                  <a:ea typeface="+mn-ea"/>
                  <a:cs typeface="+mn-cs"/>
                </a:rPr>
                <a:t>App dev</a:t>
              </a:r>
              <a:br>
                <a:rPr kumimoji="0" lang="en-US" sz="1600" b="0" i="0" u="none" strike="noStrike" kern="1200" cap="none" spc="0" normalizeH="0" baseline="0" noProof="0">
                  <a:ln>
                    <a:noFill/>
                  </a:ln>
                  <a:solidFill>
                    <a:srgbClr val="251D21"/>
                  </a:solidFill>
                  <a:effectLst/>
                  <a:uLnTx/>
                  <a:uFillTx/>
                  <a:latin typeface="Segoe UI Semibold"/>
                  <a:ea typeface="+mn-ea"/>
                  <a:cs typeface="+mn-cs"/>
                </a:rPr>
              </a:br>
              <a:r>
                <a:rPr kumimoji="0" lang="en-US" sz="1600" b="0" i="0" u="none" strike="noStrike" kern="1200" cap="none" spc="0" normalizeH="0" baseline="0" noProof="0">
                  <a:ln>
                    <a:noFill/>
                  </a:ln>
                  <a:solidFill>
                    <a:srgbClr val="251D21"/>
                  </a:solidFill>
                  <a:effectLst/>
                  <a:uLnTx/>
                  <a:uFillTx/>
                  <a:latin typeface="Segoe UI Semibold"/>
                  <a:ea typeface="+mn-ea"/>
                  <a:cs typeface="+mn-cs"/>
                </a:rPr>
                <a:t>teams</a:t>
              </a:r>
            </a:p>
          </p:txBody>
        </p:sp>
      </p:grpSp>
      <p:sp>
        <p:nvSpPr>
          <p:cNvPr id="29" name="TextBox 28">
            <a:extLst>
              <a:ext uri="{FF2B5EF4-FFF2-40B4-BE49-F238E27FC236}">
                <a16:creationId xmlns:a16="http://schemas.microsoft.com/office/drawing/2014/main" id="{F8EA4DD1-B47E-7E63-904A-5F9C7B905217}"/>
              </a:ext>
            </a:extLst>
          </p:cNvPr>
          <p:cNvSpPr txBox="1"/>
          <p:nvPr/>
        </p:nvSpPr>
        <p:spPr>
          <a:xfrm>
            <a:off x="1678983" y="4783577"/>
            <a:ext cx="99617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51D21"/>
                </a:solidFill>
                <a:effectLst/>
                <a:uLnTx/>
                <a:uFillTx/>
                <a:latin typeface="Segoe UI Semibold"/>
                <a:ea typeface="+mn-ea"/>
                <a:cs typeface="+mn-cs"/>
              </a:rPr>
              <a:t>AI teams</a:t>
            </a:r>
          </a:p>
        </p:txBody>
      </p:sp>
      <p:sp>
        <p:nvSpPr>
          <p:cNvPr id="32" name="TextBox 31">
            <a:extLst>
              <a:ext uri="{FF2B5EF4-FFF2-40B4-BE49-F238E27FC236}">
                <a16:creationId xmlns:a16="http://schemas.microsoft.com/office/drawing/2014/main" id="{DD3BFBD3-7144-DBAD-7E16-91FB0B93D234}"/>
              </a:ext>
            </a:extLst>
          </p:cNvPr>
          <p:cNvSpPr txBox="1"/>
          <p:nvPr/>
        </p:nvSpPr>
        <p:spPr>
          <a:xfrm>
            <a:off x="3407379" y="6209359"/>
            <a:ext cx="537724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251D21"/>
                </a:solidFill>
                <a:effectLst/>
                <a:uLnTx/>
                <a:uFillTx/>
                <a:latin typeface="Segoe UI Semilight"/>
                <a:ea typeface="+mn-ea"/>
                <a:cs typeface="+mn-cs"/>
              </a:rPr>
              <a:t>LangChain predominantly uses Jinja2 which is not supported outside of Python</a:t>
            </a:r>
          </a:p>
        </p:txBody>
      </p:sp>
    </p:spTree>
    <p:extLst>
      <p:ext uri="{BB962C8B-B14F-4D97-AF65-F5344CB8AC3E}">
        <p14:creationId xmlns:p14="http://schemas.microsoft.com/office/powerpoint/2010/main" val="3622521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0" presetClass="path" presetSubtype="0" accel="50000" decel="50000" fill="hold" nodeType="withEffect">
                                  <p:stCondLst>
                                    <p:cond delay="0"/>
                                  </p:stCondLst>
                                  <p:childTnLst>
                                    <p:animMotion origin="layout" path="M 1.875E-6 4.44444E-6 L -0.03125 -0.08125 " pathEditMode="relative" rAng="0" ptsTypes="AA">
                                      <p:cBhvr>
                                        <p:cTn id="12" dur="2000" fill="hold"/>
                                        <p:tgtEl>
                                          <p:spTgt spid="23"/>
                                        </p:tgtEl>
                                        <p:attrNameLst>
                                          <p:attrName>ppt_x</p:attrName>
                                          <p:attrName>ppt_y</p:attrName>
                                        </p:attrNameLst>
                                      </p:cBhvr>
                                      <p:rCtr x="-1471" y="-3958"/>
                                    </p:animMotion>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nodeType="clickEffect">
                                  <p:stCondLst>
                                    <p:cond delay="0"/>
                                  </p:stCondLst>
                                  <p:childTnLst>
                                    <p:animMotion origin="layout" path="M 4.375E-6 3.7037E-7 L -0.16719 -0.00162 " pathEditMode="relative" rAng="0" ptsTypes="AA">
                                      <p:cBhvr>
                                        <p:cTn id="16" dur="2000" fill="hold"/>
                                        <p:tgtEl>
                                          <p:spTgt spid="24"/>
                                        </p:tgtEl>
                                        <p:attrNameLst>
                                          <p:attrName>ppt_x</p:attrName>
                                          <p:attrName>ppt_y</p:attrName>
                                        </p:attrNameLst>
                                      </p:cBhvr>
                                      <p:rCtr x="-8359"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B828EE-1F5F-4AF2-B756-30FDFAE7DDFC}"/>
              </a:ext>
            </a:extLst>
          </p:cNvPr>
          <p:cNvSpPr>
            <a:spLocks noGrp="1"/>
          </p:cNvSpPr>
          <p:nvPr>
            <p:ph type="title"/>
          </p:nvPr>
        </p:nvSpPr>
        <p:spPr>
          <a:xfrm>
            <a:off x="723900" y="919673"/>
            <a:ext cx="10515600" cy="886397"/>
          </a:xfrm>
        </p:spPr>
        <p:txBody>
          <a:bodyPr/>
          <a:lstStyle/>
          <a:p>
            <a:r>
              <a:rPr lang="en-US"/>
              <a:t>In LangChain, most multi-modal capabilities are one-off tools without a common abstraction </a:t>
            </a:r>
          </a:p>
        </p:txBody>
      </p:sp>
      <p:sp>
        <p:nvSpPr>
          <p:cNvPr id="4" name="Text Placeholder 3">
            <a:extLst>
              <a:ext uri="{FF2B5EF4-FFF2-40B4-BE49-F238E27FC236}">
                <a16:creationId xmlns:a16="http://schemas.microsoft.com/office/drawing/2014/main" id="{C515DBA4-A52B-3C0D-D70B-A96AC9EF543E}"/>
              </a:ext>
            </a:extLst>
          </p:cNvPr>
          <p:cNvSpPr>
            <a:spLocks noGrp="1"/>
          </p:cNvSpPr>
          <p:nvPr>
            <p:ph type="body" sz="quarter" idx="13"/>
          </p:nvPr>
        </p:nvSpPr>
        <p:spPr/>
        <p:txBody>
          <a:bodyPr/>
          <a:lstStyle/>
          <a:p>
            <a:r>
              <a:rPr lang="en-US"/>
              <a:t>Standardized abstractions</a:t>
            </a:r>
          </a:p>
        </p:txBody>
      </p:sp>
      <p:sp>
        <p:nvSpPr>
          <p:cNvPr id="15" name="TextBox 14">
            <a:extLst>
              <a:ext uri="{FF2B5EF4-FFF2-40B4-BE49-F238E27FC236}">
                <a16:creationId xmlns:a16="http://schemas.microsoft.com/office/drawing/2014/main" id="{55BB8008-F2E4-A005-0705-19C830564D17}"/>
              </a:ext>
            </a:extLst>
          </p:cNvPr>
          <p:cNvSpPr txBox="1"/>
          <p:nvPr/>
        </p:nvSpPr>
        <p:spPr>
          <a:xfrm>
            <a:off x="8342572" y="2336881"/>
            <a:ext cx="286269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51D21"/>
                </a:solidFill>
                <a:effectLst/>
                <a:uLnTx/>
                <a:uFillTx/>
                <a:latin typeface="Segoe UI Semilight"/>
                <a:ea typeface="+mn-ea"/>
                <a:cs typeface="+mn-cs"/>
              </a:rPr>
              <a:t>For example, this makes it difficult to swap the component with another model.</a:t>
            </a:r>
          </a:p>
        </p:txBody>
      </p:sp>
      <p:pic>
        <p:nvPicPr>
          <p:cNvPr id="3" name="Picture 2">
            <a:extLst>
              <a:ext uri="{FF2B5EF4-FFF2-40B4-BE49-F238E27FC236}">
                <a16:creationId xmlns:a16="http://schemas.microsoft.com/office/drawing/2014/main" id="{F6307CCC-5147-7199-9CC5-58B223B3DF5D}"/>
              </a:ext>
            </a:extLst>
          </p:cNvPr>
          <p:cNvPicPr>
            <a:picLocks noChangeAspect="1"/>
          </p:cNvPicPr>
          <p:nvPr/>
        </p:nvPicPr>
        <p:blipFill rotWithShape="1">
          <a:blip r:embed="rId2"/>
          <a:srcRect l="23228" t="14902"/>
          <a:stretch/>
        </p:blipFill>
        <p:spPr>
          <a:xfrm>
            <a:off x="1160929" y="2013442"/>
            <a:ext cx="6443382" cy="4680866"/>
          </a:xfrm>
          <a:prstGeom prst="rect">
            <a:avLst/>
          </a:prstGeom>
        </p:spPr>
      </p:pic>
    </p:spTree>
    <p:extLst>
      <p:ext uri="{BB962C8B-B14F-4D97-AF65-F5344CB8AC3E}">
        <p14:creationId xmlns:p14="http://schemas.microsoft.com/office/powerpoint/2010/main" val="387080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EA075-EBE1-C70E-EBC1-8AE7FDE98637}"/>
              </a:ext>
            </a:extLst>
          </p:cNvPr>
          <p:cNvSpPr txBox="1">
            <a:spLocks/>
          </p:cNvSpPr>
          <p:nvPr/>
        </p:nvSpPr>
        <p:spPr>
          <a:xfrm>
            <a:off x="607809" y="365125"/>
            <a:ext cx="637778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225B61"/>
                </a:solidFill>
                <a:effectLst/>
                <a:uLnTx/>
                <a:uFillTx/>
                <a:latin typeface="Segoe Sans Display" pitchFamily="2" charset="0"/>
                <a:ea typeface="+mj-ea"/>
                <a:cs typeface="Segoe Sans Display" pitchFamily="2" charset="0"/>
              </a:rPr>
              <a:t>Fuel your journey to AI innovation by getting your data AI ready </a:t>
            </a:r>
          </a:p>
        </p:txBody>
      </p:sp>
      <p:grpSp>
        <p:nvGrpSpPr>
          <p:cNvPr id="3" name="Group 2">
            <a:extLst>
              <a:ext uri="{FF2B5EF4-FFF2-40B4-BE49-F238E27FC236}">
                <a16:creationId xmlns:a16="http://schemas.microsoft.com/office/drawing/2014/main" id="{0696972E-331D-F35A-6410-1C6B5CB4ABF7}"/>
              </a:ext>
              <a:ext uri="{C183D7F6-B498-43B3-948B-1728B52AA6E4}">
                <adec:decorative xmlns:adec="http://schemas.microsoft.com/office/drawing/2017/decorative" val="1"/>
              </a:ext>
            </a:extLst>
          </p:cNvPr>
          <p:cNvGrpSpPr/>
          <p:nvPr/>
        </p:nvGrpSpPr>
        <p:grpSpPr>
          <a:xfrm>
            <a:off x="685800" y="1946881"/>
            <a:ext cx="10707857" cy="3633305"/>
            <a:chOff x="1130710" y="2004322"/>
            <a:chExt cx="9767536" cy="4022741"/>
          </a:xfrm>
          <a:gradFill>
            <a:gsLst>
              <a:gs pos="0">
                <a:srgbClr val="0078D3"/>
              </a:gs>
              <a:gs pos="49000">
                <a:srgbClr val="8661C5">
                  <a:lumMod val="75000"/>
                </a:srgbClr>
              </a:gs>
              <a:gs pos="78000">
                <a:srgbClr val="C03BC3"/>
              </a:gs>
            </a:gsLst>
            <a:lin ang="1800000" scaled="0"/>
          </a:gradFill>
        </p:grpSpPr>
        <p:sp>
          <p:nvSpPr>
            <p:cNvPr id="4" name="Freeform: Shape 30">
              <a:extLst>
                <a:ext uri="{FF2B5EF4-FFF2-40B4-BE49-F238E27FC236}">
                  <a16:creationId xmlns:a16="http://schemas.microsoft.com/office/drawing/2014/main" id="{B3FF2862-A5C3-D627-66B2-BB37D1C7C8A7}"/>
                </a:ext>
              </a:extLst>
            </p:cNvPr>
            <p:cNvSpPr/>
            <p:nvPr/>
          </p:nvSpPr>
          <p:spPr bwMode="auto">
            <a:xfrm>
              <a:off x="1130710" y="4588787"/>
              <a:ext cx="3124200" cy="1438276"/>
            </a:xfrm>
            <a:custGeom>
              <a:avLst/>
              <a:gdLst>
                <a:gd name="connsiteX0" fmla="*/ 3124200 w 3124200"/>
                <a:gd name="connsiteY0" fmla="*/ 0 h 1469817"/>
                <a:gd name="connsiteX1" fmla="*/ 3124200 w 3124200"/>
                <a:gd name="connsiteY1" fmla="*/ 1469817 h 1469817"/>
                <a:gd name="connsiteX2" fmla="*/ 0 w 3124200"/>
                <a:gd name="connsiteY2" fmla="*/ 1469817 h 1469817"/>
                <a:gd name="connsiteX3" fmla="*/ 0 w 3124200"/>
                <a:gd name="connsiteY3" fmla="*/ 179359 h 1469817"/>
                <a:gd name="connsiteX4" fmla="*/ 151164 w 3124200"/>
                <a:gd name="connsiteY4" fmla="*/ 198568 h 1469817"/>
                <a:gd name="connsiteX5" fmla="*/ 1058303 w 3124200"/>
                <a:gd name="connsiteY5" fmla="*/ 244374 h 1469817"/>
                <a:gd name="connsiteX6" fmla="*/ 2846377 w 3124200"/>
                <a:gd name="connsiteY6" fmla="*/ 64121 h 146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4200" h="1469817">
                  <a:moveTo>
                    <a:pt x="3124200" y="0"/>
                  </a:moveTo>
                  <a:lnTo>
                    <a:pt x="3124200" y="1469817"/>
                  </a:lnTo>
                  <a:lnTo>
                    <a:pt x="0" y="1469817"/>
                  </a:lnTo>
                  <a:lnTo>
                    <a:pt x="0" y="179359"/>
                  </a:lnTo>
                  <a:lnTo>
                    <a:pt x="151164" y="198568"/>
                  </a:lnTo>
                  <a:cubicBezTo>
                    <a:pt x="449424" y="228858"/>
                    <a:pt x="752052" y="244374"/>
                    <a:pt x="1058303" y="244374"/>
                  </a:cubicBezTo>
                  <a:cubicBezTo>
                    <a:pt x="1670806" y="244374"/>
                    <a:pt x="2268813" y="182308"/>
                    <a:pt x="2846377" y="64121"/>
                  </a:cubicBez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5" name="Freeform: Shape 22">
              <a:extLst>
                <a:ext uri="{FF2B5EF4-FFF2-40B4-BE49-F238E27FC236}">
                  <a16:creationId xmlns:a16="http://schemas.microsoft.com/office/drawing/2014/main" id="{74357ACB-1E25-ECF1-2083-93F98E640074}"/>
                </a:ext>
              </a:extLst>
            </p:cNvPr>
            <p:cNvSpPr/>
            <p:nvPr/>
          </p:nvSpPr>
          <p:spPr bwMode="auto">
            <a:xfrm>
              <a:off x="4503942" y="3123155"/>
              <a:ext cx="3124200" cy="2903906"/>
            </a:xfrm>
            <a:custGeom>
              <a:avLst/>
              <a:gdLst>
                <a:gd name="connsiteX0" fmla="*/ 3124200 w 3124200"/>
                <a:gd name="connsiteY0" fmla="*/ 0 h 2903906"/>
                <a:gd name="connsiteX1" fmla="*/ 3124200 w 3124200"/>
                <a:gd name="connsiteY1" fmla="*/ 2903906 h 2903906"/>
                <a:gd name="connsiteX2" fmla="*/ 0 w 3124200"/>
                <a:gd name="connsiteY2" fmla="*/ 2903906 h 2903906"/>
                <a:gd name="connsiteX3" fmla="*/ 0 w 3124200"/>
                <a:gd name="connsiteY3" fmla="*/ 1434089 h 2903906"/>
                <a:gd name="connsiteX4" fmla="*/ 151423 w 3124200"/>
                <a:gd name="connsiteY4" fmla="*/ 1399141 h 2903906"/>
                <a:gd name="connsiteX5" fmla="*/ 2894677 w 3124200"/>
                <a:gd name="connsiteY5" fmla="*/ 163217 h 290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4200" h="2903906">
                  <a:moveTo>
                    <a:pt x="3124200" y="0"/>
                  </a:moveTo>
                  <a:lnTo>
                    <a:pt x="3124200" y="2903906"/>
                  </a:lnTo>
                  <a:lnTo>
                    <a:pt x="0" y="2903906"/>
                  </a:lnTo>
                  <a:lnTo>
                    <a:pt x="0" y="1434089"/>
                  </a:lnTo>
                  <a:lnTo>
                    <a:pt x="151423" y="1399141"/>
                  </a:lnTo>
                  <a:cubicBezTo>
                    <a:pt x="1143622" y="1143859"/>
                    <a:pt x="2068663" y="721262"/>
                    <a:pt x="2894677" y="163217"/>
                  </a:cubicBez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6" name="Freeform: Shape 13">
              <a:extLst>
                <a:ext uri="{FF2B5EF4-FFF2-40B4-BE49-F238E27FC236}">
                  <a16:creationId xmlns:a16="http://schemas.microsoft.com/office/drawing/2014/main" id="{F7F31078-A138-2712-8C54-92E03ABFF0B5}"/>
                </a:ext>
              </a:extLst>
            </p:cNvPr>
            <p:cNvSpPr/>
            <p:nvPr/>
          </p:nvSpPr>
          <p:spPr bwMode="auto">
            <a:xfrm>
              <a:off x="7880726" y="2004322"/>
              <a:ext cx="3017520" cy="4022741"/>
            </a:xfrm>
            <a:custGeom>
              <a:avLst/>
              <a:gdLst>
                <a:gd name="connsiteX0" fmla="*/ 1143972 w 3124200"/>
                <a:gd name="connsiteY0" fmla="*/ 0 h 4022741"/>
                <a:gd name="connsiteX1" fmla="*/ 3124200 w 3124200"/>
                <a:gd name="connsiteY1" fmla="*/ 0 h 4022741"/>
                <a:gd name="connsiteX2" fmla="*/ 3124200 w 3124200"/>
                <a:gd name="connsiteY2" fmla="*/ 4022741 h 4022741"/>
                <a:gd name="connsiteX3" fmla="*/ 0 w 3124200"/>
                <a:gd name="connsiteY3" fmla="*/ 4022741 h 4022741"/>
                <a:gd name="connsiteX4" fmla="*/ 0 w 3124200"/>
                <a:gd name="connsiteY4" fmla="*/ 1016756 h 4022741"/>
                <a:gd name="connsiteX5" fmla="*/ 118328 w 3124200"/>
                <a:gd name="connsiteY5" fmla="*/ 929654 h 4022741"/>
                <a:gd name="connsiteX6" fmla="*/ 1111710 w 3124200"/>
                <a:gd name="connsiteY6" fmla="*/ 34963 h 402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4200" h="4022741">
                  <a:moveTo>
                    <a:pt x="1143972" y="0"/>
                  </a:moveTo>
                  <a:lnTo>
                    <a:pt x="3124200" y="0"/>
                  </a:lnTo>
                  <a:lnTo>
                    <a:pt x="3124200" y="4022741"/>
                  </a:lnTo>
                  <a:lnTo>
                    <a:pt x="0" y="4022741"/>
                  </a:lnTo>
                  <a:lnTo>
                    <a:pt x="0" y="1016756"/>
                  </a:lnTo>
                  <a:lnTo>
                    <a:pt x="118328" y="929654"/>
                  </a:lnTo>
                  <a:cubicBezTo>
                    <a:pt x="470605" y="656941"/>
                    <a:pt x="802649" y="357761"/>
                    <a:pt x="1111710" y="34963"/>
                  </a:cubicBez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a:ea typeface="Segoe UI" pitchFamily="34" charset="0"/>
                <a:cs typeface="Segoe UI" pitchFamily="34" charset="0"/>
              </a:endParaRPr>
            </a:p>
          </p:txBody>
        </p:sp>
      </p:grpSp>
      <p:sp>
        <p:nvSpPr>
          <p:cNvPr id="7" name="Freeform: Shape 60">
            <a:extLst>
              <a:ext uri="{FF2B5EF4-FFF2-40B4-BE49-F238E27FC236}">
                <a16:creationId xmlns:a16="http://schemas.microsoft.com/office/drawing/2014/main" id="{AD187A33-092F-187F-F1BC-C4F21664B74B}"/>
              </a:ext>
              <a:ext uri="{C183D7F6-B498-43B3-948B-1728B52AA6E4}">
                <adec:decorative xmlns:adec="http://schemas.microsoft.com/office/drawing/2017/decorative" val="1"/>
              </a:ext>
            </a:extLst>
          </p:cNvPr>
          <p:cNvSpPr/>
          <p:nvPr/>
        </p:nvSpPr>
        <p:spPr bwMode="auto">
          <a:xfrm>
            <a:off x="685800" y="4418794"/>
            <a:ext cx="3424967" cy="1299037"/>
          </a:xfrm>
          <a:custGeom>
            <a:avLst/>
            <a:gdLst>
              <a:gd name="connsiteX0" fmla="*/ 3124200 w 3124200"/>
              <a:gd name="connsiteY0" fmla="*/ 0 h 1469817"/>
              <a:gd name="connsiteX1" fmla="*/ 3124200 w 3124200"/>
              <a:gd name="connsiteY1" fmla="*/ 1469817 h 1469817"/>
              <a:gd name="connsiteX2" fmla="*/ 0 w 3124200"/>
              <a:gd name="connsiteY2" fmla="*/ 1469817 h 1469817"/>
              <a:gd name="connsiteX3" fmla="*/ 0 w 3124200"/>
              <a:gd name="connsiteY3" fmla="*/ 179359 h 1469817"/>
              <a:gd name="connsiteX4" fmla="*/ 151164 w 3124200"/>
              <a:gd name="connsiteY4" fmla="*/ 198568 h 1469817"/>
              <a:gd name="connsiteX5" fmla="*/ 1058303 w 3124200"/>
              <a:gd name="connsiteY5" fmla="*/ 244374 h 1469817"/>
              <a:gd name="connsiteX6" fmla="*/ 2846377 w 3124200"/>
              <a:gd name="connsiteY6" fmla="*/ 64121 h 146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4200" h="1469817">
                <a:moveTo>
                  <a:pt x="3124200" y="0"/>
                </a:moveTo>
                <a:lnTo>
                  <a:pt x="3124200" y="1469817"/>
                </a:lnTo>
                <a:lnTo>
                  <a:pt x="0" y="1469817"/>
                </a:lnTo>
                <a:lnTo>
                  <a:pt x="0" y="179359"/>
                </a:lnTo>
                <a:lnTo>
                  <a:pt x="151164" y="198568"/>
                </a:lnTo>
                <a:cubicBezTo>
                  <a:pt x="449424" y="228858"/>
                  <a:pt x="752052" y="244374"/>
                  <a:pt x="1058303" y="244374"/>
                </a:cubicBezTo>
                <a:cubicBezTo>
                  <a:pt x="1670806" y="244374"/>
                  <a:pt x="2268813" y="182308"/>
                  <a:pt x="2846377" y="64121"/>
                </a:cubicBezTo>
                <a:close/>
              </a:path>
            </a:pathLst>
          </a:custGeom>
          <a:solidFill>
            <a:srgbClr val="8661C5">
              <a:lumMod val="20000"/>
              <a:lumOff val="8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8" name="Freeform: Shape 61">
            <a:extLst>
              <a:ext uri="{FF2B5EF4-FFF2-40B4-BE49-F238E27FC236}">
                <a16:creationId xmlns:a16="http://schemas.microsoft.com/office/drawing/2014/main" id="{7596F58C-ACA7-D4D2-C453-73474F5E8A51}"/>
              </a:ext>
              <a:ext uri="{C183D7F6-B498-43B3-948B-1728B52AA6E4}">
                <adec:decorative xmlns:adec="http://schemas.microsoft.com/office/drawing/2017/decorative" val="1"/>
              </a:ext>
            </a:extLst>
          </p:cNvPr>
          <p:cNvSpPr/>
          <p:nvPr/>
        </p:nvSpPr>
        <p:spPr bwMode="auto">
          <a:xfrm>
            <a:off x="4383773" y="3095048"/>
            <a:ext cx="3424967" cy="2622784"/>
          </a:xfrm>
          <a:custGeom>
            <a:avLst/>
            <a:gdLst>
              <a:gd name="connsiteX0" fmla="*/ 3124200 w 3124200"/>
              <a:gd name="connsiteY0" fmla="*/ 0 h 2903906"/>
              <a:gd name="connsiteX1" fmla="*/ 3124200 w 3124200"/>
              <a:gd name="connsiteY1" fmla="*/ 2903906 h 2903906"/>
              <a:gd name="connsiteX2" fmla="*/ 0 w 3124200"/>
              <a:gd name="connsiteY2" fmla="*/ 2903906 h 2903906"/>
              <a:gd name="connsiteX3" fmla="*/ 0 w 3124200"/>
              <a:gd name="connsiteY3" fmla="*/ 1434089 h 2903906"/>
              <a:gd name="connsiteX4" fmla="*/ 151423 w 3124200"/>
              <a:gd name="connsiteY4" fmla="*/ 1399141 h 2903906"/>
              <a:gd name="connsiteX5" fmla="*/ 2894677 w 3124200"/>
              <a:gd name="connsiteY5" fmla="*/ 163217 h 290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4200" h="2903906">
                <a:moveTo>
                  <a:pt x="3124200" y="0"/>
                </a:moveTo>
                <a:lnTo>
                  <a:pt x="3124200" y="2903906"/>
                </a:lnTo>
                <a:lnTo>
                  <a:pt x="0" y="2903906"/>
                </a:lnTo>
                <a:lnTo>
                  <a:pt x="0" y="1434089"/>
                </a:lnTo>
                <a:lnTo>
                  <a:pt x="151423" y="1399141"/>
                </a:lnTo>
                <a:cubicBezTo>
                  <a:pt x="1143622" y="1143859"/>
                  <a:pt x="2068663" y="721262"/>
                  <a:pt x="2894677" y="163217"/>
                </a:cubicBezTo>
                <a:close/>
              </a:path>
            </a:pathLst>
          </a:custGeom>
          <a:solidFill>
            <a:srgbClr val="8661C5">
              <a:lumMod val="20000"/>
              <a:lumOff val="8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9" name="Freeform: Shape 7">
            <a:extLst>
              <a:ext uri="{FF2B5EF4-FFF2-40B4-BE49-F238E27FC236}">
                <a16:creationId xmlns:a16="http://schemas.microsoft.com/office/drawing/2014/main" id="{17D437CB-EDA1-F813-01CB-A7BA96354C49}"/>
              </a:ext>
              <a:ext uri="{C183D7F6-B498-43B3-948B-1728B52AA6E4}">
                <adec:decorative xmlns:adec="http://schemas.microsoft.com/office/drawing/2017/decorative" val="1"/>
              </a:ext>
            </a:extLst>
          </p:cNvPr>
          <p:cNvSpPr/>
          <p:nvPr/>
        </p:nvSpPr>
        <p:spPr bwMode="auto">
          <a:xfrm>
            <a:off x="8075898" y="1946881"/>
            <a:ext cx="3424968" cy="3770950"/>
          </a:xfrm>
          <a:custGeom>
            <a:avLst/>
            <a:gdLst>
              <a:gd name="connsiteX0" fmla="*/ 1287022 w 3126622"/>
              <a:gd name="connsiteY0" fmla="*/ 0 h 4175140"/>
              <a:gd name="connsiteX1" fmla="*/ 3126622 w 3126622"/>
              <a:gd name="connsiteY1" fmla="*/ 0 h 4175140"/>
              <a:gd name="connsiteX2" fmla="*/ 3126622 w 3126622"/>
              <a:gd name="connsiteY2" fmla="*/ 4175140 h 4175140"/>
              <a:gd name="connsiteX3" fmla="*/ 0 w 3126622"/>
              <a:gd name="connsiteY3" fmla="*/ 4175140 h 4175140"/>
              <a:gd name="connsiteX4" fmla="*/ 0 w 3126622"/>
              <a:gd name="connsiteY4" fmla="*/ 3679841 h 4175140"/>
              <a:gd name="connsiteX5" fmla="*/ 2422 w 3126622"/>
              <a:gd name="connsiteY5" fmla="*/ 3679841 h 4175140"/>
              <a:gd name="connsiteX6" fmla="*/ 2422 w 3126622"/>
              <a:gd name="connsiteY6" fmla="*/ 1169156 h 4175140"/>
              <a:gd name="connsiteX7" fmla="*/ 120750 w 3126622"/>
              <a:gd name="connsiteY7" fmla="*/ 1082054 h 4175140"/>
              <a:gd name="connsiteX8" fmla="*/ 1114132 w 3126622"/>
              <a:gd name="connsiteY8" fmla="*/ 187363 h 417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6622" h="4175140">
                <a:moveTo>
                  <a:pt x="1287022" y="0"/>
                </a:moveTo>
                <a:lnTo>
                  <a:pt x="3126622" y="0"/>
                </a:lnTo>
                <a:lnTo>
                  <a:pt x="3126622" y="4175140"/>
                </a:lnTo>
                <a:lnTo>
                  <a:pt x="0" y="4175140"/>
                </a:lnTo>
                <a:lnTo>
                  <a:pt x="0" y="3679841"/>
                </a:lnTo>
                <a:lnTo>
                  <a:pt x="2422" y="3679841"/>
                </a:lnTo>
                <a:lnTo>
                  <a:pt x="2422" y="1169156"/>
                </a:lnTo>
                <a:lnTo>
                  <a:pt x="120750" y="1082054"/>
                </a:lnTo>
                <a:cubicBezTo>
                  <a:pt x="473027" y="809341"/>
                  <a:pt x="805071" y="510161"/>
                  <a:pt x="1114132" y="187363"/>
                </a:cubicBezTo>
                <a:close/>
              </a:path>
            </a:pathLst>
          </a:custGeom>
          <a:solidFill>
            <a:srgbClr val="8661C5">
              <a:lumMod val="20000"/>
              <a:lumOff val="8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DC654A65-676F-CF30-34BE-EEF5E51CB992}"/>
              </a:ext>
            </a:extLst>
          </p:cNvPr>
          <p:cNvSpPr txBox="1">
            <a:spLocks/>
          </p:cNvSpPr>
          <p:nvPr/>
        </p:nvSpPr>
        <p:spPr>
          <a:xfrm>
            <a:off x="1150518" y="3397097"/>
            <a:ext cx="2563807"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defRPr/>
            </a:pPr>
            <a:r>
              <a:rPr lang="en-US" sz="1600" b="1">
                <a:solidFill>
                  <a:srgbClr val="225B61"/>
                </a:solidFill>
                <a:latin typeface="Segoe Sans Text" pitchFamily="2" charset="0"/>
                <a:cs typeface="Segoe Sans Text" pitchFamily="2" charset="0"/>
              </a:rPr>
              <a:t>Establish a central repository for all data</a:t>
            </a:r>
          </a:p>
        </p:txBody>
      </p:sp>
      <p:sp>
        <p:nvSpPr>
          <p:cNvPr id="11" name="Oval 10">
            <a:extLst>
              <a:ext uri="{FF2B5EF4-FFF2-40B4-BE49-F238E27FC236}">
                <a16:creationId xmlns:a16="http://schemas.microsoft.com/office/drawing/2014/main" id="{42B5CBF0-D89A-7A40-B6D4-0AF2AF09C312}"/>
              </a:ext>
            </a:extLst>
          </p:cNvPr>
          <p:cNvSpPr>
            <a:spLocks/>
          </p:cNvSpPr>
          <p:nvPr/>
        </p:nvSpPr>
        <p:spPr bwMode="auto">
          <a:xfrm>
            <a:off x="2059094" y="4100802"/>
            <a:ext cx="746666" cy="749808"/>
          </a:xfrm>
          <a:prstGeom prst="ellipse">
            <a:avLst/>
          </a:prstGeom>
          <a:solidFill>
            <a:srgbClr val="FFFFFF"/>
          </a:solidFill>
          <a:ln w="57150" cap="flat" cmpd="sng" algn="ctr">
            <a:solidFill>
              <a:srgbClr val="0078D3"/>
            </a:solidFill>
            <a:prstDash val="solid"/>
            <a:miter lim="800000"/>
            <a:headEnd type="none" w="med" len="med"/>
            <a:tailEnd type="none" w="med" len="med"/>
          </a:ln>
          <a:effectLst>
            <a:outerShdw blurRad="228600" dist="254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solidFill>
                  <a:srgbClr val="225B61"/>
                </a:solidFill>
                <a:effectLst/>
                <a:uLnTx/>
                <a:uFillTx/>
                <a:latin typeface="Segoe Sans Text" pitchFamily="2" charset="0"/>
                <a:ea typeface="Segoe UI" pitchFamily="34" charset="0"/>
                <a:cs typeface="Segoe Sans Text" pitchFamily="2" charset="0"/>
              </a:rPr>
              <a:t>1</a:t>
            </a:r>
          </a:p>
        </p:txBody>
      </p:sp>
      <p:sp>
        <p:nvSpPr>
          <p:cNvPr id="12" name="Rectangle: Rounded Corners 2052">
            <a:extLst>
              <a:ext uri="{FF2B5EF4-FFF2-40B4-BE49-F238E27FC236}">
                <a16:creationId xmlns:a16="http://schemas.microsoft.com/office/drawing/2014/main" id="{51426D19-FCE3-1F1E-25C6-9AB0FB2D26E2}"/>
              </a:ext>
              <a:ext uri="{C183D7F6-B498-43B3-948B-1728B52AA6E4}">
                <adec:decorative xmlns:adec="http://schemas.microsoft.com/office/drawing/2017/decorative" val="0"/>
              </a:ext>
            </a:extLst>
          </p:cNvPr>
          <p:cNvSpPr>
            <a:spLocks/>
          </p:cNvSpPr>
          <p:nvPr/>
        </p:nvSpPr>
        <p:spPr bwMode="auto">
          <a:xfrm>
            <a:off x="1018087" y="4823596"/>
            <a:ext cx="2760392" cy="830997"/>
          </a:xfrm>
          <a:prstGeom prst="roundRect">
            <a:avLst>
              <a:gd name="adj" fmla="val 0"/>
            </a:avLst>
          </a:prstGeom>
          <a:noFill/>
          <a:ln w="6350" cap="flat" cmpd="sng" algn="ctr">
            <a:noFill/>
            <a:prstDash val="dash"/>
            <a:headEnd type="none" w="med" len="med"/>
            <a:tailEnd type="none" w="med" len="med"/>
          </a:ln>
          <a:effectLst/>
        </p:spPr>
        <p:txBody>
          <a:bodyPr rot="0" spcFirstLastPara="0" vert="horz" wrap="square" lIns="91440" tIns="91440" rIns="182880" bIns="91440" numCol="1" spcCol="0" rtlCol="0" fromWordArt="0" anchor="t" anchorCtr="0" forceAA="0" compatLnSpc="1">
            <a:prstTxWarp prst="textNoShape">
              <a:avLst/>
            </a:prstTxWarp>
            <a:spAutoFit/>
          </a:bodyPr>
          <a:lstStyle/>
          <a:p>
            <a:pPr algn="ctr" fontAlgn="base">
              <a:spcBef>
                <a:spcPct val="0"/>
              </a:spcBef>
              <a:defRPr/>
            </a:pPr>
            <a:r>
              <a:rPr lang="en-US" sz="1400">
                <a:solidFill>
                  <a:srgbClr val="000000"/>
                </a:solidFill>
                <a:latin typeface="Segoe Sans Text" pitchFamily="2" charset="0"/>
                <a:cs typeface="Segoe Sans Text" pitchFamily="2" charset="0"/>
              </a:rPr>
              <a:t>Integrate disparate data sources into a unified data platform and data lake</a:t>
            </a:r>
          </a:p>
        </p:txBody>
      </p:sp>
      <p:sp>
        <p:nvSpPr>
          <p:cNvPr id="13" name="Text Placeholder 3">
            <a:extLst>
              <a:ext uri="{FF2B5EF4-FFF2-40B4-BE49-F238E27FC236}">
                <a16:creationId xmlns:a16="http://schemas.microsoft.com/office/drawing/2014/main" id="{8717DDD6-5C91-2737-DF7E-A7F223464459}"/>
              </a:ext>
            </a:extLst>
          </p:cNvPr>
          <p:cNvSpPr txBox="1">
            <a:spLocks/>
          </p:cNvSpPr>
          <p:nvPr/>
        </p:nvSpPr>
        <p:spPr>
          <a:xfrm>
            <a:off x="5079474" y="2725471"/>
            <a:ext cx="2035526" cy="430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defRPr/>
            </a:pPr>
            <a:r>
              <a:rPr lang="en-US" sz="1600" b="1">
                <a:solidFill>
                  <a:srgbClr val="225B61"/>
                </a:solidFill>
                <a:latin typeface="Segoe Sans Text" pitchFamily="2" charset="0"/>
                <a:cs typeface="Segoe Sans Text" pitchFamily="2" charset="0"/>
              </a:rPr>
              <a:t>Prepare data for </a:t>
            </a:r>
            <a:br>
              <a:rPr lang="en-US" sz="1600" b="1">
                <a:solidFill>
                  <a:srgbClr val="225B61"/>
                </a:solidFill>
                <a:latin typeface="Segoe Sans Text" pitchFamily="2" charset="0"/>
                <a:cs typeface="Segoe Sans Text" pitchFamily="2" charset="0"/>
              </a:rPr>
            </a:br>
            <a:r>
              <a:rPr lang="en-US" sz="1600" b="1">
                <a:solidFill>
                  <a:srgbClr val="225B61"/>
                </a:solidFill>
                <a:latin typeface="Segoe Sans Text" pitchFamily="2" charset="0"/>
                <a:cs typeface="Segoe Sans Text" pitchFamily="2" charset="0"/>
              </a:rPr>
              <a:t>AI innovation</a:t>
            </a:r>
          </a:p>
        </p:txBody>
      </p:sp>
      <p:sp>
        <p:nvSpPr>
          <p:cNvPr id="14" name="Oval 13">
            <a:extLst>
              <a:ext uri="{FF2B5EF4-FFF2-40B4-BE49-F238E27FC236}">
                <a16:creationId xmlns:a16="http://schemas.microsoft.com/office/drawing/2014/main" id="{55287BBD-C51D-BDC5-A84F-9E82353FB2A5}"/>
              </a:ext>
            </a:extLst>
          </p:cNvPr>
          <p:cNvSpPr>
            <a:spLocks/>
          </p:cNvSpPr>
          <p:nvPr/>
        </p:nvSpPr>
        <p:spPr bwMode="auto">
          <a:xfrm>
            <a:off x="5722668" y="3408646"/>
            <a:ext cx="746666" cy="746666"/>
          </a:xfrm>
          <a:prstGeom prst="ellipse">
            <a:avLst/>
          </a:prstGeom>
          <a:solidFill>
            <a:srgbClr val="FFFFFF"/>
          </a:solidFill>
          <a:ln w="57150" cap="flat" cmpd="sng" algn="ctr">
            <a:solidFill>
              <a:srgbClr val="8661C5"/>
            </a:solidFill>
            <a:prstDash val="solid"/>
            <a:miter lim="800000"/>
            <a:headEnd type="none" w="med" len="med"/>
            <a:tailEnd type="none" w="med" len="med"/>
          </a:ln>
          <a:effectLst>
            <a:outerShdw blurRad="228600" dist="254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solidFill>
                  <a:srgbClr val="225B61"/>
                </a:solidFill>
                <a:effectLst/>
                <a:uLnTx/>
                <a:uFillTx/>
                <a:latin typeface="Segoe Sans Text" pitchFamily="2" charset="0"/>
                <a:ea typeface="Segoe UI" pitchFamily="34" charset="0"/>
                <a:cs typeface="Segoe Sans Text" pitchFamily="2" charset="0"/>
              </a:rPr>
              <a:t>2</a:t>
            </a:r>
          </a:p>
        </p:txBody>
      </p:sp>
      <p:sp>
        <p:nvSpPr>
          <p:cNvPr id="15" name="Rectangle: Rounded Corners 2052">
            <a:extLst>
              <a:ext uri="{FF2B5EF4-FFF2-40B4-BE49-F238E27FC236}">
                <a16:creationId xmlns:a16="http://schemas.microsoft.com/office/drawing/2014/main" id="{F5CA6B7C-E2F8-AAF5-F3F4-C490D2AD6C02}"/>
              </a:ext>
              <a:ext uri="{C183D7F6-B498-43B3-948B-1728B52AA6E4}">
                <adec:decorative xmlns:adec="http://schemas.microsoft.com/office/drawing/2017/decorative" val="0"/>
              </a:ext>
            </a:extLst>
          </p:cNvPr>
          <p:cNvSpPr>
            <a:spLocks/>
          </p:cNvSpPr>
          <p:nvPr/>
        </p:nvSpPr>
        <p:spPr bwMode="auto">
          <a:xfrm>
            <a:off x="4723189" y="4487750"/>
            <a:ext cx="2743200" cy="830997"/>
          </a:xfrm>
          <a:prstGeom prst="roundRect">
            <a:avLst>
              <a:gd name="adj" fmla="val 0"/>
            </a:avLst>
          </a:prstGeom>
          <a:noFill/>
          <a:ln w="6350" cap="flat" cmpd="sng" algn="ctr">
            <a:noFill/>
            <a:prstDash val="dash"/>
            <a:headEnd type="none" w="med" len="med"/>
            <a:tailEnd type="none" w="med" len="med"/>
          </a:ln>
          <a:effectLst/>
        </p:spPr>
        <p:txBody>
          <a:bodyPr rot="0" spcFirstLastPara="0" vert="horz" wrap="square" lIns="91440" tIns="91440" rIns="91440" bIns="91440" numCol="1" spcCol="0" rtlCol="0" fromWordArt="0" anchor="t" anchorCtr="0" forceAA="0" compatLnSpc="1">
            <a:prstTxWarp prst="textNoShape">
              <a:avLst/>
            </a:prstTxWarp>
            <a:spAutoFit/>
          </a:bodyPr>
          <a:lstStyle/>
          <a:p>
            <a:pPr algn="ctr" fontAlgn="base">
              <a:spcBef>
                <a:spcPct val="0"/>
              </a:spcBef>
              <a:defRPr/>
            </a:pPr>
            <a:r>
              <a:rPr lang="en-US" sz="1400">
                <a:solidFill>
                  <a:srgbClr val="000000"/>
                </a:solidFill>
                <a:latin typeface="Segoe Sans Text" pitchFamily="2" charset="0"/>
                <a:cs typeface="Segoe Sans Text" pitchFamily="2" charset="0"/>
              </a:rPr>
              <a:t>Improve the quality of your data, to ensure it is complete, accurate, and governed</a:t>
            </a:r>
            <a:endParaRPr lang="en-US" sz="1400" kern="0">
              <a:solidFill>
                <a:srgbClr val="000000"/>
              </a:solidFill>
              <a:highlight>
                <a:srgbClr val="FFFF00"/>
              </a:highlight>
              <a:latin typeface="Segoe Sans Text" pitchFamily="2" charset="0"/>
              <a:cs typeface="Segoe Sans Text" pitchFamily="2" charset="0"/>
            </a:endParaRPr>
          </a:p>
        </p:txBody>
      </p:sp>
      <p:sp>
        <p:nvSpPr>
          <p:cNvPr id="16" name="Text Placeholder 3">
            <a:extLst>
              <a:ext uri="{FF2B5EF4-FFF2-40B4-BE49-F238E27FC236}">
                <a16:creationId xmlns:a16="http://schemas.microsoft.com/office/drawing/2014/main" id="{9BA80CA2-89C9-8002-1A20-F2AF91A81779}"/>
              </a:ext>
            </a:extLst>
          </p:cNvPr>
          <p:cNvSpPr txBox="1">
            <a:spLocks/>
          </p:cNvSpPr>
          <p:nvPr/>
        </p:nvSpPr>
        <p:spPr>
          <a:xfrm>
            <a:off x="7817484" y="895043"/>
            <a:ext cx="3271943" cy="430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defRPr/>
            </a:pPr>
            <a:r>
              <a:rPr lang="en-US" sz="1600" b="1">
                <a:solidFill>
                  <a:srgbClr val="225B61"/>
                </a:solidFill>
                <a:latin typeface="Segoe Sans Text" pitchFamily="2" charset="0"/>
                <a:cs typeface="Segoe Sans Text" pitchFamily="2" charset="0"/>
              </a:rPr>
              <a:t>Build generative AI experiences on top of your data</a:t>
            </a:r>
          </a:p>
        </p:txBody>
      </p:sp>
      <p:sp>
        <p:nvSpPr>
          <p:cNvPr id="17" name="Oval 16">
            <a:extLst>
              <a:ext uri="{FF2B5EF4-FFF2-40B4-BE49-F238E27FC236}">
                <a16:creationId xmlns:a16="http://schemas.microsoft.com/office/drawing/2014/main" id="{D285CEC7-73EF-288E-D97F-BB7DB8CED2F1}"/>
              </a:ext>
            </a:extLst>
          </p:cNvPr>
          <p:cNvSpPr>
            <a:spLocks/>
          </p:cNvSpPr>
          <p:nvPr/>
        </p:nvSpPr>
        <p:spPr bwMode="auto">
          <a:xfrm>
            <a:off x="9080123" y="1542853"/>
            <a:ext cx="746666" cy="746666"/>
          </a:xfrm>
          <a:prstGeom prst="ellipse">
            <a:avLst/>
          </a:prstGeom>
          <a:solidFill>
            <a:srgbClr val="FFFFFF"/>
          </a:solidFill>
          <a:ln w="57150" cap="flat" cmpd="sng" algn="ctr">
            <a:solidFill>
              <a:srgbClr val="C03BC3"/>
            </a:solidFill>
            <a:prstDash val="solid"/>
            <a:miter lim="800000"/>
            <a:headEnd type="none" w="med" len="med"/>
            <a:tailEnd type="none" w="med" len="med"/>
          </a:ln>
          <a:effectLst>
            <a:outerShdw blurRad="228600" dist="508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solidFill>
                  <a:srgbClr val="225B61"/>
                </a:solidFill>
                <a:effectLst/>
                <a:uLnTx/>
                <a:uFillTx/>
                <a:latin typeface="Segoe Sans Text" pitchFamily="2" charset="0"/>
                <a:ea typeface="Segoe UI" pitchFamily="34" charset="0"/>
                <a:cs typeface="Segoe Sans Text" pitchFamily="2" charset="0"/>
              </a:rPr>
              <a:t>3</a:t>
            </a:r>
          </a:p>
        </p:txBody>
      </p:sp>
      <p:sp>
        <p:nvSpPr>
          <p:cNvPr id="18" name="Rectangle: Rounded Corners 2052">
            <a:extLst>
              <a:ext uri="{FF2B5EF4-FFF2-40B4-BE49-F238E27FC236}">
                <a16:creationId xmlns:a16="http://schemas.microsoft.com/office/drawing/2014/main" id="{DE8FFFED-93D8-F367-6F63-BC4902185485}"/>
              </a:ext>
              <a:ext uri="{C183D7F6-B498-43B3-948B-1728B52AA6E4}">
                <adec:decorative xmlns:adec="http://schemas.microsoft.com/office/drawing/2017/decorative" val="0"/>
              </a:ext>
            </a:extLst>
          </p:cNvPr>
          <p:cNvSpPr>
            <a:spLocks/>
          </p:cNvSpPr>
          <p:nvPr/>
        </p:nvSpPr>
        <p:spPr bwMode="auto">
          <a:xfrm>
            <a:off x="8455189" y="3614097"/>
            <a:ext cx="2743200" cy="830997"/>
          </a:xfrm>
          <a:prstGeom prst="roundRect">
            <a:avLst>
              <a:gd name="adj" fmla="val 0"/>
            </a:avLst>
          </a:prstGeom>
          <a:noFill/>
          <a:ln w="6350" cap="flat" cmpd="sng" algn="ctr">
            <a:noFill/>
            <a:prstDash val="dash"/>
            <a:headEnd type="none" w="med" len="med"/>
            <a:tailEnd type="none" w="med" len="med"/>
          </a:ln>
          <a:effectLst/>
        </p:spPr>
        <p:txBody>
          <a:bodyPr rot="0" spcFirstLastPara="0" vert="horz" wrap="square" lIns="91440" tIns="91440" rIns="91440" bIns="91440" numCol="1" spcCol="0" rtlCol="0" fromWordArt="0" anchor="t" anchorCtr="0" forceAA="0" compatLnSpc="1">
            <a:prstTxWarp prst="textNoShape">
              <a:avLst/>
            </a:prstTxWarp>
            <a:spAutoFit/>
          </a:bodyPr>
          <a:lstStyle/>
          <a:p>
            <a:pPr algn="ctr" fontAlgn="base">
              <a:spcBef>
                <a:spcPct val="0"/>
              </a:spcBef>
              <a:defRPr/>
            </a:pPr>
            <a:r>
              <a:rPr lang="en-US" sz="1400">
                <a:solidFill>
                  <a:srgbClr val="000000"/>
                </a:solidFill>
                <a:latin typeface="Segoe Sans Text" pitchFamily="2" charset="0"/>
                <a:cs typeface="Segoe Sans Text" pitchFamily="2" charset="0"/>
              </a:rPr>
              <a:t>Enhance the breadth and depth of data-driven experiences by creating an AI solution</a:t>
            </a:r>
          </a:p>
        </p:txBody>
      </p:sp>
      <p:sp>
        <p:nvSpPr>
          <p:cNvPr id="19" name="Rectangle: Rounded Corners 18">
            <a:extLst>
              <a:ext uri="{FF2B5EF4-FFF2-40B4-BE49-F238E27FC236}">
                <a16:creationId xmlns:a16="http://schemas.microsoft.com/office/drawing/2014/main" id="{2598C7D6-5FCC-B865-BCE0-D6E1EBD4AE22}"/>
              </a:ext>
              <a:ext uri="{C183D7F6-B498-43B3-948B-1728B52AA6E4}">
                <adec:decorative xmlns:adec="http://schemas.microsoft.com/office/drawing/2017/decorative" val="1"/>
              </a:ext>
            </a:extLst>
          </p:cNvPr>
          <p:cNvSpPr/>
          <p:nvPr/>
        </p:nvSpPr>
        <p:spPr>
          <a:xfrm>
            <a:off x="830431" y="5926568"/>
            <a:ext cx="3134244" cy="626630"/>
          </a:xfrm>
          <a:prstGeom prst="roundRect">
            <a:avLst>
              <a:gd name="adj" fmla="val 28423"/>
            </a:avLst>
          </a:prstGeom>
          <a:solidFill>
            <a:srgbClr val="8661C5">
              <a:lumMod val="20000"/>
              <a:lumOff val="80000"/>
            </a:srgbClr>
          </a:solidFill>
          <a:ln w="12700" cap="flat" cmpd="sng" algn="ctr">
            <a:noFill/>
            <a:prstDash val="solid"/>
            <a:miter lim="800000"/>
          </a:ln>
          <a:effectLst>
            <a:outerShdw blurRad="228600" dist="12700" dir="5400000" algn="t"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20" name="Rectangle: Rounded Corners 19">
            <a:extLst>
              <a:ext uri="{FF2B5EF4-FFF2-40B4-BE49-F238E27FC236}">
                <a16:creationId xmlns:a16="http://schemas.microsoft.com/office/drawing/2014/main" id="{787080E3-37DE-D9DD-1F6F-14F1DC68BD6F}"/>
              </a:ext>
              <a:ext uri="{C183D7F6-B498-43B3-948B-1728B52AA6E4}">
                <adec:decorative xmlns:adec="http://schemas.microsoft.com/office/drawing/2017/decorative" val="1"/>
              </a:ext>
            </a:extLst>
          </p:cNvPr>
          <p:cNvSpPr/>
          <p:nvPr/>
        </p:nvSpPr>
        <p:spPr>
          <a:xfrm>
            <a:off x="4610668" y="5926568"/>
            <a:ext cx="2970664" cy="626630"/>
          </a:xfrm>
          <a:prstGeom prst="roundRect">
            <a:avLst>
              <a:gd name="adj" fmla="val 28423"/>
            </a:avLst>
          </a:prstGeom>
          <a:solidFill>
            <a:srgbClr val="8661C5">
              <a:lumMod val="20000"/>
              <a:lumOff val="80000"/>
            </a:srgbClr>
          </a:solidFill>
          <a:ln w="12700" cap="flat" cmpd="sng" algn="ctr">
            <a:noFill/>
            <a:prstDash val="solid"/>
            <a:miter lim="800000"/>
          </a:ln>
          <a:effectLst>
            <a:outerShdw blurRad="228600" dist="12700" dir="5400000" algn="t"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21" name="Rectangle: Rounded Corners 20">
            <a:extLst>
              <a:ext uri="{FF2B5EF4-FFF2-40B4-BE49-F238E27FC236}">
                <a16:creationId xmlns:a16="http://schemas.microsoft.com/office/drawing/2014/main" id="{A1C0A0D2-6F0F-B8B0-11DB-918B47311C69}"/>
              </a:ext>
              <a:ext uri="{C183D7F6-B498-43B3-948B-1728B52AA6E4}">
                <adec:decorative xmlns:adec="http://schemas.microsoft.com/office/drawing/2017/decorative" val="1"/>
              </a:ext>
            </a:extLst>
          </p:cNvPr>
          <p:cNvSpPr/>
          <p:nvPr/>
        </p:nvSpPr>
        <p:spPr>
          <a:xfrm>
            <a:off x="8324185" y="5926568"/>
            <a:ext cx="2928394" cy="626630"/>
          </a:xfrm>
          <a:prstGeom prst="roundRect">
            <a:avLst>
              <a:gd name="adj" fmla="val 28423"/>
            </a:avLst>
          </a:prstGeom>
          <a:solidFill>
            <a:srgbClr val="8661C5">
              <a:lumMod val="20000"/>
              <a:lumOff val="80000"/>
            </a:srgbClr>
          </a:solidFill>
          <a:ln w="12700" cap="flat" cmpd="sng" algn="ctr">
            <a:noFill/>
            <a:prstDash val="solid"/>
            <a:miter lim="800000"/>
          </a:ln>
          <a:effectLst>
            <a:outerShdw blurRad="228600" dist="12700" dir="5400000" algn="t"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p:txBody>
      </p:sp>
      <p:sp>
        <p:nvSpPr>
          <p:cNvPr id="22" name="Arrow: Chevron 21">
            <a:extLst>
              <a:ext uri="{FF2B5EF4-FFF2-40B4-BE49-F238E27FC236}">
                <a16:creationId xmlns:a16="http://schemas.microsoft.com/office/drawing/2014/main" id="{4D99DC1D-D630-0A2D-967A-1D05A3B54034}"/>
              </a:ext>
              <a:ext uri="{C183D7F6-B498-43B3-948B-1728B52AA6E4}">
                <adec:decorative xmlns:adec="http://schemas.microsoft.com/office/drawing/2017/decorative" val="1"/>
              </a:ext>
            </a:extLst>
          </p:cNvPr>
          <p:cNvSpPr/>
          <p:nvPr/>
        </p:nvSpPr>
        <p:spPr>
          <a:xfrm>
            <a:off x="4126069" y="6071439"/>
            <a:ext cx="273006" cy="328310"/>
          </a:xfrm>
          <a:prstGeom prst="chevron">
            <a:avLst/>
          </a:prstGeom>
          <a:gradFill>
            <a:gsLst>
              <a:gs pos="91000">
                <a:srgbClr val="F3364C">
                  <a:lumMod val="40000"/>
                  <a:lumOff val="60000"/>
                </a:srgbClr>
              </a:gs>
              <a:gs pos="48000">
                <a:srgbClr val="C03BC3"/>
              </a:gs>
              <a:gs pos="100000">
                <a:srgbClr val="C03BC3"/>
              </a:gs>
            </a:gsLst>
            <a:lin ang="186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25B61"/>
              </a:solidFill>
              <a:effectLst/>
              <a:uLnTx/>
              <a:uFillTx/>
              <a:latin typeface="Segoe Sans Text"/>
              <a:ea typeface="+mn-ea"/>
              <a:cs typeface="+mn-cs"/>
            </a:endParaRPr>
          </a:p>
        </p:txBody>
      </p:sp>
      <p:sp>
        <p:nvSpPr>
          <p:cNvPr id="23" name="Arrow: Chevron 22">
            <a:extLst>
              <a:ext uri="{FF2B5EF4-FFF2-40B4-BE49-F238E27FC236}">
                <a16:creationId xmlns:a16="http://schemas.microsoft.com/office/drawing/2014/main" id="{A2CFE1A9-C3DF-07C2-29AA-A950DCA26A4B}"/>
              </a:ext>
              <a:ext uri="{C183D7F6-B498-43B3-948B-1728B52AA6E4}">
                <adec:decorative xmlns:adec="http://schemas.microsoft.com/office/drawing/2017/decorative" val="1"/>
              </a:ext>
            </a:extLst>
          </p:cNvPr>
          <p:cNvSpPr/>
          <p:nvPr/>
        </p:nvSpPr>
        <p:spPr>
          <a:xfrm>
            <a:off x="7806468" y="6071439"/>
            <a:ext cx="273006" cy="328310"/>
          </a:xfrm>
          <a:prstGeom prst="chevron">
            <a:avLst/>
          </a:prstGeom>
          <a:gradFill>
            <a:gsLst>
              <a:gs pos="91000">
                <a:srgbClr val="F3364C">
                  <a:lumMod val="40000"/>
                  <a:lumOff val="60000"/>
                </a:srgbClr>
              </a:gs>
              <a:gs pos="48000">
                <a:srgbClr val="C03BC3"/>
              </a:gs>
              <a:gs pos="100000">
                <a:srgbClr val="C03BC3"/>
              </a:gs>
            </a:gsLst>
            <a:lin ang="186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25B61"/>
              </a:solidFill>
              <a:effectLst/>
              <a:uLnTx/>
              <a:uFillTx/>
              <a:latin typeface="Segoe Sans Text"/>
              <a:ea typeface="+mn-ea"/>
              <a:cs typeface="+mn-cs"/>
            </a:endParaRPr>
          </a:p>
        </p:txBody>
      </p:sp>
      <p:pic>
        <p:nvPicPr>
          <p:cNvPr id="24" name="Picture 23" descr="OneLake Logo">
            <a:extLst>
              <a:ext uri="{FF2B5EF4-FFF2-40B4-BE49-F238E27FC236}">
                <a16:creationId xmlns:a16="http://schemas.microsoft.com/office/drawing/2014/main" id="{27371838-A8F5-090A-610C-F87701A05BF2}"/>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564130" y="6030750"/>
            <a:ext cx="408889" cy="409689"/>
          </a:xfrm>
          <a:prstGeom prst="rect">
            <a:avLst/>
          </a:prstGeom>
        </p:spPr>
      </p:pic>
      <p:sp>
        <p:nvSpPr>
          <p:cNvPr id="25" name="Text Placeholder 3">
            <a:extLst>
              <a:ext uri="{FF2B5EF4-FFF2-40B4-BE49-F238E27FC236}">
                <a16:creationId xmlns:a16="http://schemas.microsoft.com/office/drawing/2014/main" id="{6C2B4FEC-94E4-0D65-49F6-04F2061C0BF7}"/>
              </a:ext>
            </a:extLst>
          </p:cNvPr>
          <p:cNvSpPr txBox="1">
            <a:spLocks/>
          </p:cNvSpPr>
          <p:nvPr/>
        </p:nvSpPr>
        <p:spPr>
          <a:xfrm>
            <a:off x="2105444" y="6084528"/>
            <a:ext cx="1116795" cy="30213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defRPr/>
            </a:pPr>
            <a:r>
              <a:rPr lang="en-US" sz="1400" b="1" err="1">
                <a:solidFill>
                  <a:srgbClr val="225B61"/>
                </a:solidFill>
                <a:latin typeface="Segoe Sans Text" pitchFamily="2" charset="0"/>
                <a:cs typeface="Segoe Sans Text" pitchFamily="2" charset="0"/>
              </a:rPr>
              <a:t>OneLake</a:t>
            </a:r>
            <a:endParaRPr lang="en-US" sz="1400" b="1">
              <a:solidFill>
                <a:srgbClr val="225B61"/>
              </a:solidFill>
              <a:latin typeface="Segoe Sans Text" pitchFamily="2" charset="0"/>
              <a:cs typeface="Segoe Sans Text" pitchFamily="2" charset="0"/>
            </a:endParaRPr>
          </a:p>
        </p:txBody>
      </p:sp>
      <p:pic>
        <p:nvPicPr>
          <p:cNvPr id="26" name="Picture 25" descr="Microsoft Fabric logo">
            <a:extLst>
              <a:ext uri="{FF2B5EF4-FFF2-40B4-BE49-F238E27FC236}">
                <a16:creationId xmlns:a16="http://schemas.microsoft.com/office/drawing/2014/main" id="{ECDE2329-C433-9ED8-B325-76151DBBB04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68860" y="6024981"/>
            <a:ext cx="421228" cy="421226"/>
          </a:xfrm>
          <a:prstGeom prst="rect">
            <a:avLst/>
          </a:prstGeom>
        </p:spPr>
      </p:pic>
      <p:sp>
        <p:nvSpPr>
          <p:cNvPr id="27" name="Text Placeholder 3">
            <a:extLst>
              <a:ext uri="{FF2B5EF4-FFF2-40B4-BE49-F238E27FC236}">
                <a16:creationId xmlns:a16="http://schemas.microsoft.com/office/drawing/2014/main" id="{3B0DD40A-397E-2499-6F72-BD2F9AA1A0A5}"/>
              </a:ext>
            </a:extLst>
          </p:cNvPr>
          <p:cNvSpPr txBox="1">
            <a:spLocks/>
          </p:cNvSpPr>
          <p:nvPr/>
        </p:nvSpPr>
        <p:spPr>
          <a:xfrm>
            <a:off x="5406114" y="5922279"/>
            <a:ext cx="1897976" cy="626630"/>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defRPr/>
            </a:pPr>
            <a:r>
              <a:rPr lang="en-US" sz="1400" b="1">
                <a:solidFill>
                  <a:srgbClr val="225B61"/>
                </a:solidFill>
                <a:latin typeface="Segoe Sans Text" pitchFamily="2" charset="0"/>
                <a:cs typeface="Segoe Sans Text" pitchFamily="2" charset="0"/>
              </a:rPr>
              <a:t>Microsoft Fabric data experiences</a:t>
            </a:r>
          </a:p>
        </p:txBody>
      </p:sp>
      <p:pic>
        <p:nvPicPr>
          <p:cNvPr id="28" name="Graphic 28" descr="Azure Ai studio logo&#10;">
            <a:extLst>
              <a:ext uri="{FF2B5EF4-FFF2-40B4-BE49-F238E27FC236}">
                <a16:creationId xmlns:a16="http://schemas.microsoft.com/office/drawing/2014/main" id="{B416164D-2B31-F54F-5117-FC33317ACAE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49395" y="5974336"/>
            <a:ext cx="522517" cy="522517"/>
          </a:xfrm>
          <a:prstGeom prst="rect">
            <a:avLst/>
          </a:prstGeom>
        </p:spPr>
      </p:pic>
      <p:sp>
        <p:nvSpPr>
          <p:cNvPr id="29" name="Text Placeholder 3">
            <a:extLst>
              <a:ext uri="{FF2B5EF4-FFF2-40B4-BE49-F238E27FC236}">
                <a16:creationId xmlns:a16="http://schemas.microsoft.com/office/drawing/2014/main" id="{C363D5B4-06A1-5371-9011-D2AC2D81F291}"/>
              </a:ext>
            </a:extLst>
          </p:cNvPr>
          <p:cNvSpPr txBox="1">
            <a:spLocks/>
          </p:cNvSpPr>
          <p:nvPr/>
        </p:nvSpPr>
        <p:spPr>
          <a:xfrm>
            <a:off x="9231715" y="6084528"/>
            <a:ext cx="1772467" cy="30213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defRPr/>
            </a:pPr>
            <a:r>
              <a:rPr lang="en-US" sz="1400" b="1">
                <a:solidFill>
                  <a:srgbClr val="225B61"/>
                </a:solidFill>
                <a:latin typeface="Segoe Sans Text" pitchFamily="2" charset="0"/>
                <a:cs typeface="Segoe Sans Text" pitchFamily="2" charset="0"/>
              </a:rPr>
              <a:t>Azure AI Studio</a:t>
            </a:r>
          </a:p>
        </p:txBody>
      </p:sp>
    </p:spTree>
    <p:extLst>
      <p:ext uri="{BB962C8B-B14F-4D97-AF65-F5344CB8AC3E}">
        <p14:creationId xmlns:p14="http://schemas.microsoft.com/office/powerpoint/2010/main" val="229211629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B828EE-1F5F-4AF2-B756-30FDFAE7DDFC}"/>
              </a:ext>
            </a:extLst>
          </p:cNvPr>
          <p:cNvSpPr>
            <a:spLocks noGrp="1"/>
          </p:cNvSpPr>
          <p:nvPr>
            <p:ph type="title"/>
          </p:nvPr>
        </p:nvSpPr>
        <p:spPr>
          <a:xfrm>
            <a:off x="723900" y="919673"/>
            <a:ext cx="10515600" cy="886397"/>
          </a:xfrm>
        </p:spPr>
        <p:txBody>
          <a:bodyPr/>
          <a:lstStyle/>
          <a:p>
            <a:r>
              <a:rPr lang="en-US"/>
              <a:t>Semantic Kernel has interfaces for the common model types to afford swapping in the future</a:t>
            </a:r>
          </a:p>
        </p:txBody>
      </p:sp>
      <p:sp>
        <p:nvSpPr>
          <p:cNvPr id="4" name="Text Placeholder 3">
            <a:extLst>
              <a:ext uri="{FF2B5EF4-FFF2-40B4-BE49-F238E27FC236}">
                <a16:creationId xmlns:a16="http://schemas.microsoft.com/office/drawing/2014/main" id="{C515DBA4-A52B-3C0D-D70B-A96AC9EF543E}"/>
              </a:ext>
            </a:extLst>
          </p:cNvPr>
          <p:cNvSpPr>
            <a:spLocks noGrp="1"/>
          </p:cNvSpPr>
          <p:nvPr>
            <p:ph type="body" sz="quarter" idx="13"/>
          </p:nvPr>
        </p:nvSpPr>
        <p:spPr/>
        <p:txBody>
          <a:bodyPr/>
          <a:lstStyle/>
          <a:p>
            <a:r>
              <a:rPr lang="en-US"/>
              <a:t>Standardized abstractions</a:t>
            </a:r>
          </a:p>
        </p:txBody>
      </p:sp>
      <p:grpSp>
        <p:nvGrpSpPr>
          <p:cNvPr id="5" name="Group 4">
            <a:extLst>
              <a:ext uri="{FF2B5EF4-FFF2-40B4-BE49-F238E27FC236}">
                <a16:creationId xmlns:a16="http://schemas.microsoft.com/office/drawing/2014/main" id="{91C99C4E-2B96-D04C-420B-14793F563535}"/>
              </a:ext>
            </a:extLst>
          </p:cNvPr>
          <p:cNvGrpSpPr/>
          <p:nvPr/>
        </p:nvGrpSpPr>
        <p:grpSpPr>
          <a:xfrm>
            <a:off x="764134" y="2517849"/>
            <a:ext cx="10014701" cy="4728599"/>
            <a:chOff x="764135" y="2517849"/>
            <a:chExt cx="7772400" cy="3669861"/>
          </a:xfrm>
        </p:grpSpPr>
        <p:pic>
          <p:nvPicPr>
            <p:cNvPr id="2" name="Picture 1">
              <a:extLst>
                <a:ext uri="{FF2B5EF4-FFF2-40B4-BE49-F238E27FC236}">
                  <a16:creationId xmlns:a16="http://schemas.microsoft.com/office/drawing/2014/main" id="{4A079B4E-7198-7E90-26B7-51AED3E0F932}"/>
                </a:ext>
              </a:extLst>
            </p:cNvPr>
            <p:cNvPicPr>
              <a:picLocks noChangeAspect="1"/>
            </p:cNvPicPr>
            <p:nvPr/>
          </p:nvPicPr>
          <p:blipFill rotWithShape="1">
            <a:blip r:embed="rId2"/>
            <a:srcRect b="56858"/>
            <a:stretch/>
          </p:blipFill>
          <p:spPr>
            <a:xfrm>
              <a:off x="764135" y="2517849"/>
              <a:ext cx="7772400" cy="1777060"/>
            </a:xfrm>
            <a:prstGeom prst="rect">
              <a:avLst/>
            </a:prstGeom>
          </p:spPr>
        </p:pic>
        <p:pic>
          <p:nvPicPr>
            <p:cNvPr id="3" name="Picture 2">
              <a:extLst>
                <a:ext uri="{FF2B5EF4-FFF2-40B4-BE49-F238E27FC236}">
                  <a16:creationId xmlns:a16="http://schemas.microsoft.com/office/drawing/2014/main" id="{C39FABB2-D37F-7598-B681-BB375D433593}"/>
                </a:ext>
              </a:extLst>
            </p:cNvPr>
            <p:cNvPicPr>
              <a:picLocks noChangeAspect="1"/>
            </p:cNvPicPr>
            <p:nvPr/>
          </p:nvPicPr>
          <p:blipFill rotWithShape="1">
            <a:blip r:embed="rId2"/>
            <a:srcRect t="88324" b="-31466"/>
            <a:stretch/>
          </p:blipFill>
          <p:spPr>
            <a:xfrm>
              <a:off x="764135" y="4410650"/>
              <a:ext cx="7772400" cy="1777060"/>
            </a:xfrm>
            <a:prstGeom prst="rect">
              <a:avLst/>
            </a:prstGeom>
          </p:spPr>
        </p:pic>
      </p:grpSp>
      <p:sp>
        <p:nvSpPr>
          <p:cNvPr id="6" name="Rectangle 5">
            <a:extLst>
              <a:ext uri="{FF2B5EF4-FFF2-40B4-BE49-F238E27FC236}">
                <a16:creationId xmlns:a16="http://schemas.microsoft.com/office/drawing/2014/main" id="{BA52F830-E510-3EC5-7EF6-19F44BABA745}"/>
              </a:ext>
            </a:extLst>
          </p:cNvPr>
          <p:cNvSpPr/>
          <p:nvPr/>
        </p:nvSpPr>
        <p:spPr>
          <a:xfrm>
            <a:off x="4756731" y="4096761"/>
            <a:ext cx="1487052" cy="170439"/>
          </a:xfrm>
          <a:prstGeom prst="rect">
            <a:avLst/>
          </a:prstGeom>
          <a:solidFill>
            <a:schemeClr val="accent5">
              <a:alpha val="2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 name="TextBox 7">
            <a:extLst>
              <a:ext uri="{FF2B5EF4-FFF2-40B4-BE49-F238E27FC236}">
                <a16:creationId xmlns:a16="http://schemas.microsoft.com/office/drawing/2014/main" id="{A3C85779-84C3-D75F-30BA-93567B493B54}"/>
              </a:ext>
            </a:extLst>
          </p:cNvPr>
          <p:cNvSpPr txBox="1"/>
          <p:nvPr/>
        </p:nvSpPr>
        <p:spPr>
          <a:xfrm>
            <a:off x="8342572" y="2336881"/>
            <a:ext cx="286269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51D21"/>
                </a:solidFill>
                <a:effectLst/>
                <a:uLnTx/>
                <a:uFillTx/>
                <a:latin typeface="Segoe UI Semilight"/>
                <a:ea typeface="+mn-ea"/>
                <a:cs typeface="+mn-cs"/>
              </a:rPr>
              <a:t>Because our text to audio services all implement the same interface, you can replace it in the future.</a:t>
            </a:r>
          </a:p>
        </p:txBody>
      </p:sp>
    </p:spTree>
    <p:extLst>
      <p:ext uri="{BB962C8B-B14F-4D97-AF65-F5344CB8AC3E}">
        <p14:creationId xmlns:p14="http://schemas.microsoft.com/office/powerpoint/2010/main" val="55975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FB828EE-1F5F-4AF2-B756-30FDFAE7DDFC}"/>
              </a:ext>
            </a:extLst>
          </p:cNvPr>
          <p:cNvSpPr>
            <a:spLocks noGrp="1"/>
          </p:cNvSpPr>
          <p:nvPr>
            <p:ph type="title"/>
          </p:nvPr>
        </p:nvSpPr>
        <p:spPr>
          <a:xfrm>
            <a:off x="723900" y="1362872"/>
            <a:ext cx="10515600" cy="443198"/>
          </a:xfrm>
        </p:spPr>
        <p:txBody>
          <a:bodyPr/>
          <a:lstStyle/>
          <a:p>
            <a:r>
              <a:rPr lang="en-US"/>
              <a:t>Additionally, all models use the same content types</a:t>
            </a:r>
          </a:p>
        </p:txBody>
      </p:sp>
      <p:sp>
        <p:nvSpPr>
          <p:cNvPr id="4" name="Text Placeholder 3">
            <a:extLst>
              <a:ext uri="{FF2B5EF4-FFF2-40B4-BE49-F238E27FC236}">
                <a16:creationId xmlns:a16="http://schemas.microsoft.com/office/drawing/2014/main" id="{C515DBA4-A52B-3C0D-D70B-A96AC9EF543E}"/>
              </a:ext>
            </a:extLst>
          </p:cNvPr>
          <p:cNvSpPr>
            <a:spLocks noGrp="1"/>
          </p:cNvSpPr>
          <p:nvPr>
            <p:ph type="body" sz="quarter" idx="13"/>
          </p:nvPr>
        </p:nvSpPr>
        <p:spPr/>
        <p:txBody>
          <a:bodyPr/>
          <a:lstStyle/>
          <a:p>
            <a:r>
              <a:rPr lang="en-US"/>
              <a:t>Standardized abstractions</a:t>
            </a:r>
          </a:p>
        </p:txBody>
      </p:sp>
      <p:pic>
        <p:nvPicPr>
          <p:cNvPr id="7" name="Picture 6">
            <a:extLst>
              <a:ext uri="{FF2B5EF4-FFF2-40B4-BE49-F238E27FC236}">
                <a16:creationId xmlns:a16="http://schemas.microsoft.com/office/drawing/2014/main" id="{06F8F150-7776-6578-1E00-46A416403E6A}"/>
              </a:ext>
            </a:extLst>
          </p:cNvPr>
          <p:cNvPicPr>
            <a:picLocks noChangeAspect="1"/>
          </p:cNvPicPr>
          <p:nvPr/>
        </p:nvPicPr>
        <p:blipFill>
          <a:blip r:embed="rId2"/>
          <a:stretch>
            <a:fillRect/>
          </a:stretch>
        </p:blipFill>
        <p:spPr>
          <a:xfrm>
            <a:off x="5093756" y="2587648"/>
            <a:ext cx="1826296" cy="1826296"/>
          </a:xfrm>
          <a:prstGeom prst="rect">
            <a:avLst/>
          </a:prstGeom>
        </p:spPr>
      </p:pic>
      <p:pic>
        <p:nvPicPr>
          <p:cNvPr id="8" name="Picture 7">
            <a:extLst>
              <a:ext uri="{FF2B5EF4-FFF2-40B4-BE49-F238E27FC236}">
                <a16:creationId xmlns:a16="http://schemas.microsoft.com/office/drawing/2014/main" id="{CB15EA60-1920-EC4A-F7C5-AE2F5EEA39B2}"/>
              </a:ext>
            </a:extLst>
          </p:cNvPr>
          <p:cNvPicPr>
            <a:picLocks noChangeAspect="1"/>
          </p:cNvPicPr>
          <p:nvPr/>
        </p:nvPicPr>
        <p:blipFill>
          <a:blip r:embed="rId3"/>
          <a:stretch>
            <a:fillRect/>
          </a:stretch>
        </p:blipFill>
        <p:spPr>
          <a:xfrm>
            <a:off x="7385236" y="2421860"/>
            <a:ext cx="1980111" cy="1980113"/>
          </a:xfrm>
          <a:prstGeom prst="rect">
            <a:avLst/>
          </a:prstGeom>
        </p:spPr>
      </p:pic>
      <p:pic>
        <p:nvPicPr>
          <p:cNvPr id="11" name="Picture 10">
            <a:extLst>
              <a:ext uri="{FF2B5EF4-FFF2-40B4-BE49-F238E27FC236}">
                <a16:creationId xmlns:a16="http://schemas.microsoft.com/office/drawing/2014/main" id="{6C37C1DB-C890-A246-CEC5-EAB63F574EED}"/>
              </a:ext>
            </a:extLst>
          </p:cNvPr>
          <p:cNvPicPr>
            <a:picLocks noChangeAspect="1"/>
          </p:cNvPicPr>
          <p:nvPr/>
        </p:nvPicPr>
        <p:blipFill>
          <a:blip r:embed="rId4"/>
          <a:stretch>
            <a:fillRect/>
          </a:stretch>
        </p:blipFill>
        <p:spPr>
          <a:xfrm>
            <a:off x="9704120" y="2575677"/>
            <a:ext cx="1826296" cy="1826296"/>
          </a:xfrm>
          <a:prstGeom prst="rect">
            <a:avLst/>
          </a:prstGeom>
        </p:spPr>
      </p:pic>
      <p:pic>
        <p:nvPicPr>
          <p:cNvPr id="13" name="Picture 12">
            <a:extLst>
              <a:ext uri="{FF2B5EF4-FFF2-40B4-BE49-F238E27FC236}">
                <a16:creationId xmlns:a16="http://schemas.microsoft.com/office/drawing/2014/main" id="{31D4DE86-8584-7AC0-2EEE-7C103E386E80}"/>
              </a:ext>
            </a:extLst>
          </p:cNvPr>
          <p:cNvPicPr>
            <a:picLocks noChangeAspect="1"/>
          </p:cNvPicPr>
          <p:nvPr/>
        </p:nvPicPr>
        <p:blipFill>
          <a:blip r:embed="rId5"/>
          <a:stretch>
            <a:fillRect/>
          </a:stretch>
        </p:blipFill>
        <p:spPr>
          <a:xfrm>
            <a:off x="499994" y="2551735"/>
            <a:ext cx="1850238" cy="1850238"/>
          </a:xfrm>
          <a:prstGeom prst="rect">
            <a:avLst/>
          </a:prstGeom>
        </p:spPr>
      </p:pic>
      <p:sp>
        <p:nvSpPr>
          <p:cNvPr id="14" name="TextBox 13">
            <a:extLst>
              <a:ext uri="{FF2B5EF4-FFF2-40B4-BE49-F238E27FC236}">
                <a16:creationId xmlns:a16="http://schemas.microsoft.com/office/drawing/2014/main" id="{DA8B37FB-3F77-E021-B884-343ECFC476D3}"/>
              </a:ext>
            </a:extLst>
          </p:cNvPr>
          <p:cNvSpPr txBox="1"/>
          <p:nvPr/>
        </p:nvSpPr>
        <p:spPr>
          <a:xfrm>
            <a:off x="668207" y="4498112"/>
            <a:ext cx="151381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51D21"/>
                </a:solidFill>
                <a:effectLst/>
                <a:uLnTx/>
                <a:uFillTx/>
                <a:latin typeface="Segoe UI Semibold"/>
                <a:ea typeface="+mn-ea"/>
                <a:cs typeface="+mn-cs"/>
              </a:rPr>
              <a:t>Text Content</a:t>
            </a:r>
          </a:p>
        </p:txBody>
      </p:sp>
      <p:sp>
        <p:nvSpPr>
          <p:cNvPr id="16" name="TextBox 15">
            <a:extLst>
              <a:ext uri="{FF2B5EF4-FFF2-40B4-BE49-F238E27FC236}">
                <a16:creationId xmlns:a16="http://schemas.microsoft.com/office/drawing/2014/main" id="{68A9E5AD-DB6C-11D9-200F-3FDF5FC5F48C}"/>
              </a:ext>
            </a:extLst>
          </p:cNvPr>
          <p:cNvSpPr txBox="1"/>
          <p:nvPr/>
        </p:nvSpPr>
        <p:spPr>
          <a:xfrm>
            <a:off x="5135383" y="4498112"/>
            <a:ext cx="174304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51D21"/>
                </a:solidFill>
                <a:effectLst/>
                <a:uLnTx/>
                <a:uFillTx/>
                <a:latin typeface="Segoe UI Semibold"/>
                <a:ea typeface="+mn-ea"/>
                <a:cs typeface="+mn-cs"/>
              </a:rPr>
              <a:t>Image Content</a:t>
            </a:r>
          </a:p>
        </p:txBody>
      </p:sp>
      <p:sp>
        <p:nvSpPr>
          <p:cNvPr id="17" name="TextBox 16">
            <a:extLst>
              <a:ext uri="{FF2B5EF4-FFF2-40B4-BE49-F238E27FC236}">
                <a16:creationId xmlns:a16="http://schemas.microsoft.com/office/drawing/2014/main" id="{052BDE0D-FE59-92F7-068F-F6CD6E151D63}"/>
              </a:ext>
            </a:extLst>
          </p:cNvPr>
          <p:cNvSpPr txBox="1"/>
          <p:nvPr/>
        </p:nvSpPr>
        <p:spPr>
          <a:xfrm>
            <a:off x="7517396" y="4498112"/>
            <a:ext cx="171579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51D21"/>
                </a:solidFill>
                <a:effectLst/>
                <a:uLnTx/>
                <a:uFillTx/>
                <a:latin typeface="Segoe UI Semibold"/>
                <a:ea typeface="+mn-ea"/>
                <a:cs typeface="+mn-cs"/>
              </a:rPr>
              <a:t>Audio Content</a:t>
            </a:r>
          </a:p>
        </p:txBody>
      </p:sp>
      <p:sp>
        <p:nvSpPr>
          <p:cNvPr id="18" name="TextBox 17">
            <a:extLst>
              <a:ext uri="{FF2B5EF4-FFF2-40B4-BE49-F238E27FC236}">
                <a16:creationId xmlns:a16="http://schemas.microsoft.com/office/drawing/2014/main" id="{73BE3F15-78E7-FCFC-522D-E35902252B4A}"/>
              </a:ext>
            </a:extLst>
          </p:cNvPr>
          <p:cNvSpPr txBox="1"/>
          <p:nvPr/>
        </p:nvSpPr>
        <p:spPr>
          <a:xfrm>
            <a:off x="9771440" y="4498112"/>
            <a:ext cx="169655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51D21"/>
                </a:solidFill>
                <a:effectLst/>
                <a:uLnTx/>
                <a:uFillTx/>
                <a:latin typeface="Segoe UI Semibold"/>
                <a:ea typeface="+mn-ea"/>
                <a:cs typeface="+mn-cs"/>
              </a:rPr>
              <a:t>Video Content</a:t>
            </a:r>
          </a:p>
        </p:txBody>
      </p:sp>
      <p:sp>
        <p:nvSpPr>
          <p:cNvPr id="19" name="TextBox 18">
            <a:extLst>
              <a:ext uri="{FF2B5EF4-FFF2-40B4-BE49-F238E27FC236}">
                <a16:creationId xmlns:a16="http://schemas.microsoft.com/office/drawing/2014/main" id="{103271AA-699C-2F89-ED34-24BA4D7D42BF}"/>
              </a:ext>
            </a:extLst>
          </p:cNvPr>
          <p:cNvSpPr txBox="1"/>
          <p:nvPr/>
        </p:nvSpPr>
        <p:spPr>
          <a:xfrm>
            <a:off x="1703285" y="5433963"/>
            <a:ext cx="855683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251D21"/>
                </a:solidFill>
                <a:effectLst/>
                <a:uLnTx/>
                <a:uFillTx/>
                <a:latin typeface="Segoe UI Semilight"/>
                <a:ea typeface="+mn-ea"/>
                <a:cs typeface="+mn-cs"/>
              </a:rPr>
              <a:t>This makes it possible to use the outputs of one model as the input of another model</a:t>
            </a:r>
          </a:p>
        </p:txBody>
      </p:sp>
      <p:pic>
        <p:nvPicPr>
          <p:cNvPr id="20" name="Picture 19">
            <a:extLst>
              <a:ext uri="{FF2B5EF4-FFF2-40B4-BE49-F238E27FC236}">
                <a16:creationId xmlns:a16="http://schemas.microsoft.com/office/drawing/2014/main" id="{8899E23C-C19A-40F0-083F-B93C987C728E}"/>
              </a:ext>
            </a:extLst>
          </p:cNvPr>
          <p:cNvPicPr>
            <a:picLocks noChangeAspect="1"/>
          </p:cNvPicPr>
          <p:nvPr/>
        </p:nvPicPr>
        <p:blipFill>
          <a:blip r:embed="rId6"/>
          <a:stretch>
            <a:fillRect/>
          </a:stretch>
        </p:blipFill>
        <p:spPr>
          <a:xfrm>
            <a:off x="2661821" y="2539764"/>
            <a:ext cx="2013467" cy="2013467"/>
          </a:xfrm>
          <a:prstGeom prst="rect">
            <a:avLst/>
          </a:prstGeom>
        </p:spPr>
      </p:pic>
      <p:sp>
        <p:nvSpPr>
          <p:cNvPr id="21" name="TextBox 20">
            <a:extLst>
              <a:ext uri="{FF2B5EF4-FFF2-40B4-BE49-F238E27FC236}">
                <a16:creationId xmlns:a16="http://schemas.microsoft.com/office/drawing/2014/main" id="{66B9689A-AEC6-5E36-1AAF-72BA18388383}"/>
              </a:ext>
            </a:extLst>
          </p:cNvPr>
          <p:cNvSpPr txBox="1"/>
          <p:nvPr/>
        </p:nvSpPr>
        <p:spPr>
          <a:xfrm>
            <a:off x="2665586" y="4494983"/>
            <a:ext cx="200593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51D21"/>
                </a:solidFill>
                <a:effectLst/>
                <a:uLnTx/>
                <a:uFillTx/>
                <a:latin typeface="Segoe UI Semibold"/>
                <a:ea typeface="+mn-ea"/>
                <a:cs typeface="+mn-cs"/>
              </a:rPr>
              <a:t>Message Content</a:t>
            </a:r>
          </a:p>
        </p:txBody>
      </p:sp>
    </p:spTree>
    <p:extLst>
      <p:ext uri="{BB962C8B-B14F-4D97-AF65-F5344CB8AC3E}">
        <p14:creationId xmlns:p14="http://schemas.microsoft.com/office/powerpoint/2010/main" val="184561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7"/>
                                        </p:tgtEl>
                                      </p:cBhvr>
                                    </p:animEffect>
                                    <p:set>
                                      <p:cBhvr>
                                        <p:cTn id="33" dur="1" fill="hold">
                                          <p:stCondLst>
                                            <p:cond delay="499"/>
                                          </p:stCondLst>
                                        </p:cTn>
                                        <p:tgtEl>
                                          <p:spTgt spid="7"/>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8FAF0786-8DC0-8344-46AC-F3A20A6F8219}"/>
              </a:ext>
            </a:extLst>
          </p:cNvPr>
          <p:cNvCxnSpPr>
            <a:cxnSpLocks/>
          </p:cNvCxnSpPr>
          <p:nvPr/>
        </p:nvCxnSpPr>
        <p:spPr>
          <a:xfrm>
            <a:off x="2278231" y="3827149"/>
            <a:ext cx="566569" cy="0"/>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9470BBFC-E9A7-DBF9-2A9E-DD2DDB3C7D34}"/>
              </a:ext>
            </a:extLst>
          </p:cNvPr>
          <p:cNvSpPr>
            <a:spLocks noGrp="1"/>
          </p:cNvSpPr>
          <p:nvPr>
            <p:ph type="body" sz="half" idx="13"/>
          </p:nvPr>
        </p:nvSpPr>
        <p:spPr/>
        <p:txBody>
          <a:bodyPr/>
          <a:lstStyle/>
          <a:p>
            <a:pPr>
              <a:spcAft>
                <a:spcPts val="1800"/>
              </a:spcAft>
            </a:pPr>
            <a:r>
              <a:rPr lang="en-US"/>
              <a:t>First-class </a:t>
            </a:r>
            <a:r>
              <a:rPr lang="en-US">
                <a:latin typeface="+mj-lt"/>
              </a:rPr>
              <a:t>plugin support </a:t>
            </a:r>
            <a:r>
              <a:rPr lang="en-US"/>
              <a:t>allows devs to bring their apps and services to AI.</a:t>
            </a:r>
          </a:p>
          <a:p>
            <a:pPr>
              <a:spcAft>
                <a:spcPts val="1800"/>
              </a:spcAft>
            </a:pPr>
            <a:r>
              <a:rPr lang="en-US">
                <a:latin typeface="+mj-lt"/>
              </a:rPr>
              <a:t>Kernels</a:t>
            </a:r>
            <a:r>
              <a:rPr lang="en-US"/>
              <a:t> will make it easier to bundle multiple modalities together.</a:t>
            </a:r>
          </a:p>
          <a:p>
            <a:pPr>
              <a:spcAft>
                <a:spcPts val="1800"/>
              </a:spcAft>
            </a:pPr>
            <a:r>
              <a:rPr lang="en-US"/>
              <a:t>Prompts for specific modalities can be </a:t>
            </a:r>
            <a:r>
              <a:rPr lang="en-US">
                <a:latin typeface="+mj-lt"/>
              </a:rPr>
              <a:t>bound to specific models</a:t>
            </a:r>
            <a:r>
              <a:rPr lang="en-US"/>
              <a:t>.</a:t>
            </a:r>
          </a:p>
          <a:p>
            <a:pPr>
              <a:spcAft>
                <a:spcPts val="1800"/>
              </a:spcAft>
            </a:pPr>
            <a:r>
              <a:rPr lang="en-US">
                <a:latin typeface="+mj-lt"/>
              </a:rPr>
              <a:t>Common content types </a:t>
            </a:r>
            <a:r>
              <a:rPr lang="en-US"/>
              <a:t>across models will make it easier for inputs / outputs to be reused.</a:t>
            </a:r>
          </a:p>
        </p:txBody>
      </p:sp>
      <p:sp>
        <p:nvSpPr>
          <p:cNvPr id="4" name="Title 3">
            <a:extLst>
              <a:ext uri="{FF2B5EF4-FFF2-40B4-BE49-F238E27FC236}">
                <a16:creationId xmlns:a16="http://schemas.microsoft.com/office/drawing/2014/main" id="{6BC5DF28-C81B-1E6C-9659-A3F8E74FA20E}"/>
              </a:ext>
            </a:extLst>
          </p:cNvPr>
          <p:cNvSpPr>
            <a:spLocks noGrp="1"/>
          </p:cNvSpPr>
          <p:nvPr>
            <p:ph type="title"/>
          </p:nvPr>
        </p:nvSpPr>
        <p:spPr/>
        <p:txBody>
          <a:bodyPr/>
          <a:lstStyle/>
          <a:p>
            <a:r>
              <a:rPr lang="en-US"/>
              <a:t>Benefits</a:t>
            </a:r>
          </a:p>
        </p:txBody>
      </p:sp>
      <p:sp>
        <p:nvSpPr>
          <p:cNvPr id="5" name="Text Placeholder 4">
            <a:extLst>
              <a:ext uri="{FF2B5EF4-FFF2-40B4-BE49-F238E27FC236}">
                <a16:creationId xmlns:a16="http://schemas.microsoft.com/office/drawing/2014/main" id="{ED0BCED8-1E08-1734-4EAB-889FB0B20B4F}"/>
              </a:ext>
            </a:extLst>
          </p:cNvPr>
          <p:cNvSpPr>
            <a:spLocks noGrp="1"/>
          </p:cNvSpPr>
          <p:nvPr>
            <p:ph type="body" sz="quarter" idx="12"/>
          </p:nvPr>
        </p:nvSpPr>
        <p:spPr/>
        <p:txBody>
          <a:bodyPr/>
          <a:lstStyle/>
          <a:p>
            <a:r>
              <a:rPr lang="en-US"/>
              <a:t>These differences will make it easier to support multi-modal in the future.</a:t>
            </a:r>
          </a:p>
        </p:txBody>
      </p:sp>
      <p:sp>
        <p:nvSpPr>
          <p:cNvPr id="8" name="Text Placeholder 7">
            <a:extLst>
              <a:ext uri="{FF2B5EF4-FFF2-40B4-BE49-F238E27FC236}">
                <a16:creationId xmlns:a16="http://schemas.microsoft.com/office/drawing/2014/main" id="{7C3E4B37-CC97-E7A0-A974-94BFA9028BD3}"/>
              </a:ext>
            </a:extLst>
          </p:cNvPr>
          <p:cNvSpPr>
            <a:spLocks noGrp="1"/>
          </p:cNvSpPr>
          <p:nvPr>
            <p:ph type="body" sz="quarter" idx="17"/>
          </p:nvPr>
        </p:nvSpPr>
        <p:spPr/>
        <p:txBody>
          <a:bodyPr/>
          <a:lstStyle/>
          <a:p>
            <a:r>
              <a:rPr lang="en-US"/>
              <a:t>1</a:t>
            </a:r>
          </a:p>
        </p:txBody>
      </p:sp>
      <p:sp>
        <p:nvSpPr>
          <p:cNvPr id="9" name="Text Placeholder 8">
            <a:extLst>
              <a:ext uri="{FF2B5EF4-FFF2-40B4-BE49-F238E27FC236}">
                <a16:creationId xmlns:a16="http://schemas.microsoft.com/office/drawing/2014/main" id="{790E2EBC-D7CD-A681-881F-CE6F442BCA27}"/>
              </a:ext>
            </a:extLst>
          </p:cNvPr>
          <p:cNvSpPr>
            <a:spLocks noGrp="1"/>
          </p:cNvSpPr>
          <p:nvPr>
            <p:ph type="body" sz="quarter" idx="18"/>
          </p:nvPr>
        </p:nvSpPr>
        <p:spPr>
          <a:xfrm>
            <a:off x="8741229" y="2841335"/>
            <a:ext cx="320040" cy="320040"/>
          </a:xfrm>
        </p:spPr>
        <p:txBody>
          <a:bodyPr/>
          <a:lstStyle/>
          <a:p>
            <a:r>
              <a:rPr lang="en-US"/>
              <a:t>2</a:t>
            </a:r>
          </a:p>
        </p:txBody>
      </p:sp>
      <p:sp>
        <p:nvSpPr>
          <p:cNvPr id="10" name="Text Placeholder 9">
            <a:extLst>
              <a:ext uri="{FF2B5EF4-FFF2-40B4-BE49-F238E27FC236}">
                <a16:creationId xmlns:a16="http://schemas.microsoft.com/office/drawing/2014/main" id="{1F6581AB-806D-2939-F3DF-9B3C3BD3BF17}"/>
              </a:ext>
            </a:extLst>
          </p:cNvPr>
          <p:cNvSpPr>
            <a:spLocks noGrp="1"/>
          </p:cNvSpPr>
          <p:nvPr>
            <p:ph type="body" sz="quarter" idx="19"/>
          </p:nvPr>
        </p:nvSpPr>
        <p:spPr>
          <a:xfrm>
            <a:off x="8730343" y="3674915"/>
            <a:ext cx="320040" cy="320040"/>
          </a:xfrm>
        </p:spPr>
        <p:txBody>
          <a:bodyPr/>
          <a:lstStyle/>
          <a:p>
            <a:r>
              <a:rPr lang="en-US"/>
              <a:t>3</a:t>
            </a:r>
          </a:p>
        </p:txBody>
      </p:sp>
      <p:sp>
        <p:nvSpPr>
          <p:cNvPr id="11" name="Text Placeholder 10">
            <a:extLst>
              <a:ext uri="{FF2B5EF4-FFF2-40B4-BE49-F238E27FC236}">
                <a16:creationId xmlns:a16="http://schemas.microsoft.com/office/drawing/2014/main" id="{C9167C1C-15AD-9978-1B55-D0D0E2870E48}"/>
              </a:ext>
            </a:extLst>
          </p:cNvPr>
          <p:cNvSpPr>
            <a:spLocks noGrp="1"/>
          </p:cNvSpPr>
          <p:nvPr>
            <p:ph type="body" sz="quarter" idx="20"/>
          </p:nvPr>
        </p:nvSpPr>
        <p:spPr/>
        <p:txBody>
          <a:bodyPr/>
          <a:lstStyle/>
          <a:p>
            <a:r>
              <a:rPr lang="en-US"/>
              <a:t>What’s next?</a:t>
            </a:r>
          </a:p>
        </p:txBody>
      </p:sp>
      <p:pic>
        <p:nvPicPr>
          <p:cNvPr id="28" name="Picture 27" descr="Microsoft Teams Logo transparent PNG - StickPNG">
            <a:extLst>
              <a:ext uri="{FF2B5EF4-FFF2-40B4-BE49-F238E27FC236}">
                <a16:creationId xmlns:a16="http://schemas.microsoft.com/office/drawing/2014/main" id="{5817A513-C95E-2CA6-AAAB-C3CA6253B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1452" y="2757931"/>
            <a:ext cx="2057177" cy="2057176"/>
          </a:xfrm>
          <a:prstGeom prst="rect">
            <a:avLst/>
          </a:prstGeom>
          <a:noFill/>
          <a:effectLst>
            <a:outerShdw blurRad="76200" dist="38100" dir="2700000" algn="tl" rotWithShape="0">
              <a:prstClr val="black">
                <a:alpha val="5000"/>
              </a:prstClr>
            </a:outerShdw>
          </a:effectLst>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E61BDE59-76E6-BF70-9052-6A5109054367}"/>
              </a:ext>
            </a:extLst>
          </p:cNvPr>
          <p:cNvCxnSpPr>
            <a:cxnSpLocks/>
          </p:cNvCxnSpPr>
          <p:nvPr/>
        </p:nvCxnSpPr>
        <p:spPr>
          <a:xfrm>
            <a:off x="4575957" y="2828486"/>
            <a:ext cx="0" cy="2057189"/>
          </a:xfrm>
          <a:prstGeom prst="line">
            <a:avLst/>
          </a:prstGeom>
          <a:ln w="127000" cap="rnd">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F2BB581-0F76-A0C2-F692-F6E11B0D7CFC}"/>
              </a:ext>
            </a:extLst>
          </p:cNvPr>
          <p:cNvCxnSpPr/>
          <p:nvPr/>
        </p:nvCxnSpPr>
        <p:spPr>
          <a:xfrm>
            <a:off x="4575957" y="3063377"/>
            <a:ext cx="1259451" cy="0"/>
          </a:xfrm>
          <a:prstGeom prst="straightConnector1">
            <a:avLst/>
          </a:prstGeom>
          <a:ln w="63500">
            <a:solidFill>
              <a:schemeClr val="accent4">
                <a:lumMod val="75000"/>
              </a:schemeClr>
            </a:solidFill>
            <a:tailEnd type="arrow" w="lg"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9DDB290-96E2-5B8B-655B-CD2BD0880BA0}"/>
              </a:ext>
            </a:extLst>
          </p:cNvPr>
          <p:cNvCxnSpPr/>
          <p:nvPr/>
        </p:nvCxnSpPr>
        <p:spPr>
          <a:xfrm>
            <a:off x="4575957" y="3569470"/>
            <a:ext cx="1259451" cy="0"/>
          </a:xfrm>
          <a:prstGeom prst="straightConnector1">
            <a:avLst/>
          </a:prstGeom>
          <a:ln w="63500">
            <a:solidFill>
              <a:schemeClr val="accent4">
                <a:lumMod val="75000"/>
              </a:schemeClr>
            </a:solidFill>
            <a:tailEnd type="arrow" w="lg"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8745BD1-A72B-C884-D015-6A8A257FCAE3}"/>
              </a:ext>
            </a:extLst>
          </p:cNvPr>
          <p:cNvCxnSpPr/>
          <p:nvPr/>
        </p:nvCxnSpPr>
        <p:spPr>
          <a:xfrm>
            <a:off x="4562929" y="4119859"/>
            <a:ext cx="1259451" cy="0"/>
          </a:xfrm>
          <a:prstGeom prst="straightConnector1">
            <a:avLst/>
          </a:prstGeom>
          <a:ln w="63500">
            <a:solidFill>
              <a:schemeClr val="accent4">
                <a:lumMod val="75000"/>
              </a:schemeClr>
            </a:solidFill>
            <a:tailEnd type="arrow" w="lg" len="sm"/>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AC756F4-D9EE-ABCE-2491-09D464AC54EA}"/>
              </a:ext>
            </a:extLst>
          </p:cNvPr>
          <p:cNvSpPr txBox="1"/>
          <p:nvPr/>
        </p:nvSpPr>
        <p:spPr>
          <a:xfrm>
            <a:off x="4937394" y="2788920"/>
            <a:ext cx="465192"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51D21"/>
                </a:solidFill>
                <a:effectLst/>
                <a:uLnTx/>
                <a:uFillTx/>
                <a:latin typeface="Segoe UI Semilight"/>
                <a:ea typeface="+mn-ea"/>
                <a:cs typeface="+mn-cs"/>
              </a:rPr>
              <a:t>Chat</a:t>
            </a:r>
          </a:p>
        </p:txBody>
      </p:sp>
      <p:sp>
        <p:nvSpPr>
          <p:cNvPr id="34" name="TextBox 33">
            <a:extLst>
              <a:ext uri="{FF2B5EF4-FFF2-40B4-BE49-F238E27FC236}">
                <a16:creationId xmlns:a16="http://schemas.microsoft.com/office/drawing/2014/main" id="{ADC4D0C3-5FFB-0BA6-486E-ACF5F2248B8B}"/>
              </a:ext>
            </a:extLst>
          </p:cNvPr>
          <p:cNvSpPr txBox="1"/>
          <p:nvPr/>
        </p:nvSpPr>
        <p:spPr>
          <a:xfrm>
            <a:off x="4897319" y="3281437"/>
            <a:ext cx="545341"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51D21"/>
                </a:solidFill>
                <a:effectLst/>
                <a:uLnTx/>
                <a:uFillTx/>
                <a:latin typeface="Segoe UI Semilight"/>
                <a:ea typeface="+mn-ea"/>
                <a:cs typeface="+mn-cs"/>
              </a:rPr>
              <a:t>Audio</a:t>
            </a:r>
          </a:p>
        </p:txBody>
      </p:sp>
      <p:sp>
        <p:nvSpPr>
          <p:cNvPr id="35" name="TextBox 34">
            <a:extLst>
              <a:ext uri="{FF2B5EF4-FFF2-40B4-BE49-F238E27FC236}">
                <a16:creationId xmlns:a16="http://schemas.microsoft.com/office/drawing/2014/main" id="{354878AA-5EB3-B563-10FD-B4C0C902F39A}"/>
              </a:ext>
            </a:extLst>
          </p:cNvPr>
          <p:cNvSpPr txBox="1"/>
          <p:nvPr/>
        </p:nvSpPr>
        <p:spPr>
          <a:xfrm>
            <a:off x="4901327" y="3845402"/>
            <a:ext cx="537327"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51D21"/>
                </a:solidFill>
                <a:effectLst/>
                <a:uLnTx/>
                <a:uFillTx/>
                <a:latin typeface="Segoe UI Semilight"/>
                <a:ea typeface="+mn-ea"/>
                <a:cs typeface="+mn-cs"/>
              </a:rPr>
              <a:t>Video</a:t>
            </a:r>
          </a:p>
        </p:txBody>
      </p:sp>
      <p:cxnSp>
        <p:nvCxnSpPr>
          <p:cNvPr id="36" name="Straight Arrow Connector 35">
            <a:extLst>
              <a:ext uri="{FF2B5EF4-FFF2-40B4-BE49-F238E27FC236}">
                <a16:creationId xmlns:a16="http://schemas.microsoft.com/office/drawing/2014/main" id="{4C86F446-7920-270F-C0D8-27309F8476F4}"/>
              </a:ext>
            </a:extLst>
          </p:cNvPr>
          <p:cNvCxnSpPr/>
          <p:nvPr/>
        </p:nvCxnSpPr>
        <p:spPr>
          <a:xfrm>
            <a:off x="4593941" y="4692448"/>
            <a:ext cx="1259451" cy="0"/>
          </a:xfrm>
          <a:prstGeom prst="straightConnector1">
            <a:avLst/>
          </a:prstGeom>
          <a:ln w="63500">
            <a:solidFill>
              <a:schemeClr val="accent4">
                <a:lumMod val="75000"/>
              </a:schemeClr>
            </a:solidFill>
            <a:tailEnd type="arrow" w="lg" len="sm"/>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4C145CC-3F8A-90D6-6124-016102707EFF}"/>
              </a:ext>
            </a:extLst>
          </p:cNvPr>
          <p:cNvSpPr txBox="1"/>
          <p:nvPr/>
        </p:nvSpPr>
        <p:spPr>
          <a:xfrm>
            <a:off x="4726355" y="4382940"/>
            <a:ext cx="949299"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51D21"/>
                </a:solidFill>
                <a:effectLst/>
                <a:uLnTx/>
                <a:uFillTx/>
                <a:latin typeface="Segoe UI Semilight"/>
                <a:ea typeface="+mn-ea"/>
                <a:cs typeface="+mn-cs"/>
              </a:rPr>
              <a:t>Doc updates</a:t>
            </a:r>
          </a:p>
        </p:txBody>
      </p:sp>
      <p:pic>
        <p:nvPicPr>
          <p:cNvPr id="38" name="Picture 2" descr="Microsoft Teams opens its doors to third-party apps during meetings">
            <a:extLst>
              <a:ext uri="{FF2B5EF4-FFF2-40B4-BE49-F238E27FC236}">
                <a16:creationId xmlns:a16="http://schemas.microsoft.com/office/drawing/2014/main" id="{B307C99D-1F96-F1E7-9B63-CD87D7E09C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929831" y="3145503"/>
            <a:ext cx="1237470" cy="1280903"/>
          </a:xfrm>
          <a:prstGeom prst="ellipse">
            <a:avLst/>
          </a:prstGeom>
          <a:noFill/>
          <a:effectLst>
            <a:outerShdw blurRad="127000" dist="38100" dir="2700000" algn="tl" rotWithShape="0">
              <a:prstClr val="black">
                <a:alpha val="10000"/>
              </a:prstClr>
            </a:outerShdw>
          </a:effectLst>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22805508-632A-FCB8-E7D6-854B131DA969}"/>
              </a:ext>
            </a:extLst>
          </p:cNvPr>
          <p:cNvCxnSpPr>
            <a:cxnSpLocks/>
          </p:cNvCxnSpPr>
          <p:nvPr/>
        </p:nvCxnSpPr>
        <p:spPr>
          <a:xfrm>
            <a:off x="4194022" y="3827149"/>
            <a:ext cx="381935" cy="0"/>
          </a:xfrm>
          <a:prstGeom prst="line">
            <a:avLst/>
          </a:prstGeom>
          <a:ln w="635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473C5177-5EE0-AB25-3574-A6000DFED6EF}"/>
              </a:ext>
            </a:extLst>
          </p:cNvPr>
          <p:cNvCxnSpPr>
            <a:cxnSpLocks/>
          </p:cNvCxnSpPr>
          <p:nvPr/>
        </p:nvCxnSpPr>
        <p:spPr>
          <a:xfrm rot="5400000" flipH="1">
            <a:off x="5133089" y="2986668"/>
            <a:ext cx="80745" cy="3275964"/>
          </a:xfrm>
          <a:prstGeom prst="bentConnector3">
            <a:avLst>
              <a:gd name="adj1" fmla="val -901219"/>
            </a:avLst>
          </a:prstGeom>
          <a:ln w="63500">
            <a:solidFill>
              <a:schemeClr val="accent4">
                <a:lumMod val="75000"/>
              </a:schemeClr>
            </a:solidFill>
            <a:tailEnd type="arrow" w="lg"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AC9324E-3C98-2C7C-97F9-9216E827A68F}"/>
              </a:ext>
            </a:extLst>
          </p:cNvPr>
          <p:cNvSpPr txBox="1"/>
          <p:nvPr/>
        </p:nvSpPr>
        <p:spPr>
          <a:xfrm>
            <a:off x="4422973" y="5478648"/>
            <a:ext cx="189827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251D21">
                    <a:lumMod val="75000"/>
                  </a:srgbClr>
                </a:solidFill>
                <a:effectLst/>
                <a:uLnTx/>
                <a:uFillTx/>
                <a:latin typeface="Segoe UI Semilight"/>
                <a:ea typeface="+mn-ea"/>
                <a:cs typeface="+mn-cs"/>
              </a:rPr>
              <a:t>Responses need to feel instant </a:t>
            </a:r>
          </a:p>
        </p:txBody>
      </p:sp>
      <p:pic>
        <p:nvPicPr>
          <p:cNvPr id="43" name="Picture 42">
            <a:extLst>
              <a:ext uri="{FF2B5EF4-FFF2-40B4-BE49-F238E27FC236}">
                <a16:creationId xmlns:a16="http://schemas.microsoft.com/office/drawing/2014/main" id="{F809A76F-6152-1B9D-0B58-A7F2F9C83C37}"/>
              </a:ext>
            </a:extLst>
          </p:cNvPr>
          <p:cNvPicPr>
            <a:picLocks noChangeAspect="1"/>
          </p:cNvPicPr>
          <p:nvPr/>
        </p:nvPicPr>
        <p:blipFill>
          <a:blip r:embed="rId4"/>
          <a:stretch>
            <a:fillRect/>
          </a:stretch>
        </p:blipFill>
        <p:spPr>
          <a:xfrm>
            <a:off x="6246918" y="3162028"/>
            <a:ext cx="1129050" cy="1144701"/>
          </a:xfrm>
          <a:prstGeom prst="rect">
            <a:avLst/>
          </a:prstGeom>
        </p:spPr>
      </p:pic>
      <p:sp>
        <p:nvSpPr>
          <p:cNvPr id="51" name="Text Placeholder 9">
            <a:extLst>
              <a:ext uri="{FF2B5EF4-FFF2-40B4-BE49-F238E27FC236}">
                <a16:creationId xmlns:a16="http://schemas.microsoft.com/office/drawing/2014/main" id="{3DAD833C-C0E1-0EBC-2AC9-52D94FEB92CF}"/>
              </a:ext>
            </a:extLst>
          </p:cNvPr>
          <p:cNvSpPr txBox="1">
            <a:spLocks/>
          </p:cNvSpPr>
          <p:nvPr/>
        </p:nvSpPr>
        <p:spPr>
          <a:xfrm>
            <a:off x="8724900" y="4541937"/>
            <a:ext cx="320040" cy="320040"/>
          </a:xfrm>
          <a:custGeom>
            <a:avLst/>
            <a:gdLst>
              <a:gd name="connsiteX0" fmla="*/ 228600 w 457200"/>
              <a:gd name="connsiteY0" fmla="*/ 0 h 457200"/>
              <a:gd name="connsiteX1" fmla="*/ 457200 w 457200"/>
              <a:gd name="connsiteY1" fmla="*/ 228600 h 457200"/>
              <a:gd name="connsiteX2" fmla="*/ 228600 w 457200"/>
              <a:gd name="connsiteY2" fmla="*/ 457200 h 457200"/>
              <a:gd name="connsiteX3" fmla="*/ 0 w 457200"/>
              <a:gd name="connsiteY3" fmla="*/ 228600 h 457200"/>
              <a:gd name="connsiteX4" fmla="*/ 228600 w 457200"/>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 h="457200">
                <a:moveTo>
                  <a:pt x="228600" y="0"/>
                </a:moveTo>
                <a:cubicBezTo>
                  <a:pt x="354852" y="0"/>
                  <a:pt x="457200" y="102348"/>
                  <a:pt x="457200" y="228600"/>
                </a:cubicBezTo>
                <a:cubicBezTo>
                  <a:pt x="457200" y="354852"/>
                  <a:pt x="354852" y="457200"/>
                  <a:pt x="228600" y="457200"/>
                </a:cubicBezTo>
                <a:cubicBezTo>
                  <a:pt x="102348" y="457200"/>
                  <a:pt x="0" y="354852"/>
                  <a:pt x="0" y="228600"/>
                </a:cubicBezTo>
                <a:cubicBezTo>
                  <a:pt x="0" y="102348"/>
                  <a:pt x="102348" y="0"/>
                  <a:pt x="228600" y="0"/>
                </a:cubicBezTo>
                <a:close/>
              </a:path>
            </a:pathLst>
          </a:custGeom>
          <a:solidFill>
            <a:schemeClr val="accent1"/>
          </a:solidFill>
        </p:spPr>
        <p:txBody>
          <a:bodyPr vert="horz" wrap="square" lIns="0" tIns="0" rIns="0" bIns="0" rtlCol="0" anchor="ctr">
            <a:noAutofit/>
          </a:bodyPr>
          <a:lstStyle>
            <a:lvl1pPr marL="0" indent="0" algn="ctr" defTabSz="914400" rtl="0" eaLnBrk="1" latinLnBrk="0" hangingPunct="1">
              <a:lnSpc>
                <a:spcPct val="100000"/>
              </a:lnSpc>
              <a:spcBef>
                <a:spcPts val="0"/>
              </a:spcBef>
              <a:spcAft>
                <a:spcPts val="1200"/>
              </a:spcAft>
              <a:buFont typeface="Wingdings" pitchFamily="2" charset="2"/>
              <a:buNone/>
              <a:defRPr sz="1400" kern="1200">
                <a:solidFill>
                  <a:schemeClr val="bg1"/>
                </a:solidFill>
                <a:latin typeface="+mj-lt"/>
                <a:ea typeface="+mn-ea"/>
                <a:cs typeface="+mn-cs"/>
              </a:defRPr>
            </a:lvl1pPr>
            <a:lvl2pPr marL="594360" indent="-285750" algn="l" defTabSz="914400" rtl="0" eaLnBrk="1" latinLnBrk="0" hangingPunct="1">
              <a:lnSpc>
                <a:spcPct val="100000"/>
              </a:lnSpc>
              <a:spcBef>
                <a:spcPts val="0"/>
              </a:spcBef>
              <a:spcAft>
                <a:spcPts val="1200"/>
              </a:spcAft>
              <a:buFont typeface="Wingdings" pitchFamily="2" charset="2"/>
              <a:buChar char="§"/>
              <a:defRPr sz="1800" kern="1200">
                <a:solidFill>
                  <a:schemeClr val="tx1"/>
                </a:solidFill>
                <a:latin typeface="+mn-lt"/>
                <a:ea typeface="+mn-ea"/>
                <a:cs typeface="+mn-cs"/>
              </a:defRPr>
            </a:lvl2pPr>
            <a:lvl3pPr marL="914400" indent="-285750" algn="l" defTabSz="914400" rtl="0" eaLnBrk="1" latinLnBrk="0" hangingPunct="1">
              <a:lnSpc>
                <a:spcPct val="100000"/>
              </a:lnSpc>
              <a:spcBef>
                <a:spcPts val="0"/>
              </a:spcBef>
              <a:spcAft>
                <a:spcPts val="1200"/>
              </a:spcAft>
              <a:buFont typeface="Wingdings" pitchFamily="2" charset="2"/>
              <a:buChar char="§"/>
              <a:defRPr sz="1600" kern="1200">
                <a:solidFill>
                  <a:schemeClr val="tx1"/>
                </a:solidFill>
                <a:latin typeface="+mn-lt"/>
                <a:ea typeface="+mn-ea"/>
                <a:cs typeface="+mn-cs"/>
              </a:defRPr>
            </a:lvl3pPr>
            <a:lvl4pPr marL="123444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4pPr>
            <a:lvl5pPr marL="1508760" indent="-285750" algn="l" defTabSz="914400" rtl="0" eaLnBrk="1" latinLnBrk="0" hangingPunct="1">
              <a:lnSpc>
                <a:spcPct val="100000"/>
              </a:lnSpc>
              <a:spcBef>
                <a:spcPts val="0"/>
              </a:spcBef>
              <a:spcAft>
                <a:spcPts val="1200"/>
              </a:spcAft>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1200"/>
              </a:spcAft>
              <a:buClrTx/>
              <a:buSzTx/>
              <a:buFont typeface="Wingdings" pitchFamily="2" charset="2"/>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Tree>
    <p:extLst>
      <p:ext uri="{BB962C8B-B14F-4D97-AF65-F5344CB8AC3E}">
        <p14:creationId xmlns:p14="http://schemas.microsoft.com/office/powerpoint/2010/main" val="7275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BC37B-4CDF-9F95-0E57-F51B792DFFE9}"/>
              </a:ext>
            </a:extLst>
          </p:cNvPr>
          <p:cNvSpPr>
            <a:spLocks noGrp="1"/>
          </p:cNvSpPr>
          <p:nvPr>
            <p:ph type="title"/>
          </p:nvPr>
        </p:nvSpPr>
        <p:spPr/>
        <p:txBody>
          <a:bodyPr/>
          <a:lstStyle/>
          <a:p>
            <a:r>
              <a:rPr lang="en-GB" sz="3600" dirty="0" err="1"/>
              <a:t>LLamaIndex</a:t>
            </a:r>
            <a:endParaRPr lang="en-US" dirty="0"/>
          </a:p>
        </p:txBody>
      </p:sp>
      <p:sp>
        <p:nvSpPr>
          <p:cNvPr id="5" name="Content Placeholder 4">
            <a:extLst>
              <a:ext uri="{FF2B5EF4-FFF2-40B4-BE49-F238E27FC236}">
                <a16:creationId xmlns:a16="http://schemas.microsoft.com/office/drawing/2014/main" id="{EC4E8A20-3C9E-2E8F-6A0D-BD197A4B32CE}"/>
              </a:ext>
            </a:extLst>
          </p:cNvPr>
          <p:cNvSpPr>
            <a:spLocks noGrp="1"/>
          </p:cNvSpPr>
          <p:nvPr>
            <p:ph sz="quarter" idx="10"/>
          </p:nvPr>
        </p:nvSpPr>
        <p:spPr>
          <a:xfrm>
            <a:off x="584200" y="1435100"/>
            <a:ext cx="5107763" cy="4249708"/>
          </a:xfrm>
        </p:spPr>
        <p:txBody>
          <a:bodyPr/>
          <a:lstStyle/>
          <a:p>
            <a:r>
              <a:rPr lang="en-GB" sz="1900" b="1" i="0" dirty="0">
                <a:effectLst/>
                <a:highlight>
                  <a:srgbClr val="FFFFFF"/>
                </a:highlight>
                <a:latin typeface="-apple-system"/>
              </a:rPr>
              <a:t> Is a powerful data framework</a:t>
            </a:r>
            <a:r>
              <a:rPr lang="en-GB" sz="1900" b="0" i="0" dirty="0">
                <a:effectLst/>
                <a:highlight>
                  <a:srgbClr val="FFFFFF"/>
                </a:highlight>
                <a:latin typeface="-apple-system"/>
              </a:rPr>
              <a:t> designed for </a:t>
            </a:r>
            <a:r>
              <a:rPr lang="en-GB" sz="1900" b="1" i="0" dirty="0">
                <a:effectLst/>
                <a:highlight>
                  <a:srgbClr val="FFFFFF"/>
                </a:highlight>
                <a:latin typeface="-apple-system"/>
              </a:rPr>
              <a:t>L</a:t>
            </a:r>
            <a:r>
              <a:rPr lang="en-GB" sz="1900" i="0" dirty="0">
                <a:effectLst/>
                <a:highlight>
                  <a:srgbClr val="FFFFFF"/>
                </a:highlight>
                <a:latin typeface="-apple-system"/>
              </a:rPr>
              <a:t>LM (Large Language Models)-based applications that benefit from context augmentation</a:t>
            </a:r>
          </a:p>
          <a:p>
            <a:r>
              <a:rPr lang="en-GB" sz="1900" b="1" dirty="0">
                <a:highlight>
                  <a:srgbClr val="FFFFFF"/>
                </a:highlight>
                <a:latin typeface="-apple-system"/>
              </a:rPr>
              <a:t>P</a:t>
            </a:r>
            <a:r>
              <a:rPr lang="en-GB" sz="1900" b="1" i="0" dirty="0">
                <a:effectLst/>
                <a:highlight>
                  <a:srgbClr val="FFFFFF"/>
                </a:highlight>
                <a:latin typeface="-apple-system"/>
              </a:rPr>
              <a:t>rovides</a:t>
            </a:r>
            <a:r>
              <a:rPr lang="en-GB" sz="1900" b="0" i="0" dirty="0">
                <a:effectLst/>
                <a:highlight>
                  <a:srgbClr val="FFFFFF"/>
                </a:highlight>
                <a:latin typeface="-apple-system"/>
              </a:rPr>
              <a:t> essential tools to:</a:t>
            </a:r>
          </a:p>
          <a:p>
            <a:pPr marL="1143000" lvl="2" indent="-228600">
              <a:buFont typeface="+mj-lt"/>
              <a:buAutoNum type="arabicPeriod"/>
            </a:pPr>
            <a:r>
              <a:rPr lang="en-GB" sz="1900" b="0" i="0" dirty="0">
                <a:effectLst/>
                <a:highlight>
                  <a:srgbClr val="FFFFFF"/>
                </a:highlight>
                <a:latin typeface="-apple-system"/>
              </a:rPr>
              <a:t>Ingest, structure, and access private or domain-specific data.</a:t>
            </a:r>
          </a:p>
          <a:p>
            <a:pPr marL="1143000" lvl="2" indent="-228600">
              <a:buFont typeface="+mj-lt"/>
              <a:buAutoNum type="arabicPeriod"/>
            </a:pPr>
            <a:r>
              <a:rPr lang="en-GB" sz="1900" b="0" i="0" dirty="0">
                <a:effectLst/>
                <a:highlight>
                  <a:srgbClr val="FFFFFF"/>
                </a:highlight>
                <a:latin typeface="-apple-system"/>
              </a:rPr>
              <a:t>Safely and reliably inject this data into LLMs for more accurate text generation.</a:t>
            </a:r>
          </a:p>
          <a:p>
            <a:r>
              <a:rPr lang="en-GB" sz="1900" b="1" dirty="0">
                <a:highlight>
                  <a:srgbClr val="FFFFFF"/>
                </a:highlight>
                <a:latin typeface="-apple-system"/>
              </a:rPr>
              <a:t>I</a:t>
            </a:r>
            <a:r>
              <a:rPr lang="en-GB" sz="1900" b="1" i="0" dirty="0">
                <a:effectLst/>
                <a:highlight>
                  <a:srgbClr val="FFFFFF"/>
                </a:highlight>
                <a:latin typeface="-apple-system"/>
              </a:rPr>
              <a:t>s particularly useful</a:t>
            </a:r>
            <a:r>
              <a:rPr lang="en-GB" sz="1900" b="0" i="0" dirty="0">
                <a:effectLst/>
                <a:highlight>
                  <a:srgbClr val="FFFFFF"/>
                </a:highlight>
                <a:latin typeface="-apple-system"/>
              </a:rPr>
              <a:t> for</a:t>
            </a:r>
            <a:r>
              <a:rPr lang="en-GB" sz="1900" i="0" dirty="0">
                <a:effectLst/>
                <a:highlight>
                  <a:srgbClr val="FFFFFF"/>
                </a:highlight>
                <a:latin typeface="-apple-system"/>
              </a:rPr>
              <a:t> Retrieval-Augmented Generation (RAG) </a:t>
            </a:r>
            <a:r>
              <a:rPr lang="en-GB" sz="1900" b="0" i="0" dirty="0">
                <a:effectLst/>
                <a:highlight>
                  <a:srgbClr val="FFFFFF"/>
                </a:highlight>
                <a:latin typeface="-apple-system"/>
              </a:rPr>
              <a:t>systems</a:t>
            </a:r>
          </a:p>
          <a:p>
            <a:endParaRPr lang="en-GB" sz="1900" dirty="0"/>
          </a:p>
          <a:p>
            <a:endParaRPr lang="en-US" dirty="0"/>
          </a:p>
        </p:txBody>
      </p:sp>
      <p:pic>
        <p:nvPicPr>
          <p:cNvPr id="6" name="Picture 5" descr="Two brown alpacas">
            <a:extLst>
              <a:ext uri="{FF2B5EF4-FFF2-40B4-BE49-F238E27FC236}">
                <a16:creationId xmlns:a16="http://schemas.microsoft.com/office/drawing/2014/main" id="{15B9E49C-20C0-6687-6559-63E42634C1CB}"/>
              </a:ext>
            </a:extLst>
          </p:cNvPr>
          <p:cNvPicPr>
            <a:picLocks noChangeAspect="1"/>
          </p:cNvPicPr>
          <p:nvPr/>
        </p:nvPicPr>
        <p:blipFill rotWithShape="1">
          <a:blip r:embed="rId2"/>
          <a:srcRect l="26206" r="14393" b="-2"/>
          <a:stretch/>
        </p:blipFill>
        <p:spPr>
          <a:xfrm>
            <a:off x="6096000" y="1"/>
            <a:ext cx="6102825" cy="6858000"/>
          </a:xfrm>
          <a:prstGeom prst="rect">
            <a:avLst/>
          </a:prstGeom>
        </p:spPr>
      </p:pic>
    </p:spTree>
    <p:extLst>
      <p:ext uri="{BB962C8B-B14F-4D97-AF65-F5344CB8AC3E}">
        <p14:creationId xmlns:p14="http://schemas.microsoft.com/office/powerpoint/2010/main" val="306642029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F529A-ECD8-9DEF-157E-3F8FDEBC8431}"/>
              </a:ext>
            </a:extLst>
          </p:cNvPr>
          <p:cNvSpPr>
            <a:spLocks noGrp="1"/>
          </p:cNvSpPr>
          <p:nvPr>
            <p:ph type="title"/>
          </p:nvPr>
        </p:nvSpPr>
        <p:spPr/>
        <p:txBody>
          <a:bodyPr/>
          <a:lstStyle/>
          <a:p>
            <a:r>
              <a:rPr lang="en-GB" dirty="0" err="1"/>
              <a:t>LlamaIndex</a:t>
            </a:r>
            <a:r>
              <a:rPr lang="en-GB" dirty="0"/>
              <a:t>, agents</a:t>
            </a:r>
            <a:endParaRPr lang="en-US" dirty="0"/>
          </a:p>
        </p:txBody>
      </p:sp>
      <p:sp>
        <p:nvSpPr>
          <p:cNvPr id="4" name="Content Placeholder 2">
            <a:extLst>
              <a:ext uri="{FF2B5EF4-FFF2-40B4-BE49-F238E27FC236}">
                <a16:creationId xmlns:a16="http://schemas.microsoft.com/office/drawing/2014/main" id="{56F05CB2-496A-A08E-CF09-009D24AEBAE7}"/>
              </a:ext>
            </a:extLst>
          </p:cNvPr>
          <p:cNvSpPr txBox="1">
            <a:spLocks/>
          </p:cNvSpPr>
          <p:nvPr/>
        </p:nvSpPr>
        <p:spPr>
          <a:xfrm>
            <a:off x="588263" y="1450891"/>
            <a:ext cx="5449199" cy="4351338"/>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b="1" dirty="0">
                <a:solidFill>
                  <a:srgbClr val="111111"/>
                </a:solidFill>
                <a:latin typeface="-apple-system"/>
              </a:rPr>
              <a:t>Data Agents</a:t>
            </a:r>
            <a:r>
              <a:rPr lang="en-GB" sz="1400" dirty="0">
                <a:solidFill>
                  <a:srgbClr val="111111"/>
                </a:solidFill>
                <a:latin typeface="-apple-system"/>
              </a:rPr>
              <a:t> are intelligent knowledge workers within </a:t>
            </a:r>
            <a:r>
              <a:rPr lang="en-GB" sz="1400" dirty="0" err="1">
                <a:solidFill>
                  <a:srgbClr val="111111"/>
                </a:solidFill>
                <a:latin typeface="-apple-system"/>
              </a:rPr>
              <a:t>LlamaIndex</a:t>
            </a:r>
            <a:r>
              <a:rPr lang="en-GB" sz="1400" dirty="0">
                <a:solidFill>
                  <a:srgbClr val="111111"/>
                </a:solidFill>
                <a:latin typeface="-apple-system"/>
              </a:rPr>
              <a:t>.</a:t>
            </a:r>
          </a:p>
          <a:p>
            <a:pPr lvl="1"/>
            <a:r>
              <a:rPr lang="en-GB" sz="1400" dirty="0">
                <a:solidFill>
                  <a:srgbClr val="111111"/>
                </a:solidFill>
                <a:latin typeface="-apple-system"/>
              </a:rPr>
              <a:t>They can perform various tasks over your data, both in a </a:t>
            </a:r>
            <a:r>
              <a:rPr lang="en-GB" sz="1400" b="1" dirty="0">
                <a:solidFill>
                  <a:srgbClr val="111111"/>
                </a:solidFill>
                <a:latin typeface="-apple-system"/>
              </a:rPr>
              <a:t>“read”</a:t>
            </a:r>
            <a:r>
              <a:rPr lang="en-GB" sz="1400" dirty="0">
                <a:solidFill>
                  <a:srgbClr val="111111"/>
                </a:solidFill>
                <a:latin typeface="-apple-system"/>
              </a:rPr>
              <a:t> and </a:t>
            </a:r>
            <a:r>
              <a:rPr lang="en-GB" sz="1400" b="1" dirty="0">
                <a:solidFill>
                  <a:srgbClr val="111111"/>
                </a:solidFill>
                <a:latin typeface="-apple-system"/>
              </a:rPr>
              <a:t>“write”</a:t>
            </a:r>
            <a:r>
              <a:rPr lang="en-GB" sz="1400" dirty="0">
                <a:solidFill>
                  <a:srgbClr val="111111"/>
                </a:solidFill>
                <a:latin typeface="-apple-system"/>
              </a:rPr>
              <a:t> function.</a:t>
            </a:r>
          </a:p>
          <a:p>
            <a:r>
              <a:rPr lang="en-GB" sz="1400" dirty="0">
                <a:solidFill>
                  <a:srgbClr val="111111"/>
                </a:solidFill>
                <a:latin typeface="-apple-system"/>
              </a:rPr>
              <a:t>Capabilities of Data Agents:</a:t>
            </a:r>
          </a:p>
          <a:p>
            <a:pPr lvl="1"/>
            <a:r>
              <a:rPr lang="en-GB" sz="1400" b="1" dirty="0">
                <a:solidFill>
                  <a:srgbClr val="111111"/>
                </a:solidFill>
                <a:latin typeface="-apple-system"/>
              </a:rPr>
              <a:t>Automated Search and Retrieval</a:t>
            </a:r>
            <a:r>
              <a:rPr lang="en-GB" sz="1400" dirty="0">
                <a:solidFill>
                  <a:srgbClr val="111111"/>
                </a:solidFill>
                <a:latin typeface="-apple-system"/>
              </a:rPr>
              <a:t>: They can retrieve information from different types of data (unstructured, semi-structured, and structured).</a:t>
            </a:r>
          </a:p>
          <a:p>
            <a:pPr lvl="1"/>
            <a:r>
              <a:rPr lang="en-GB" sz="1400" b="1" dirty="0">
                <a:solidFill>
                  <a:srgbClr val="111111"/>
                </a:solidFill>
                <a:latin typeface="-apple-system"/>
              </a:rPr>
              <a:t>API Interaction</a:t>
            </a:r>
            <a:r>
              <a:rPr lang="en-GB" sz="1400" dirty="0">
                <a:solidFill>
                  <a:srgbClr val="111111"/>
                </a:solidFill>
                <a:latin typeface="-apple-system"/>
              </a:rPr>
              <a:t>: Data Agents can call external service APIs in a structured fashion, process the responses, and store relevant information for later use</a:t>
            </a:r>
          </a:p>
          <a:p>
            <a:r>
              <a:rPr lang="en-GB" sz="1400" b="1" dirty="0">
                <a:solidFill>
                  <a:srgbClr val="111111"/>
                </a:solidFill>
                <a:latin typeface="-apple-system"/>
              </a:rPr>
              <a:t>Core Components</a:t>
            </a:r>
            <a:r>
              <a:rPr lang="en-GB" sz="1400" dirty="0">
                <a:solidFill>
                  <a:srgbClr val="111111"/>
                </a:solidFill>
                <a:latin typeface="-apple-system"/>
              </a:rPr>
              <a:t>, A data agent requires the following core components:</a:t>
            </a:r>
          </a:p>
          <a:p>
            <a:pPr lvl="1"/>
            <a:r>
              <a:rPr lang="en-GB" sz="1400" b="1" dirty="0">
                <a:solidFill>
                  <a:srgbClr val="111111"/>
                </a:solidFill>
                <a:latin typeface="-apple-system"/>
              </a:rPr>
              <a:t>Reasoning Loop</a:t>
            </a:r>
            <a:r>
              <a:rPr lang="en-GB" sz="1400" dirty="0">
                <a:solidFill>
                  <a:srgbClr val="111111"/>
                </a:solidFill>
                <a:latin typeface="-apple-system"/>
              </a:rPr>
              <a:t>: Given an input task, the data agent uses a reasoning loop to decide which tools to use, in which sequence, and with what parameters.</a:t>
            </a:r>
          </a:p>
          <a:p>
            <a:pPr lvl="1"/>
            <a:r>
              <a:rPr lang="en-GB" sz="1400" b="1" dirty="0">
                <a:solidFill>
                  <a:srgbClr val="111111"/>
                </a:solidFill>
                <a:latin typeface="-apple-system"/>
              </a:rPr>
              <a:t>Tool Abstractions</a:t>
            </a:r>
            <a:r>
              <a:rPr lang="en-GB" sz="1400" dirty="0">
                <a:solidFill>
                  <a:srgbClr val="111111"/>
                </a:solidFill>
                <a:latin typeface="-apple-system"/>
              </a:rPr>
              <a:t>: Data Agents interact with APIs or tools. These abstractions define how the agent interacts with external services.</a:t>
            </a:r>
          </a:p>
          <a:p>
            <a:r>
              <a:rPr lang="en-GB" sz="1400" b="1" dirty="0">
                <a:solidFill>
                  <a:srgbClr val="111111"/>
                </a:solidFill>
                <a:latin typeface="-apple-system"/>
              </a:rPr>
              <a:t>Reasoning loops</a:t>
            </a:r>
            <a:r>
              <a:rPr lang="en-GB" sz="1400" dirty="0">
                <a:solidFill>
                  <a:srgbClr val="111111"/>
                </a:solidFill>
                <a:latin typeface="-apple-system"/>
              </a:rPr>
              <a:t> vary based on the type of agent:</a:t>
            </a:r>
          </a:p>
          <a:p>
            <a:pPr lvl="1"/>
            <a:r>
              <a:rPr lang="en-GB" sz="1400" dirty="0">
                <a:solidFill>
                  <a:srgbClr val="111111"/>
                </a:solidFill>
                <a:latin typeface="-apple-system"/>
              </a:rPr>
              <a:t>OpenAI Function agent (built on the OpenAI Function API).</a:t>
            </a:r>
          </a:p>
          <a:p>
            <a:pPr lvl="1"/>
            <a:r>
              <a:rPr lang="en-GB" sz="1400" dirty="0" err="1">
                <a:solidFill>
                  <a:srgbClr val="111111"/>
                </a:solidFill>
                <a:latin typeface="-apple-system"/>
              </a:rPr>
              <a:t>ReAct</a:t>
            </a:r>
            <a:r>
              <a:rPr lang="en-GB" sz="1400" dirty="0">
                <a:solidFill>
                  <a:srgbClr val="111111"/>
                </a:solidFill>
                <a:latin typeface="-apple-system"/>
              </a:rPr>
              <a:t> agent (works across any chat/text completion endpoint).</a:t>
            </a:r>
          </a:p>
          <a:p>
            <a:pPr lvl="1"/>
            <a:r>
              <a:rPr lang="en-GB" sz="1400" dirty="0" err="1">
                <a:solidFill>
                  <a:srgbClr val="111111"/>
                </a:solidFill>
                <a:latin typeface="-apple-system"/>
              </a:rPr>
              <a:t>LLMCompiler</a:t>
            </a:r>
            <a:r>
              <a:rPr lang="en-GB" sz="1400" dirty="0">
                <a:solidFill>
                  <a:srgbClr val="111111"/>
                </a:solidFill>
                <a:latin typeface="-apple-system"/>
              </a:rPr>
              <a:t> Agent (available as a </a:t>
            </a:r>
            <a:r>
              <a:rPr lang="en-GB" sz="1400" dirty="0" err="1">
                <a:solidFill>
                  <a:srgbClr val="111111"/>
                </a:solidFill>
                <a:latin typeface="-apple-system"/>
              </a:rPr>
              <a:t>LlamaPack</a:t>
            </a:r>
            <a:r>
              <a:rPr lang="en-GB" sz="1400" dirty="0">
                <a:solidFill>
                  <a:srgbClr val="111111"/>
                </a:solidFill>
                <a:latin typeface="-apple-system"/>
              </a:rPr>
              <a:t>)</a:t>
            </a:r>
          </a:p>
          <a:p>
            <a:endParaRPr lang="en-GB" sz="1400" dirty="0"/>
          </a:p>
        </p:txBody>
      </p:sp>
      <p:sp>
        <p:nvSpPr>
          <p:cNvPr id="5" name="TextBox 4">
            <a:extLst>
              <a:ext uri="{FF2B5EF4-FFF2-40B4-BE49-F238E27FC236}">
                <a16:creationId xmlns:a16="http://schemas.microsoft.com/office/drawing/2014/main" id="{8F8CB4F5-A5D8-C3CF-AEC5-42708281288A}"/>
              </a:ext>
            </a:extLst>
          </p:cNvPr>
          <p:cNvSpPr txBox="1"/>
          <p:nvPr/>
        </p:nvSpPr>
        <p:spPr>
          <a:xfrm>
            <a:off x="6614260" y="1141609"/>
            <a:ext cx="6094990"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Aptos" panose="020B0004020202020204"/>
                <a:ea typeface="+mn-ea"/>
                <a:cs typeface="+mn-cs"/>
              </a:rPr>
              <a:t>from</a:t>
            </a:r>
            <a:r>
              <a:rPr kumimoji="0" lang="en-GB" sz="1800" b="0" i="0" u="none" strike="noStrike" kern="1200" cap="none" spc="0" normalizeH="0" baseline="0" noProof="0">
                <a:ln>
                  <a:noFill/>
                </a:ln>
                <a:solidFill>
                  <a:prstClr val="black"/>
                </a:solidFill>
                <a:effectLst/>
                <a:uLnTx/>
                <a:uFillTx/>
                <a:latin typeface="Aptos" panose="020B0004020202020204"/>
                <a:ea typeface="+mn-ea"/>
                <a:cs typeface="+mn-cs"/>
              </a:rPr>
              <a:t> </a:t>
            </a:r>
            <a:r>
              <a:rPr kumimoji="0" lang="en-GB" sz="1800" b="0" i="0" u="none" strike="noStrike" kern="1200" cap="none" spc="0" normalizeH="0" baseline="0" noProof="0" err="1">
                <a:ln>
                  <a:noFill/>
                </a:ln>
                <a:solidFill>
                  <a:prstClr val="black"/>
                </a:solidFill>
                <a:effectLst/>
                <a:uLnTx/>
                <a:uFillTx/>
                <a:latin typeface="Aptos" panose="020B0004020202020204"/>
                <a:ea typeface="+mn-ea"/>
                <a:cs typeface="+mn-cs"/>
              </a:rPr>
              <a:t>llama_index.agent.openai</a:t>
            </a:r>
            <a:r>
              <a:rPr kumimoji="0" lang="en-GB" sz="1800" b="0" i="0" u="none" strike="noStrike" kern="1200" cap="none" spc="0" normalizeH="0" baseline="0" noProof="0">
                <a:ln>
                  <a:noFill/>
                </a:ln>
                <a:solidFill>
                  <a:prstClr val="black"/>
                </a:solidFill>
                <a:effectLst/>
                <a:uLnTx/>
                <a:uFillTx/>
                <a:latin typeface="Aptos" panose="020B0004020202020204"/>
                <a:ea typeface="+mn-ea"/>
                <a:cs typeface="+mn-cs"/>
              </a:rPr>
              <a:t> import </a:t>
            </a:r>
            <a:r>
              <a:rPr kumimoji="0" lang="en-GB" sz="1800" b="0" i="0" u="none" strike="noStrike" kern="1200" cap="none" spc="0" normalizeH="0" baseline="0" noProof="0" err="1">
                <a:ln>
                  <a:noFill/>
                </a:ln>
                <a:solidFill>
                  <a:prstClr val="black"/>
                </a:solidFill>
                <a:effectLst/>
                <a:uLnTx/>
                <a:uFillTx/>
                <a:latin typeface="Aptos" panose="020B0004020202020204"/>
                <a:ea typeface="+mn-ea"/>
                <a:cs typeface="+mn-cs"/>
              </a:rPr>
              <a:t>OpenAIAgent</a:t>
            </a:r>
            <a:r>
              <a:rPr kumimoji="0" lang="en-GB" sz="1800" b="0" i="0" u="none" strike="noStrike" kern="1200" cap="none" spc="0" normalizeH="0" baseline="0" noProof="0">
                <a:ln>
                  <a:noFill/>
                </a:ln>
                <a:solidFill>
                  <a:prstClr val="black"/>
                </a:solidFill>
                <a:effectLst/>
                <a:uLnTx/>
                <a:uFillTx/>
                <a:latin typeface="Aptos" panose="020B00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prstClr val="black"/>
                </a:solidFill>
                <a:effectLst/>
                <a:uLnTx/>
                <a:uFillTx/>
                <a:latin typeface="Aptos" panose="020B0004020202020204"/>
                <a:ea typeface="+mn-ea"/>
                <a:cs typeface="+mn-cs"/>
              </a:rPr>
              <a:t>from</a:t>
            </a:r>
            <a:r>
              <a:rPr kumimoji="0" lang="en-GB" sz="1800" b="0" i="0" u="none" strike="noStrike" kern="1200" cap="none" spc="0" normalizeH="0" baseline="0" noProof="0">
                <a:ln>
                  <a:noFill/>
                </a:ln>
                <a:solidFill>
                  <a:prstClr val="black"/>
                </a:solidFill>
                <a:effectLst/>
                <a:uLnTx/>
                <a:uFillTx/>
                <a:latin typeface="Aptos" panose="020B0004020202020204"/>
                <a:ea typeface="+mn-ea"/>
                <a:cs typeface="+mn-cs"/>
              </a:rPr>
              <a:t> </a:t>
            </a:r>
            <a:r>
              <a:rPr kumimoji="0" lang="en-GB" sz="1800" b="0" i="0" u="none" strike="noStrike" kern="1200" cap="none" spc="0" normalizeH="0" baseline="0" noProof="0" err="1">
                <a:ln>
                  <a:noFill/>
                </a:ln>
                <a:solidFill>
                  <a:prstClr val="black"/>
                </a:solidFill>
                <a:effectLst/>
                <a:uLnTx/>
                <a:uFillTx/>
                <a:latin typeface="Aptos" panose="020B0004020202020204"/>
                <a:ea typeface="+mn-ea"/>
                <a:cs typeface="+mn-cs"/>
              </a:rPr>
              <a:t>llama_index.llms.openai</a:t>
            </a:r>
            <a:r>
              <a:rPr kumimoji="0" lang="en-GB" sz="1800" b="0" i="0" u="none" strike="noStrike" kern="1200" cap="none" spc="0" normalizeH="0" baseline="0" noProof="0">
                <a:ln>
                  <a:noFill/>
                </a:ln>
                <a:solidFill>
                  <a:prstClr val="black"/>
                </a:solidFill>
                <a:effectLst/>
                <a:uLnTx/>
                <a:uFillTx/>
                <a:latin typeface="Aptos" panose="020B0004020202020204"/>
                <a:ea typeface="+mn-ea"/>
                <a:cs typeface="+mn-cs"/>
              </a:rPr>
              <a:t> import OpenAI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ptos" panose="020B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0B0004020202020204"/>
                <a:ea typeface="+mn-ea"/>
                <a:cs typeface="+mn-cs"/>
              </a:rPr>
              <a:t># Initialize LLM (e.g., GPT-3.5 Turbo)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err="1">
                <a:ln>
                  <a:noFill/>
                </a:ln>
                <a:solidFill>
                  <a:prstClr val="black"/>
                </a:solidFill>
                <a:effectLst/>
                <a:uLnTx/>
                <a:uFillTx/>
                <a:latin typeface="Aptos" panose="020B0004020202020204"/>
                <a:ea typeface="+mn-ea"/>
                <a:cs typeface="+mn-cs"/>
              </a:rPr>
              <a:t>llm</a:t>
            </a:r>
            <a:r>
              <a:rPr kumimoji="0" lang="en-GB" sz="1800" b="0" i="0" u="none" strike="noStrike" kern="1200" cap="none" spc="0" normalizeH="0" baseline="0" noProof="0">
                <a:ln>
                  <a:noFill/>
                </a:ln>
                <a:solidFill>
                  <a:prstClr val="black"/>
                </a:solidFill>
                <a:effectLst/>
                <a:uLnTx/>
                <a:uFillTx/>
                <a:latin typeface="Aptos" panose="020B0004020202020204"/>
                <a:ea typeface="+mn-ea"/>
                <a:cs typeface="+mn-cs"/>
              </a:rPr>
              <a:t> = OpenAI(model="gpt-3.5-turbo-0613")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0B0004020202020204"/>
                <a:ea typeface="+mn-ea"/>
                <a:cs typeface="+mn-cs"/>
              </a:rPr>
              <a:t># Initialize OpenAI agent with relevant tools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0B0004020202020204"/>
                <a:ea typeface="+mn-ea"/>
                <a:cs typeface="+mn-cs"/>
              </a:rPr>
              <a:t>agent = </a:t>
            </a:r>
            <a:r>
              <a:rPr kumimoji="0" lang="en-GB" sz="1800" b="0" i="0" u="none" strike="noStrike" kern="1200" cap="none" spc="0" normalizeH="0" baseline="0" noProof="0" err="1">
                <a:ln>
                  <a:noFill/>
                </a:ln>
                <a:solidFill>
                  <a:prstClr val="black"/>
                </a:solidFill>
                <a:effectLst/>
                <a:uLnTx/>
                <a:uFillTx/>
                <a:latin typeface="Aptos" panose="020B0004020202020204"/>
                <a:ea typeface="+mn-ea"/>
                <a:cs typeface="+mn-cs"/>
              </a:rPr>
              <a:t>OpenAIAgent.from_tools</a:t>
            </a:r>
            <a:r>
              <a:rPr kumimoji="0" lang="en-GB" sz="1800" b="0" i="0" u="none" strike="noStrike" kern="1200" cap="none" spc="0" normalizeH="0" baseline="0" noProof="0">
                <a:ln>
                  <a:noFill/>
                </a:ln>
                <a:solidFill>
                  <a:prstClr val="black"/>
                </a:solidFill>
                <a:effectLst/>
                <a:uLnTx/>
                <a:uFillTx/>
                <a:latin typeface="Aptos" panose="020B000402020202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0B0004020202020204"/>
                <a:ea typeface="+mn-ea"/>
                <a:cs typeface="+mn-cs"/>
              </a:rPr>
              <a:t>  tools,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0B0004020202020204"/>
                <a:ea typeface="+mn-ea"/>
                <a:cs typeface="+mn-cs"/>
              </a:rPr>
              <a:t>  </a:t>
            </a:r>
            <a:r>
              <a:rPr kumimoji="0" lang="en-GB" sz="1800" b="0" i="0" u="none" strike="noStrike" kern="1200" cap="none" spc="0" normalizeH="0" baseline="0" noProof="0" err="1">
                <a:ln>
                  <a:noFill/>
                </a:ln>
                <a:solidFill>
                  <a:prstClr val="black"/>
                </a:solidFill>
                <a:effectLst/>
                <a:uLnTx/>
                <a:uFillTx/>
                <a:latin typeface="Aptos" panose="020B0004020202020204"/>
                <a:ea typeface="+mn-ea"/>
                <a:cs typeface="+mn-cs"/>
              </a:rPr>
              <a:t>llm</a:t>
            </a:r>
            <a:r>
              <a:rPr kumimoji="0" lang="en-GB" sz="1800" b="0" i="0" u="none" strike="noStrike" kern="1200" cap="none" spc="0" normalizeH="0" baseline="0" noProof="0">
                <a:ln>
                  <a:noFill/>
                </a:ln>
                <a:solidFill>
                  <a:prstClr val="black"/>
                </a:solidFill>
                <a:effectLst/>
                <a:uLnTx/>
                <a:uFillTx/>
                <a:latin typeface="Aptos" panose="020B0004020202020204"/>
                <a:ea typeface="+mn-ea"/>
                <a:cs typeface="+mn-cs"/>
              </a:rPr>
              <a:t>=</a:t>
            </a:r>
            <a:r>
              <a:rPr kumimoji="0" lang="en-GB" sz="1800" b="0" i="0" u="none" strike="noStrike" kern="1200" cap="none" spc="0" normalizeH="0" baseline="0" noProof="0" err="1">
                <a:ln>
                  <a:noFill/>
                </a:ln>
                <a:solidFill>
                  <a:prstClr val="black"/>
                </a:solidFill>
                <a:effectLst/>
                <a:uLnTx/>
                <a:uFillTx/>
                <a:latin typeface="Aptos" panose="020B0004020202020204"/>
                <a:ea typeface="+mn-ea"/>
                <a:cs typeface="+mn-cs"/>
              </a:rPr>
              <a:t>llm</a:t>
            </a:r>
            <a:r>
              <a:rPr kumimoji="0" lang="en-GB" sz="1800" b="0" i="0" u="none" strike="noStrike" kern="1200" cap="none" spc="0" normalizeH="0" baseline="0" noProof="0">
                <a:ln>
                  <a:noFill/>
                </a:ln>
                <a:solidFill>
                  <a:prstClr val="black"/>
                </a:solidFill>
                <a:effectLst/>
                <a:uLnTx/>
                <a:uFillTx/>
                <a:latin typeface="Aptos" panose="020B000402020202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0B0004020202020204"/>
                <a:ea typeface="+mn-ea"/>
                <a:cs typeface="+mn-cs"/>
              </a:rPr>
              <a:t>  verbose=True)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ptos" panose="020B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Aptos" panose="020B0004020202020204"/>
              <a:ea typeface="+mn-ea"/>
              <a:cs typeface="+mn-cs"/>
            </a:endParaRPr>
          </a:p>
        </p:txBody>
      </p:sp>
      <p:sp>
        <p:nvSpPr>
          <p:cNvPr id="6" name="TextBox 5">
            <a:extLst>
              <a:ext uri="{FF2B5EF4-FFF2-40B4-BE49-F238E27FC236}">
                <a16:creationId xmlns:a16="http://schemas.microsoft.com/office/drawing/2014/main" id="{11404372-6FAF-B52F-6BA0-630AE25BCE59}"/>
              </a:ext>
            </a:extLst>
          </p:cNvPr>
          <p:cNvSpPr txBox="1"/>
          <p:nvPr/>
        </p:nvSpPr>
        <p:spPr>
          <a:xfrm>
            <a:off x="7864749" y="6123543"/>
            <a:ext cx="635538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Aptos" panose="020B0004020202020204"/>
                <a:ea typeface="+mn-ea"/>
                <a:cs typeface="+mn-cs"/>
                <a:hlinkClick r:id="rId2"/>
              </a:rPr>
              <a:t>Building a Custom Agent - </a:t>
            </a:r>
            <a:r>
              <a:rPr kumimoji="0" lang="en-GB" sz="1800" b="0" i="0" u="none" strike="noStrike" kern="1200" cap="none" spc="0" normalizeH="0" baseline="0" noProof="0" err="1">
                <a:ln>
                  <a:noFill/>
                </a:ln>
                <a:solidFill>
                  <a:prstClr val="black"/>
                </a:solidFill>
                <a:effectLst/>
                <a:uLnTx/>
                <a:uFillTx/>
                <a:latin typeface="Aptos" panose="020B0004020202020204"/>
                <a:ea typeface="+mn-ea"/>
                <a:cs typeface="+mn-cs"/>
                <a:hlinkClick r:id="rId2"/>
              </a:rPr>
              <a:t>LlamaIndex</a:t>
            </a:r>
            <a:endParaRPr kumimoji="0" lang="en-GB" sz="1800" b="0" i="0" u="none" strike="noStrike" kern="1200" cap="none" spc="0" normalizeH="0" baseline="0" noProof="0">
              <a:ln>
                <a:noFill/>
              </a:ln>
              <a:solidFill>
                <a:prstClr val="black"/>
              </a:solidFill>
              <a:effectLst/>
              <a:uLnTx/>
              <a:uFillTx/>
              <a:latin typeface="Aptos" panose="020B0004020202020204"/>
              <a:ea typeface="+mn-ea"/>
              <a:cs typeface="+mn-cs"/>
            </a:endParaRPr>
          </a:p>
        </p:txBody>
      </p:sp>
    </p:spTree>
    <p:extLst>
      <p:ext uri="{BB962C8B-B14F-4D97-AF65-F5344CB8AC3E}">
        <p14:creationId xmlns:p14="http://schemas.microsoft.com/office/powerpoint/2010/main" val="402690282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481B02-EF72-A516-7909-DAB2D67F8FDC}"/>
              </a:ext>
            </a:extLst>
          </p:cNvPr>
          <p:cNvPicPr>
            <a:picLocks noChangeAspect="1"/>
          </p:cNvPicPr>
          <p:nvPr/>
        </p:nvPicPr>
        <p:blipFill>
          <a:blip r:embed="rId2"/>
          <a:stretch>
            <a:fillRect/>
          </a:stretch>
        </p:blipFill>
        <p:spPr>
          <a:xfrm>
            <a:off x="862924" y="1283502"/>
            <a:ext cx="4314929" cy="4706421"/>
          </a:xfrm>
          <a:prstGeom prst="rect">
            <a:avLst/>
          </a:prstGeom>
        </p:spPr>
      </p:pic>
      <p:pic>
        <p:nvPicPr>
          <p:cNvPr id="6" name="Picture 5">
            <a:extLst>
              <a:ext uri="{FF2B5EF4-FFF2-40B4-BE49-F238E27FC236}">
                <a16:creationId xmlns:a16="http://schemas.microsoft.com/office/drawing/2014/main" id="{FC7BDD43-5FAA-9059-9319-BA404CB71995}"/>
              </a:ext>
            </a:extLst>
          </p:cNvPr>
          <p:cNvPicPr>
            <a:picLocks noChangeAspect="1"/>
          </p:cNvPicPr>
          <p:nvPr/>
        </p:nvPicPr>
        <p:blipFill>
          <a:blip r:embed="rId3"/>
          <a:stretch>
            <a:fillRect/>
          </a:stretch>
        </p:blipFill>
        <p:spPr>
          <a:xfrm>
            <a:off x="5667640" y="1146799"/>
            <a:ext cx="5829815" cy="4979826"/>
          </a:xfrm>
          <a:prstGeom prst="rect">
            <a:avLst/>
          </a:prstGeom>
        </p:spPr>
      </p:pic>
    </p:spTree>
    <p:extLst>
      <p:ext uri="{BB962C8B-B14F-4D97-AF65-F5344CB8AC3E}">
        <p14:creationId xmlns:p14="http://schemas.microsoft.com/office/powerpoint/2010/main" val="2629444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05F13-B5A6-9D95-339E-D158478517A3}"/>
              </a:ext>
            </a:extLst>
          </p:cNvPr>
          <p:cNvSpPr>
            <a:spLocks noGrp="1"/>
          </p:cNvSpPr>
          <p:nvPr>
            <p:ph type="title"/>
          </p:nvPr>
        </p:nvSpPr>
        <p:spPr/>
        <p:txBody>
          <a:bodyPr anchor="ctr">
            <a:normAutofit/>
          </a:bodyPr>
          <a:lstStyle/>
          <a:p>
            <a:r>
              <a:rPr lang="en-GB" sz="3600"/>
              <a:t>Autogen</a:t>
            </a:r>
          </a:p>
        </p:txBody>
      </p:sp>
      <p:sp>
        <p:nvSpPr>
          <p:cNvPr id="3" name="Content Placeholder 2">
            <a:extLst>
              <a:ext uri="{FF2B5EF4-FFF2-40B4-BE49-F238E27FC236}">
                <a16:creationId xmlns:a16="http://schemas.microsoft.com/office/drawing/2014/main" id="{14AD7DD0-D40C-4CB8-0EE1-9405F425D4A2}"/>
              </a:ext>
            </a:extLst>
          </p:cNvPr>
          <p:cNvSpPr>
            <a:spLocks noGrp="1"/>
          </p:cNvSpPr>
          <p:nvPr>
            <p:ph sz="quarter" idx="12"/>
          </p:nvPr>
        </p:nvSpPr>
        <p:spPr>
          <a:xfrm>
            <a:off x="584200" y="1435100"/>
            <a:ext cx="11129818" cy="1993900"/>
          </a:xfrm>
        </p:spPr>
        <p:txBody>
          <a:bodyPr anchor="ctr">
            <a:normAutofit fontScale="92500"/>
          </a:bodyPr>
          <a:lstStyle/>
          <a:p>
            <a:r>
              <a:rPr lang="en-GB" sz="1800" b="0" i="0" dirty="0">
                <a:effectLst/>
              </a:rPr>
              <a:t>Is a framework that enables the development </a:t>
            </a:r>
            <a:r>
              <a:rPr lang="en-GB" sz="1800" i="0" dirty="0">
                <a:effectLst/>
              </a:rPr>
              <a:t>of LLM (Large Language Model)</a:t>
            </a:r>
            <a:r>
              <a:rPr lang="en-GB" sz="1800" b="0" i="0" dirty="0">
                <a:effectLst/>
              </a:rPr>
              <a:t> applications using </a:t>
            </a:r>
            <a:r>
              <a:rPr lang="en-GB" sz="1800" b="1" i="0" dirty="0">
                <a:effectLst/>
              </a:rPr>
              <a:t>multiple agents</a:t>
            </a:r>
          </a:p>
          <a:p>
            <a:r>
              <a:rPr lang="en-GB" sz="1800" b="0" i="0" dirty="0">
                <a:effectLst/>
              </a:rPr>
              <a:t>These agents can converse with each other to solve tasks</a:t>
            </a:r>
          </a:p>
          <a:p>
            <a:r>
              <a:rPr lang="en-GB" sz="1800" dirty="0"/>
              <a:t>Key features</a:t>
            </a:r>
          </a:p>
          <a:p>
            <a:pPr lvl="1"/>
            <a:r>
              <a:rPr lang="en-GB" sz="1800" b="1" i="0" dirty="0">
                <a:effectLst/>
              </a:rPr>
              <a:t>Customizable</a:t>
            </a:r>
            <a:r>
              <a:rPr lang="en-GB" sz="1800" b="0" i="0" dirty="0">
                <a:effectLst/>
              </a:rPr>
              <a:t>: Developers can tailor them to specific needs.</a:t>
            </a:r>
          </a:p>
          <a:p>
            <a:pPr lvl="1"/>
            <a:r>
              <a:rPr lang="en-GB" sz="1800" b="1" i="0" dirty="0">
                <a:effectLst/>
              </a:rPr>
              <a:t>Conversable</a:t>
            </a:r>
            <a:r>
              <a:rPr lang="en-GB" sz="1800" b="0" i="0" dirty="0">
                <a:effectLst/>
              </a:rPr>
              <a:t>: They engage in dialogue.</a:t>
            </a:r>
          </a:p>
          <a:p>
            <a:pPr lvl="1"/>
            <a:r>
              <a:rPr lang="en-GB" sz="1800" b="1" i="0" dirty="0">
                <a:effectLst/>
              </a:rPr>
              <a:t>Human Participation</a:t>
            </a:r>
            <a:r>
              <a:rPr lang="en-GB" sz="1800" b="0" i="0" dirty="0">
                <a:effectLst/>
              </a:rPr>
              <a:t>: They seamlessly allow human input.</a:t>
            </a:r>
          </a:p>
          <a:p>
            <a:pPr lvl="1"/>
            <a:endParaRPr lang="en-GB" sz="1800" dirty="0"/>
          </a:p>
          <a:p>
            <a:endParaRPr lang="en-GB" sz="1800" b="1" dirty="0"/>
          </a:p>
        </p:txBody>
      </p:sp>
      <p:pic>
        <p:nvPicPr>
          <p:cNvPr id="5" name="Picture 2" descr="AutoGen Overview">
            <a:extLst>
              <a:ext uri="{FF2B5EF4-FFF2-40B4-BE49-F238E27FC236}">
                <a16:creationId xmlns:a16="http://schemas.microsoft.com/office/drawing/2014/main" id="{FA132E82-D75B-CC91-66F5-D8C52C70BBE3}"/>
              </a:ext>
            </a:extLst>
          </p:cNvPr>
          <p:cNvPicPr>
            <a:picLocks noGrp="1" noChangeAspect="1" noChangeArrowheads="1"/>
          </p:cNvPicPr>
          <p:nvPr>
            <p:ph sz="quarter" idx="13"/>
          </p:nvPr>
        </p:nvPicPr>
        <p:blipFill>
          <a:blip r:embed="rId3" cstate="print">
            <a:extLst>
              <a:ext uri="{28A0092B-C50C-407E-A947-70E740481C1C}">
                <a14:useLocalDpi xmlns:a14="http://schemas.microsoft.com/office/drawing/2010/main" val="0"/>
              </a:ext>
            </a:extLst>
          </a:blip>
          <a:stretch>
            <a:fillRect/>
          </a:stretch>
        </p:blipFill>
        <p:spPr bwMode="auto">
          <a:xfrm>
            <a:off x="1898289" y="3081517"/>
            <a:ext cx="7656196" cy="3673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03301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1D1AE-FBA2-F339-5312-C99BCC38A02A}"/>
              </a:ext>
            </a:extLst>
          </p:cNvPr>
          <p:cNvSpPr>
            <a:spLocks noGrp="1"/>
          </p:cNvSpPr>
          <p:nvPr>
            <p:ph type="title"/>
          </p:nvPr>
        </p:nvSpPr>
        <p:spPr>
          <a:xfrm>
            <a:off x="588263" y="457200"/>
            <a:ext cx="11018520" cy="553998"/>
          </a:xfrm>
        </p:spPr>
        <p:txBody>
          <a:bodyPr wrap="square" anchor="t">
            <a:normAutofit/>
          </a:bodyPr>
          <a:lstStyle/>
          <a:p>
            <a:r>
              <a:rPr lang="en-GB"/>
              <a:t>Why </a:t>
            </a:r>
            <a:r>
              <a:rPr lang="en-GB" err="1"/>
              <a:t>Autogen</a:t>
            </a:r>
            <a:endParaRPr lang="en-GB"/>
          </a:p>
        </p:txBody>
      </p:sp>
      <p:sp>
        <p:nvSpPr>
          <p:cNvPr id="3" name="Content Placeholder 2">
            <a:extLst>
              <a:ext uri="{FF2B5EF4-FFF2-40B4-BE49-F238E27FC236}">
                <a16:creationId xmlns:a16="http://schemas.microsoft.com/office/drawing/2014/main" id="{3545F100-696D-8242-D361-BEAE3F323BCD}"/>
              </a:ext>
            </a:extLst>
          </p:cNvPr>
          <p:cNvSpPr>
            <a:spLocks noGrp="1"/>
          </p:cNvSpPr>
          <p:nvPr>
            <p:ph sz="quarter" idx="12"/>
          </p:nvPr>
        </p:nvSpPr>
        <p:spPr>
          <a:xfrm>
            <a:off x="584200" y="1435100"/>
            <a:ext cx="5211763" cy="4833938"/>
          </a:xfrm>
        </p:spPr>
        <p:txBody>
          <a:bodyPr wrap="square">
            <a:normAutofit/>
          </a:bodyPr>
          <a:lstStyle/>
          <a:p>
            <a:pPr>
              <a:lnSpc>
                <a:spcPct val="90000"/>
              </a:lnSpc>
            </a:pPr>
            <a:r>
              <a:rPr lang="en-GB" sz="2000" b="1" i="0" dirty="0">
                <a:effectLst/>
              </a:rPr>
              <a:t>Solving Tasks</a:t>
            </a:r>
            <a:r>
              <a:rPr lang="en-GB" sz="2000" b="0" i="0" dirty="0">
                <a:effectLst/>
              </a:rPr>
              <a:t>: It facilitates task-solving through multi-agent conversations.</a:t>
            </a:r>
          </a:p>
          <a:p>
            <a:pPr>
              <a:lnSpc>
                <a:spcPct val="90000"/>
              </a:lnSpc>
            </a:pPr>
            <a:r>
              <a:rPr lang="en-GB" sz="2000" b="1" i="0" dirty="0">
                <a:effectLst/>
              </a:rPr>
              <a:t>Next-Gen LLM Applications</a:t>
            </a:r>
            <a:r>
              <a:rPr lang="en-GB" sz="2000" b="0" i="0" dirty="0">
                <a:effectLst/>
              </a:rPr>
              <a:t>: </a:t>
            </a:r>
            <a:r>
              <a:rPr lang="en-GB" sz="2000" b="0" i="0" dirty="0" err="1">
                <a:effectLst/>
              </a:rPr>
              <a:t>AutoGen</a:t>
            </a:r>
            <a:r>
              <a:rPr lang="en-GB" sz="2000" b="0" i="0" dirty="0">
                <a:effectLst/>
              </a:rPr>
              <a:t> simplifies building next-gen LLM applications.</a:t>
            </a:r>
          </a:p>
          <a:p>
            <a:pPr>
              <a:lnSpc>
                <a:spcPct val="90000"/>
              </a:lnSpc>
            </a:pPr>
            <a:r>
              <a:rPr lang="en-GB" sz="2000" b="1" i="0" dirty="0">
                <a:effectLst/>
              </a:rPr>
              <a:t>Complex Workflow Orchestration</a:t>
            </a:r>
            <a:r>
              <a:rPr lang="en-GB" sz="2000" b="0" i="0" dirty="0">
                <a:effectLst/>
              </a:rPr>
              <a:t>: It streamlines the orchestration, automation, and optimization of complex LLM workflows.</a:t>
            </a:r>
          </a:p>
          <a:p>
            <a:pPr>
              <a:lnSpc>
                <a:spcPct val="90000"/>
              </a:lnSpc>
            </a:pPr>
            <a:r>
              <a:rPr lang="en-GB" sz="2000" b="1" i="0" dirty="0">
                <a:effectLst/>
              </a:rPr>
              <a:t>Performance Maximization</a:t>
            </a:r>
            <a:r>
              <a:rPr lang="en-GB" sz="2000" b="0" i="0" dirty="0">
                <a:effectLst/>
              </a:rPr>
              <a:t>: </a:t>
            </a:r>
            <a:r>
              <a:rPr lang="en-GB" sz="2000" b="0" i="0" dirty="0" err="1">
                <a:effectLst/>
              </a:rPr>
              <a:t>AutoGen</a:t>
            </a:r>
            <a:r>
              <a:rPr lang="en-GB" sz="2000" b="0" i="0" dirty="0">
                <a:effectLst/>
              </a:rPr>
              <a:t> enhances LLM model performance and overcomes weaknesses.</a:t>
            </a:r>
          </a:p>
          <a:p>
            <a:pPr>
              <a:lnSpc>
                <a:spcPct val="90000"/>
              </a:lnSpc>
            </a:pPr>
            <a:r>
              <a:rPr lang="en-GB" sz="2000" b="1" i="0" dirty="0">
                <a:effectLst/>
              </a:rPr>
              <a:t>Diverse Conversation Patterns</a:t>
            </a:r>
            <a:r>
              <a:rPr lang="en-GB" sz="2000" b="0" i="0" dirty="0">
                <a:effectLst/>
              </a:rPr>
              <a:t>: Developers can create various conversation patterns, considering autonomy, agent count, and topology.</a:t>
            </a:r>
          </a:p>
          <a:p>
            <a:pPr>
              <a:lnSpc>
                <a:spcPct val="90000"/>
              </a:lnSpc>
            </a:pPr>
            <a:endParaRPr lang="en-GB" sz="2000" dirty="0"/>
          </a:p>
        </p:txBody>
      </p:sp>
      <p:pic>
        <p:nvPicPr>
          <p:cNvPr id="5" name="Picture 4" descr="White and black robot hands">
            <a:extLst>
              <a:ext uri="{FF2B5EF4-FFF2-40B4-BE49-F238E27FC236}">
                <a16:creationId xmlns:a16="http://schemas.microsoft.com/office/drawing/2014/main" id="{F6F46EB6-8FFB-FAEE-31A3-BD11F33BA3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9688" y="2384028"/>
            <a:ext cx="5219700" cy="2936082"/>
          </a:xfrm>
          <a:prstGeom prst="rect">
            <a:avLst/>
          </a:prstGeom>
          <a:noFill/>
        </p:spPr>
      </p:pic>
    </p:spTree>
    <p:extLst>
      <p:ext uri="{BB962C8B-B14F-4D97-AF65-F5344CB8AC3E}">
        <p14:creationId xmlns:p14="http://schemas.microsoft.com/office/powerpoint/2010/main" val="65307451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A470D-A0F6-9BD1-C2E2-EE744E08DA8A}"/>
              </a:ext>
            </a:extLst>
          </p:cNvPr>
          <p:cNvSpPr>
            <a:spLocks noGrp="1"/>
          </p:cNvSpPr>
          <p:nvPr>
            <p:ph type="title"/>
          </p:nvPr>
        </p:nvSpPr>
        <p:spPr>
          <a:xfrm>
            <a:off x="588263" y="457200"/>
            <a:ext cx="11018520" cy="553998"/>
          </a:xfrm>
        </p:spPr>
        <p:txBody>
          <a:bodyPr wrap="square" anchor="t">
            <a:normAutofit/>
          </a:bodyPr>
          <a:lstStyle/>
          <a:p>
            <a:r>
              <a:rPr lang="en-GB"/>
              <a:t>How does it work?</a:t>
            </a:r>
          </a:p>
        </p:txBody>
      </p:sp>
      <p:sp>
        <p:nvSpPr>
          <p:cNvPr id="3" name="Content Placeholder 2">
            <a:extLst>
              <a:ext uri="{FF2B5EF4-FFF2-40B4-BE49-F238E27FC236}">
                <a16:creationId xmlns:a16="http://schemas.microsoft.com/office/drawing/2014/main" id="{1E8D8D2C-C5A6-3D05-1BDD-7661A7F49390}"/>
              </a:ext>
            </a:extLst>
          </p:cNvPr>
          <p:cNvSpPr>
            <a:spLocks noGrp="1"/>
          </p:cNvSpPr>
          <p:nvPr>
            <p:ph sz="quarter" idx="12"/>
          </p:nvPr>
        </p:nvSpPr>
        <p:spPr>
          <a:xfrm>
            <a:off x="584200" y="1435100"/>
            <a:ext cx="5211763" cy="4833938"/>
          </a:xfrm>
        </p:spPr>
        <p:txBody>
          <a:bodyPr wrap="square">
            <a:normAutofit/>
          </a:bodyPr>
          <a:lstStyle/>
          <a:p>
            <a:pPr>
              <a:buFont typeface="Arial" panose="020B0604020202020204" pitchFamily="34" charset="0"/>
              <a:buChar char="•"/>
            </a:pPr>
            <a:r>
              <a:rPr lang="en-GB" sz="2600" b="0" i="0" dirty="0" err="1">
                <a:effectLst/>
              </a:rPr>
              <a:t>AutoGen</a:t>
            </a:r>
            <a:r>
              <a:rPr lang="en-GB" sz="2600" b="0" i="0" dirty="0">
                <a:effectLst/>
              </a:rPr>
              <a:t> provides a </a:t>
            </a:r>
            <a:r>
              <a:rPr lang="en-GB" sz="2600" b="1" i="0" dirty="0">
                <a:effectLst/>
              </a:rPr>
              <a:t>generic multi-agent conversation framework</a:t>
            </a:r>
            <a:r>
              <a:rPr lang="en-GB" sz="2600" b="0" i="0" dirty="0">
                <a:effectLst/>
              </a:rPr>
              <a:t>.</a:t>
            </a:r>
          </a:p>
          <a:p>
            <a:pPr>
              <a:buFont typeface="Arial" panose="020B0604020202020204" pitchFamily="34" charset="0"/>
              <a:buChar char="•"/>
            </a:pPr>
            <a:r>
              <a:rPr lang="en-GB" sz="2600" b="0" i="0" dirty="0">
                <a:effectLst/>
              </a:rPr>
              <a:t>Agents </a:t>
            </a:r>
            <a:r>
              <a:rPr lang="en-GB" sz="2600" b="1" i="0" dirty="0">
                <a:effectLst/>
              </a:rPr>
              <a:t>collaborate</a:t>
            </a:r>
            <a:r>
              <a:rPr lang="en-GB" sz="2600" b="0" i="0" dirty="0">
                <a:effectLst/>
              </a:rPr>
              <a:t> by sending/receiving messages as part of a conversation that terminates when the task is completed.</a:t>
            </a:r>
          </a:p>
          <a:p>
            <a:pPr>
              <a:buFont typeface="Arial" panose="020B0604020202020204" pitchFamily="34" charset="0"/>
              <a:buChar char="•"/>
            </a:pPr>
            <a:r>
              <a:rPr lang="en-GB" sz="2600" b="0" i="0" dirty="0">
                <a:effectLst/>
              </a:rPr>
              <a:t>These agents can </a:t>
            </a:r>
          </a:p>
          <a:p>
            <a:pPr lvl="1"/>
            <a:r>
              <a:rPr lang="en-GB" sz="2600" i="0" dirty="0">
                <a:effectLst/>
              </a:rPr>
              <a:t>autonomously</a:t>
            </a:r>
            <a:r>
              <a:rPr lang="en-GB" sz="2600" b="0" i="0" dirty="0">
                <a:effectLst/>
              </a:rPr>
              <a:t> perform tasks OR </a:t>
            </a:r>
          </a:p>
          <a:p>
            <a:pPr lvl="1"/>
            <a:r>
              <a:rPr lang="en-GB" sz="2600" b="0" i="0" dirty="0">
                <a:effectLst/>
              </a:rPr>
              <a:t>incorporate human feedback.</a:t>
            </a:r>
          </a:p>
          <a:p>
            <a:pPr marL="0" indent="0">
              <a:buNone/>
            </a:pPr>
            <a:endParaRPr lang="en-GB" sz="2600" dirty="0"/>
          </a:p>
        </p:txBody>
      </p:sp>
      <p:pic>
        <p:nvPicPr>
          <p:cNvPr id="13314" name="Picture 2" descr="ConversableAgent">
            <a:extLst>
              <a:ext uri="{FF2B5EF4-FFF2-40B4-BE49-F238E27FC236}">
                <a16:creationId xmlns:a16="http://schemas.microsoft.com/office/drawing/2014/main" id="{6BEBA10A-5709-D2FB-3C3A-37C9BB6A32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tretch/>
        </p:blipFill>
        <p:spPr bwMode="auto">
          <a:xfrm>
            <a:off x="6389688" y="1966452"/>
            <a:ext cx="5219700" cy="3771233"/>
          </a:xfrm>
          <a:prstGeom prst="rect">
            <a:avLst/>
          </a:prstGeom>
          <a:solidFill>
            <a:srgbClr val="FFFFFF"/>
          </a:solidFill>
        </p:spPr>
      </p:pic>
    </p:spTree>
    <p:extLst>
      <p:ext uri="{BB962C8B-B14F-4D97-AF65-F5344CB8AC3E}">
        <p14:creationId xmlns:p14="http://schemas.microsoft.com/office/powerpoint/2010/main" val="144166815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EADE4-EF16-B860-1B10-C377A57D6550}"/>
              </a:ext>
            </a:extLst>
          </p:cNvPr>
          <p:cNvSpPr>
            <a:spLocks noGrp="1"/>
          </p:cNvSpPr>
          <p:nvPr>
            <p:ph type="title"/>
          </p:nvPr>
        </p:nvSpPr>
        <p:spPr/>
        <p:txBody>
          <a:bodyPr/>
          <a:lstStyle/>
          <a:p>
            <a:r>
              <a:rPr lang="en-GB"/>
              <a:t>Your first conversable agent</a:t>
            </a:r>
          </a:p>
        </p:txBody>
      </p:sp>
      <p:sp>
        <p:nvSpPr>
          <p:cNvPr id="3" name="Content Placeholder 2">
            <a:extLst>
              <a:ext uri="{FF2B5EF4-FFF2-40B4-BE49-F238E27FC236}">
                <a16:creationId xmlns:a16="http://schemas.microsoft.com/office/drawing/2014/main" id="{4339D7E8-9141-82E0-FF43-89285200D5EA}"/>
              </a:ext>
            </a:extLst>
          </p:cNvPr>
          <p:cNvSpPr>
            <a:spLocks noGrp="1"/>
          </p:cNvSpPr>
          <p:nvPr>
            <p:ph sz="quarter" idx="10"/>
          </p:nvPr>
        </p:nvSpPr>
        <p:spPr/>
        <p:txBody>
          <a:bodyPr/>
          <a:lstStyle/>
          <a:p>
            <a:r>
              <a:rPr lang="en-GB"/>
              <a:t>Setup </a:t>
            </a:r>
          </a:p>
          <a:p>
            <a:r>
              <a:rPr lang="en-GB"/>
              <a:t>Call agent</a:t>
            </a:r>
          </a:p>
        </p:txBody>
      </p:sp>
      <p:sp>
        <p:nvSpPr>
          <p:cNvPr id="5" name="TextBox 4">
            <a:extLst>
              <a:ext uri="{FF2B5EF4-FFF2-40B4-BE49-F238E27FC236}">
                <a16:creationId xmlns:a16="http://schemas.microsoft.com/office/drawing/2014/main" id="{F22E94BB-F15E-34D1-A167-11D1BEA170C7}"/>
              </a:ext>
            </a:extLst>
          </p:cNvPr>
          <p:cNvSpPr txBox="1"/>
          <p:nvPr/>
        </p:nvSpPr>
        <p:spPr>
          <a:xfrm>
            <a:off x="3704105" y="1609235"/>
            <a:ext cx="8008283" cy="3139321"/>
          </a:xfrm>
          <a:prstGeom prst="rect">
            <a:avLst/>
          </a:prstGeom>
          <a:solidFill>
            <a:schemeClr val="tx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1" u="none" strike="noStrike" kern="1200" cap="none" spc="0" normalizeH="0" baseline="0" noProof="0" dirty="0">
                <a:ln>
                  <a:noFill/>
                </a:ln>
                <a:solidFill>
                  <a:srgbClr val="BFC7D5"/>
                </a:solidFill>
                <a:effectLst/>
                <a:highlight>
                  <a:srgbClr val="292D3E"/>
                </a:highlight>
                <a:uLnTx/>
                <a:uFillTx/>
                <a:latin typeface="SFMono-Regular"/>
                <a:ea typeface="+mn-ea"/>
                <a:cs typeface="+mn-cs"/>
              </a:rPr>
              <a:t>import</a:t>
            </a:r>
            <a: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os</a:t>
            </a:r>
            <a:b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br>
            <a:r>
              <a:rPr kumimoji="0" lang="en-GB" sz="1800" b="0" i="1" u="none" strike="noStrike" kern="1200" cap="none" spc="0" normalizeH="0" baseline="0" noProof="0" dirty="0">
                <a:ln>
                  <a:noFill/>
                </a:ln>
                <a:solidFill>
                  <a:srgbClr val="BFC7D5"/>
                </a:solidFill>
                <a:effectLst/>
                <a:highlight>
                  <a:srgbClr val="292D3E"/>
                </a:highlight>
                <a:uLnTx/>
                <a:uFillTx/>
                <a:latin typeface="SFMono-Regular"/>
                <a:ea typeface="+mn-ea"/>
                <a:cs typeface="+mn-cs"/>
              </a:rPr>
              <a:t>from</a:t>
            </a:r>
            <a: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autogen</a:t>
            </a:r>
            <a: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800" b="0" i="1" u="none" strike="noStrike" kern="1200" cap="none" spc="0" normalizeH="0" baseline="0" noProof="0" dirty="0">
                <a:ln>
                  <a:noFill/>
                </a:ln>
                <a:solidFill>
                  <a:srgbClr val="BFC7D5"/>
                </a:solidFill>
                <a:effectLst/>
                <a:highlight>
                  <a:srgbClr val="292D3E"/>
                </a:highlight>
                <a:uLnTx/>
                <a:uFillTx/>
                <a:latin typeface="SFMono-Regular"/>
                <a:ea typeface="+mn-ea"/>
                <a:cs typeface="+mn-cs"/>
              </a:rPr>
              <a:t>import</a:t>
            </a:r>
            <a: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ConversableAgent</a:t>
            </a:r>
            <a:b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br>
            <a:b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br>
            <a: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agent </a:t>
            </a:r>
            <a:r>
              <a:rPr kumimoji="0" lang="en-GB" sz="1800" b="0" i="0" u="none" strike="noStrike" kern="1200" cap="none" spc="0" normalizeH="0" baseline="0" noProof="0" dirty="0">
                <a:ln>
                  <a:noFill/>
                </a:ln>
                <a:solidFill>
                  <a:srgbClr val="89DDFF"/>
                </a:solidFill>
                <a:effectLst/>
                <a:highlight>
                  <a:srgbClr val="292D3E"/>
                </a:highlight>
                <a:uLnTx/>
                <a:uFillTx/>
                <a:latin typeface="SFMono-Regular"/>
                <a:ea typeface="+mn-ea"/>
                <a:cs typeface="+mn-cs"/>
              </a:rPr>
              <a:t>=</a:t>
            </a:r>
            <a: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ConversableAgent</a:t>
            </a:r>
            <a:r>
              <a:rPr kumimoji="0" lang="en-GB" sz="18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b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br>
            <a: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"chatbot"</a:t>
            </a:r>
            <a:r>
              <a:rPr kumimoji="0" lang="en-GB" sz="18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b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br>
            <a: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llm_config</a:t>
            </a:r>
            <a:r>
              <a:rPr kumimoji="0" lang="en-GB" sz="1800" b="0" i="0" u="none" strike="noStrike" kern="1200" cap="none" spc="0" normalizeH="0" baseline="0" noProof="0" dirty="0">
                <a:ln>
                  <a:noFill/>
                </a:ln>
                <a:solidFill>
                  <a:srgbClr val="89DDFF"/>
                </a:solidFill>
                <a:effectLst/>
                <a:highlight>
                  <a:srgbClr val="292D3E"/>
                </a:highlight>
                <a:uLnTx/>
                <a:uFillTx/>
                <a:latin typeface="SFMono-Regular"/>
                <a:ea typeface="+mn-ea"/>
                <a:cs typeface="+mn-cs"/>
              </a:rPr>
              <a:t>=</a:t>
            </a:r>
            <a:r>
              <a:rPr kumimoji="0" lang="en-GB" sz="18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a:t>
            </a:r>
            <a:r>
              <a:rPr kumimoji="0" lang="en-GB" sz="1800" b="0" i="0" u="none" strike="noStrike" kern="1200" cap="none" spc="0" normalizeH="0" baseline="0" noProof="0" dirty="0" err="1">
                <a:ln>
                  <a:noFill/>
                </a:ln>
                <a:solidFill>
                  <a:srgbClr val="C3E88D"/>
                </a:solidFill>
                <a:effectLst/>
                <a:highlight>
                  <a:srgbClr val="292D3E"/>
                </a:highlight>
                <a:uLnTx/>
                <a:uFillTx/>
                <a:latin typeface="SFMono-Regular"/>
                <a:ea typeface="+mn-ea"/>
                <a:cs typeface="+mn-cs"/>
              </a:rPr>
              <a:t>config_list</a:t>
            </a:r>
            <a:r>
              <a:rPr kumimoji="0" lang="en-GB" sz="18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a:t>
            </a:r>
            <a:r>
              <a:rPr kumimoji="0" lang="en-GB" sz="18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"model"</a:t>
            </a:r>
            <a:r>
              <a:rPr kumimoji="0" lang="en-GB" sz="18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"gpt-4"</a:t>
            </a:r>
            <a:r>
              <a:rPr kumimoji="0" lang="en-GB" sz="18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a:t>
            </a:r>
            <a:r>
              <a:rPr kumimoji="0" lang="en-GB" sz="1800" b="0" i="0" u="none" strike="noStrike" kern="1200" cap="none" spc="0" normalizeH="0" baseline="0" noProof="0" dirty="0" err="1">
                <a:ln>
                  <a:noFill/>
                </a:ln>
                <a:solidFill>
                  <a:srgbClr val="C3E88D"/>
                </a:solidFill>
                <a:effectLst/>
                <a:highlight>
                  <a:srgbClr val="292D3E"/>
                </a:highlight>
                <a:uLnTx/>
                <a:uFillTx/>
                <a:latin typeface="SFMono-Regular"/>
                <a:ea typeface="+mn-ea"/>
                <a:cs typeface="+mn-cs"/>
              </a:rPr>
              <a:t>api_key</a:t>
            </a:r>
            <a:r>
              <a:rPr kumimoji="0" lang="en-GB" sz="18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a:t>
            </a:r>
            <a:r>
              <a:rPr kumimoji="0" lang="en-GB" sz="18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os</a:t>
            </a:r>
            <a:r>
              <a:rPr kumimoji="0" lang="en-GB" sz="1800" b="0" i="0" u="none" strike="noStrike" kern="1200" cap="none" spc="0" normalizeH="0" baseline="0" noProof="0" dirty="0" err="1">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environ</a:t>
            </a:r>
            <a:r>
              <a:rPr kumimoji="0" lang="en-GB" sz="1800" b="0" i="0" u="none" strike="noStrike" kern="1200" cap="none" spc="0" normalizeH="0" baseline="0" noProof="0" dirty="0" err="1">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get</a:t>
            </a:r>
            <a:r>
              <a:rPr kumimoji="0" lang="en-GB" sz="18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"OPENAI_API_KEY"</a:t>
            </a:r>
            <a:r>
              <a:rPr kumimoji="0" lang="en-GB" sz="18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b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br>
            <a: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code_execution_config</a:t>
            </a:r>
            <a:r>
              <a:rPr kumimoji="0" lang="en-GB" sz="1800" b="0" i="0" u="none" strike="noStrike" kern="1200" cap="none" spc="0" normalizeH="0" baseline="0" noProof="0" dirty="0">
                <a:ln>
                  <a:noFill/>
                </a:ln>
                <a:solidFill>
                  <a:srgbClr val="89DDFF"/>
                </a:solidFill>
                <a:effectLst/>
                <a:highlight>
                  <a:srgbClr val="292D3E"/>
                </a:highlight>
                <a:uLnTx/>
                <a:uFillTx/>
                <a:latin typeface="SFMono-Regular"/>
                <a:ea typeface="+mn-ea"/>
                <a:cs typeface="+mn-cs"/>
              </a:rPr>
              <a:t>=</a:t>
            </a:r>
            <a:r>
              <a:rPr kumimoji="0" lang="en-GB" sz="1800" b="0" i="0" u="none" strike="noStrike" kern="1200" cap="none" spc="0" normalizeH="0" baseline="0" noProof="0" dirty="0">
                <a:ln>
                  <a:noFill/>
                </a:ln>
                <a:solidFill>
                  <a:srgbClr val="FF5C79"/>
                </a:solidFill>
                <a:effectLst/>
                <a:highlight>
                  <a:srgbClr val="292D3E"/>
                </a:highlight>
                <a:uLnTx/>
                <a:uFillTx/>
                <a:latin typeface="SFMono-Regular"/>
                <a:ea typeface="+mn-ea"/>
                <a:cs typeface="+mn-cs"/>
              </a:rPr>
              <a:t>False</a:t>
            </a:r>
            <a:r>
              <a:rPr kumimoji="0" lang="en-GB" sz="18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800" b="0" i="1" u="none" strike="noStrike" kern="1200" cap="none" spc="0" normalizeH="0" baseline="0" noProof="0" dirty="0">
                <a:ln>
                  <a:noFill/>
                </a:ln>
                <a:solidFill>
                  <a:srgbClr val="8A93C8"/>
                </a:solidFill>
                <a:effectLst/>
                <a:highlight>
                  <a:srgbClr val="292D3E"/>
                </a:highlight>
                <a:uLnTx/>
                <a:uFillTx/>
                <a:latin typeface="SFMono-Regular"/>
                <a:ea typeface="+mn-ea"/>
                <a:cs typeface="+mn-cs"/>
              </a:rPr>
              <a:t># Turn off code execution, by default it is off.</a:t>
            </a:r>
            <a:b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br>
            <a: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function_map</a:t>
            </a:r>
            <a:r>
              <a:rPr kumimoji="0" lang="en-GB" sz="1800" b="0" i="0" u="none" strike="noStrike" kern="1200" cap="none" spc="0" normalizeH="0" baseline="0" noProof="0" dirty="0">
                <a:ln>
                  <a:noFill/>
                </a:ln>
                <a:solidFill>
                  <a:srgbClr val="89DDFF"/>
                </a:solidFill>
                <a:effectLst/>
                <a:highlight>
                  <a:srgbClr val="292D3E"/>
                </a:highlight>
                <a:uLnTx/>
                <a:uFillTx/>
                <a:latin typeface="SFMono-Regular"/>
                <a:ea typeface="+mn-ea"/>
                <a:cs typeface="+mn-cs"/>
              </a:rPr>
              <a:t>=</a:t>
            </a:r>
            <a:r>
              <a:rPr kumimoji="0" lang="en-GB" sz="1800" b="0" i="0" u="none" strike="noStrike" kern="1200" cap="none" spc="0" normalizeH="0" baseline="0" noProof="0" dirty="0">
                <a:ln>
                  <a:noFill/>
                </a:ln>
                <a:solidFill>
                  <a:srgbClr val="FF5C79"/>
                </a:solidFill>
                <a:effectLst/>
                <a:highlight>
                  <a:srgbClr val="292D3E"/>
                </a:highlight>
                <a:uLnTx/>
                <a:uFillTx/>
                <a:latin typeface="SFMono-Regular"/>
                <a:ea typeface="+mn-ea"/>
                <a:cs typeface="+mn-cs"/>
              </a:rPr>
              <a:t>None</a:t>
            </a:r>
            <a:r>
              <a:rPr kumimoji="0" lang="en-GB" sz="18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800" b="0" i="1" u="none" strike="noStrike" kern="1200" cap="none" spc="0" normalizeH="0" baseline="0" noProof="0" dirty="0">
                <a:ln>
                  <a:noFill/>
                </a:ln>
                <a:solidFill>
                  <a:srgbClr val="8A93C8"/>
                </a:solidFill>
                <a:effectLst/>
                <a:highlight>
                  <a:srgbClr val="292D3E"/>
                </a:highlight>
                <a:uLnTx/>
                <a:uFillTx/>
                <a:latin typeface="SFMono-Regular"/>
                <a:ea typeface="+mn-ea"/>
                <a:cs typeface="+mn-cs"/>
              </a:rPr>
              <a:t># No registered functions, by default it is None.</a:t>
            </a:r>
            <a:b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br>
            <a: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human_input_mode</a:t>
            </a:r>
            <a:r>
              <a:rPr kumimoji="0" lang="en-GB" sz="1800" b="0" i="0" u="none" strike="noStrike" kern="1200" cap="none" spc="0" normalizeH="0" baseline="0" noProof="0" dirty="0">
                <a:ln>
                  <a:noFill/>
                </a:ln>
                <a:solidFill>
                  <a:srgbClr val="89DDFF"/>
                </a:solidFill>
                <a:effectLst/>
                <a:highlight>
                  <a:srgbClr val="292D3E"/>
                </a:highlight>
                <a:uLnTx/>
                <a:uFillTx/>
                <a:latin typeface="SFMono-Regular"/>
                <a:ea typeface="+mn-ea"/>
                <a:cs typeface="+mn-cs"/>
              </a:rPr>
              <a:t>=</a:t>
            </a:r>
            <a:r>
              <a:rPr kumimoji="0" lang="en-GB" sz="18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"NEVER"</a:t>
            </a:r>
            <a:r>
              <a:rPr kumimoji="0" lang="en-GB" sz="18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800" b="0" i="1" u="none" strike="noStrike" kern="1200" cap="none" spc="0" normalizeH="0" baseline="0" noProof="0" dirty="0">
                <a:ln>
                  <a:noFill/>
                </a:ln>
                <a:solidFill>
                  <a:srgbClr val="8A93C8"/>
                </a:solidFill>
                <a:effectLst/>
                <a:highlight>
                  <a:srgbClr val="292D3E"/>
                </a:highlight>
                <a:uLnTx/>
                <a:uFillTx/>
                <a:latin typeface="SFMono-Regular"/>
                <a:ea typeface="+mn-ea"/>
                <a:cs typeface="+mn-cs"/>
              </a:rPr>
              <a:t># Never ask for human input.</a:t>
            </a:r>
            <a:br>
              <a:rPr kumimoji="0" lang="en-GB" sz="18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br>
            <a:r>
              <a:rPr kumimoji="0" lang="en-GB" sz="18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endParaRPr kumimoji="0" lang="en-GB" sz="1800" b="0" i="0" u="none" strike="noStrike" kern="1200" cap="none" spc="0" normalizeH="0" baseline="0" noProof="0" dirty="0">
              <a:ln>
                <a:noFill/>
              </a:ln>
              <a:solidFill>
                <a:prstClr val="black"/>
              </a:solidFill>
              <a:effectLst/>
              <a:uLnTx/>
              <a:uFillTx/>
              <a:latin typeface="Aptos" panose="020B0004020202020204"/>
              <a:ea typeface="+mn-ea"/>
              <a:cs typeface="+mn-cs"/>
            </a:endParaRPr>
          </a:p>
        </p:txBody>
      </p:sp>
      <p:sp>
        <p:nvSpPr>
          <p:cNvPr id="7" name="TextBox 6">
            <a:extLst>
              <a:ext uri="{FF2B5EF4-FFF2-40B4-BE49-F238E27FC236}">
                <a16:creationId xmlns:a16="http://schemas.microsoft.com/office/drawing/2014/main" id="{CC49BB9F-D041-80D6-2B65-FF1A8618A400}"/>
              </a:ext>
            </a:extLst>
          </p:cNvPr>
          <p:cNvSpPr txBox="1"/>
          <p:nvPr/>
        </p:nvSpPr>
        <p:spPr>
          <a:xfrm>
            <a:off x="3605492" y="5118865"/>
            <a:ext cx="888010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reply </a:t>
            </a:r>
            <a:r>
              <a:rPr kumimoji="0" lang="en-GB" sz="1800" b="0" i="0" u="none" strike="noStrike" kern="1200" cap="none" spc="0" normalizeH="0" baseline="0" noProof="0">
                <a:ln>
                  <a:noFill/>
                </a:ln>
                <a:solidFill>
                  <a:srgbClr val="89DDFF"/>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err="1">
                <a:ln>
                  <a:noFill/>
                </a:ln>
                <a:solidFill>
                  <a:srgbClr val="BFC7D5"/>
                </a:solidFill>
                <a:effectLst/>
                <a:highlight>
                  <a:srgbClr val="292D3E"/>
                </a:highlight>
                <a:uLnTx/>
                <a:uFillTx/>
                <a:latin typeface="SFMono-Regular"/>
                <a:ea typeface="+mn-ea"/>
                <a:cs typeface="+mn-cs"/>
              </a:rPr>
              <a:t>agent</a:t>
            </a:r>
            <a:r>
              <a:rPr kumimoji="0" lang="en-GB" sz="1800" b="0" i="0" u="none" strike="noStrike" kern="1200" cap="none" spc="0" normalizeH="0" baseline="0" noProof="0" err="1">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err="1">
                <a:ln>
                  <a:noFill/>
                </a:ln>
                <a:solidFill>
                  <a:srgbClr val="BFC7D5"/>
                </a:solidFill>
                <a:effectLst/>
                <a:highlight>
                  <a:srgbClr val="292D3E"/>
                </a:highlight>
                <a:uLnTx/>
                <a:uFillTx/>
                <a:latin typeface="SFMono-Regular"/>
                <a:ea typeface="+mn-ea"/>
                <a:cs typeface="+mn-cs"/>
              </a:rPr>
              <a:t>generate_reply</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messages</a:t>
            </a:r>
            <a:r>
              <a:rPr kumimoji="0" lang="en-GB" sz="1800" b="0" i="0" u="none" strike="noStrike" kern="1200" cap="none" spc="0" normalizeH="0" baseline="0" noProof="0">
                <a:ln>
                  <a:noFill/>
                </a:ln>
                <a:solidFill>
                  <a:srgbClr val="89DDFF"/>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C3E88D"/>
                </a:solidFill>
                <a:effectLst/>
                <a:highlight>
                  <a:srgbClr val="292D3E"/>
                </a:highlight>
                <a:uLnTx/>
                <a:uFillTx/>
                <a:latin typeface="SFMono-Regular"/>
                <a:ea typeface="+mn-ea"/>
                <a:cs typeface="+mn-cs"/>
              </a:rPr>
              <a:t>"content"</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a:ln>
                  <a:noFill/>
                </a:ln>
                <a:solidFill>
                  <a:srgbClr val="C3E88D"/>
                </a:solidFill>
                <a:effectLst/>
                <a:highlight>
                  <a:srgbClr val="292D3E"/>
                </a:highlight>
                <a:uLnTx/>
                <a:uFillTx/>
                <a:latin typeface="SFMono-Regular"/>
                <a:ea typeface="+mn-ea"/>
                <a:cs typeface="+mn-cs"/>
              </a:rPr>
              <a:t>"Tell me a joke."</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a:ln>
                  <a:noFill/>
                </a:ln>
                <a:solidFill>
                  <a:srgbClr val="C3E88D"/>
                </a:solidFill>
                <a:effectLst/>
                <a:highlight>
                  <a:srgbClr val="292D3E"/>
                </a:highlight>
                <a:uLnTx/>
                <a:uFillTx/>
                <a:latin typeface="SFMono-Regular"/>
                <a:ea typeface="+mn-ea"/>
                <a:cs typeface="+mn-cs"/>
              </a:rPr>
              <a:t>"role"</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a:ln>
                  <a:noFill/>
                </a:ln>
                <a:solidFill>
                  <a:srgbClr val="C3E88D"/>
                </a:solidFill>
                <a:effectLst/>
                <a:highlight>
                  <a:srgbClr val="292D3E"/>
                </a:highlight>
                <a:uLnTx/>
                <a:uFillTx/>
                <a:latin typeface="SFMono-Regular"/>
                <a:ea typeface="+mn-ea"/>
                <a:cs typeface="+mn-cs"/>
              </a:rPr>
              <a:t>"user"</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b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br>
            <a:r>
              <a:rPr kumimoji="0" lang="en-GB" sz="1800" b="0" i="1" u="none" strike="noStrike" kern="1200" cap="none" spc="0" normalizeH="0" baseline="0" noProof="0">
                <a:ln>
                  <a:noFill/>
                </a:ln>
                <a:solidFill>
                  <a:srgbClr val="BFC7D5"/>
                </a:solidFill>
                <a:effectLst/>
                <a:highlight>
                  <a:srgbClr val="292D3E"/>
                </a:highlight>
                <a:uLnTx/>
                <a:uFillTx/>
                <a:latin typeface="SFMono-Regular"/>
                <a:ea typeface="+mn-ea"/>
                <a:cs typeface="+mn-cs"/>
              </a:rPr>
              <a:t>print</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reply</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endParaRPr kumimoji="0" lang="en-GB" sz="1800" b="0" i="0" u="none" strike="noStrike" kern="1200" cap="none" spc="0" normalizeH="0" baseline="0" noProof="0">
              <a:ln>
                <a:noFill/>
              </a:ln>
              <a:solidFill>
                <a:prstClr val="black"/>
              </a:solidFill>
              <a:effectLst/>
              <a:uLnTx/>
              <a:uFillTx/>
              <a:latin typeface="Aptos" panose="020B0004020202020204"/>
              <a:ea typeface="+mn-ea"/>
              <a:cs typeface="+mn-cs"/>
            </a:endParaRPr>
          </a:p>
        </p:txBody>
      </p:sp>
    </p:spTree>
    <p:extLst>
      <p:ext uri="{BB962C8B-B14F-4D97-AF65-F5344CB8AC3E}">
        <p14:creationId xmlns:p14="http://schemas.microsoft.com/office/powerpoint/2010/main" val="31182581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icrosoft Fabric logo">
            <a:extLst>
              <a:ext uri="{FF2B5EF4-FFF2-40B4-BE49-F238E27FC236}">
                <a16:creationId xmlns:a16="http://schemas.microsoft.com/office/drawing/2014/main" id="{395BEE9D-A0E5-ABDC-3B12-63ED0632580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60968" y="715080"/>
            <a:ext cx="991018" cy="991014"/>
          </a:xfrm>
          <a:prstGeom prst="rect">
            <a:avLst/>
          </a:prstGeom>
        </p:spPr>
      </p:pic>
      <p:cxnSp>
        <p:nvCxnSpPr>
          <p:cNvPr id="10" name="Straight Connector 9">
            <a:extLst>
              <a:ext uri="{FF2B5EF4-FFF2-40B4-BE49-F238E27FC236}">
                <a16:creationId xmlns:a16="http://schemas.microsoft.com/office/drawing/2014/main" id="{D65B771E-B8B0-2207-9466-E935930FF2FF}"/>
              </a:ext>
              <a:ext uri="{C183D7F6-B498-43B3-948B-1728B52AA6E4}">
                <adec:decorative xmlns:adec="http://schemas.microsoft.com/office/drawing/2017/decorative" val="1"/>
              </a:ext>
            </a:extLst>
          </p:cNvPr>
          <p:cNvCxnSpPr>
            <a:cxnSpLocks/>
          </p:cNvCxnSpPr>
          <p:nvPr/>
        </p:nvCxnSpPr>
        <p:spPr>
          <a:xfrm>
            <a:off x="2168837" y="1029783"/>
            <a:ext cx="0" cy="1572532"/>
          </a:xfrm>
          <a:prstGeom prst="line">
            <a:avLst/>
          </a:prstGeom>
          <a:noFill/>
          <a:ln w="19050" cap="flat" cmpd="sng" algn="ctr">
            <a:solidFill>
              <a:srgbClr val="FFFFFF">
                <a:alpha val="10000"/>
              </a:srgbClr>
            </a:solidFill>
            <a:prstDash val="solid"/>
            <a:miter lim="800000"/>
            <a:headEnd type="none" w="lg" len="med"/>
            <a:tailEnd type="none" w="lg" len="med"/>
          </a:ln>
          <a:effectLst/>
        </p:spPr>
      </p:cxnSp>
      <p:sp>
        <p:nvSpPr>
          <p:cNvPr id="11" name="Title 24">
            <a:extLst>
              <a:ext uri="{FF2B5EF4-FFF2-40B4-BE49-F238E27FC236}">
                <a16:creationId xmlns:a16="http://schemas.microsoft.com/office/drawing/2014/main" id="{010AC319-27B5-5296-6C97-F76A7994683E}"/>
              </a:ext>
            </a:extLst>
          </p:cNvPr>
          <p:cNvSpPr txBox="1">
            <a:spLocks/>
          </p:cNvSpPr>
          <p:nvPr/>
        </p:nvSpPr>
        <p:spPr>
          <a:xfrm>
            <a:off x="50305" y="2038851"/>
            <a:ext cx="2212344" cy="9971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lang="en-US" sz="4400" b="0" i="0" kern="1200" cap="none" spc="-50" baseline="0">
                <a:ln w="3175">
                  <a:noFill/>
                </a:ln>
                <a:solidFill>
                  <a:schemeClr val="tx1"/>
                </a:solidFill>
                <a:effectLst/>
                <a:latin typeface="+mj-lt"/>
                <a:ea typeface="+mj-ea"/>
                <a:cs typeface="+mj-cs"/>
              </a:defRPr>
            </a:lvl1pPr>
          </a:lstStyle>
          <a:p>
            <a:pPr algn="ctr" defTabSz="914367">
              <a:spcBef>
                <a:spcPts val="0"/>
              </a:spcBef>
              <a:defRPr/>
            </a:pPr>
            <a:r>
              <a:rPr lang="en-US" sz="3600" b="1" spc="0" dirty="0">
                <a:ln>
                  <a:noFill/>
                </a:ln>
                <a:latin typeface="Segoe Sans Display" pitchFamily="2" charset="0"/>
                <a:cs typeface="Segoe Sans Display" pitchFamily="2" charset="0"/>
              </a:rPr>
              <a:t>Microsoft</a:t>
            </a:r>
            <a:br>
              <a:rPr lang="en-US" sz="3600" b="1" spc="0" dirty="0">
                <a:ln>
                  <a:noFill/>
                </a:ln>
                <a:latin typeface="Segoe Sans Display" pitchFamily="2" charset="0"/>
                <a:cs typeface="Segoe Sans Display" pitchFamily="2" charset="0"/>
              </a:rPr>
            </a:br>
            <a:r>
              <a:rPr lang="en-US" sz="3600" b="1" spc="0" dirty="0">
                <a:ln>
                  <a:noFill/>
                </a:ln>
                <a:latin typeface="Segoe Sans Display" pitchFamily="2" charset="0"/>
                <a:cs typeface="Segoe Sans Display" pitchFamily="2" charset="0"/>
              </a:rPr>
              <a:t>Fabric</a:t>
            </a:r>
            <a:endParaRPr lang="en-US" sz="3600" spc="0" dirty="0">
              <a:ln>
                <a:noFill/>
              </a:ln>
              <a:latin typeface="Segoe Sans Display" pitchFamily="2" charset="0"/>
              <a:cs typeface="Segoe Sans Display" pitchFamily="2" charset="0"/>
            </a:endParaRPr>
          </a:p>
        </p:txBody>
      </p:sp>
      <p:sp>
        <p:nvSpPr>
          <p:cNvPr id="12" name="Rectangle: Rounded Corners 64">
            <a:extLst>
              <a:ext uri="{FF2B5EF4-FFF2-40B4-BE49-F238E27FC236}">
                <a16:creationId xmlns:a16="http://schemas.microsoft.com/office/drawing/2014/main" id="{435F2EB8-0A17-D4F2-CE9F-146193B0A2E1}"/>
              </a:ext>
              <a:ext uri="{C183D7F6-B498-43B3-948B-1728B52AA6E4}">
                <adec:decorative xmlns:adec="http://schemas.microsoft.com/office/drawing/2017/decorative" val="1"/>
              </a:ext>
            </a:extLst>
          </p:cNvPr>
          <p:cNvSpPr/>
          <p:nvPr/>
        </p:nvSpPr>
        <p:spPr bwMode="auto">
          <a:xfrm>
            <a:off x="0" y="3619500"/>
            <a:ext cx="12191997" cy="3238500"/>
          </a:xfrm>
          <a:prstGeom prst="roundRect">
            <a:avLst>
              <a:gd name="adj" fmla="val 0"/>
            </a:avLst>
          </a:prstGeom>
          <a:solidFill>
            <a:srgbClr val="FFFFFF"/>
          </a:solidFill>
          <a:ln w="6350" cap="flat" cmpd="sng" algn="ctr">
            <a:noFill/>
            <a:prstDash val="solid"/>
            <a:miter lim="800000"/>
            <a:headEnd type="none" w="med" len="med"/>
            <a:tailEnd type="none" w="med" len="med"/>
          </a:ln>
          <a:effectLst>
            <a:outerShdw blurRad="228600" dist="50800" dir="3000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3" name="Title 1">
            <a:extLst>
              <a:ext uri="{FF2B5EF4-FFF2-40B4-BE49-F238E27FC236}">
                <a16:creationId xmlns:a16="http://schemas.microsoft.com/office/drawing/2014/main" id="{DAC93425-9614-6446-96F8-D89E11383CD2}"/>
              </a:ext>
            </a:extLst>
          </p:cNvPr>
          <p:cNvSpPr txBox="1">
            <a:spLocks/>
          </p:cNvSpPr>
          <p:nvPr/>
        </p:nvSpPr>
        <p:spPr>
          <a:xfrm>
            <a:off x="840765" y="4182631"/>
            <a:ext cx="2289336" cy="6647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822960" fontAlgn="base">
              <a:lnSpc>
                <a:spcPct val="90000"/>
              </a:lnSpc>
              <a:spcAft>
                <a:spcPct val="0"/>
              </a:spcAft>
              <a:defRPr/>
            </a:pPr>
            <a:r>
              <a:rPr sz="1600" b="1" kern="0" spc="0">
                <a:ln>
                  <a:noFill/>
                </a:ln>
                <a:solidFill>
                  <a:srgbClr val="225B61"/>
                </a:solidFill>
                <a:latin typeface="Segoe Sans Text" pitchFamily="2" charset="0"/>
                <a:cs typeface="Segoe Sans Text" pitchFamily="2" charset="0"/>
              </a:rPr>
              <a:t>Bring your teams together on a complete data platform</a:t>
            </a:r>
          </a:p>
        </p:txBody>
      </p:sp>
      <p:sp>
        <p:nvSpPr>
          <p:cNvPr id="14" name="TextBox 13">
            <a:extLst>
              <a:ext uri="{FF2B5EF4-FFF2-40B4-BE49-F238E27FC236}">
                <a16:creationId xmlns:a16="http://schemas.microsoft.com/office/drawing/2014/main" id="{FC63542B-19BC-6E0F-5DF3-0E3C59F3A967}"/>
              </a:ext>
            </a:extLst>
          </p:cNvPr>
          <p:cNvSpPr txBox="1"/>
          <p:nvPr/>
        </p:nvSpPr>
        <p:spPr>
          <a:xfrm>
            <a:off x="840763" y="5017138"/>
            <a:ext cx="2286000" cy="1508105"/>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7253D"/>
                </a:solidFill>
                <a:effectLst/>
                <a:uLnTx/>
                <a:uFillTx/>
              </a:rPr>
              <a:t>Give your data teams all the tools they need in a unified experience that reduces the cost and effort of integration and simplifies governance.</a:t>
            </a:r>
            <a:br>
              <a:rPr kumimoji="0" lang="en-US" sz="1400" b="1" i="0" u="none" strike="noStrike" kern="0" cap="none" spc="0" normalizeH="0" baseline="0" noProof="0">
                <a:ln>
                  <a:noFill/>
                </a:ln>
                <a:solidFill>
                  <a:srgbClr val="225B61"/>
                </a:solidFill>
                <a:effectLst/>
                <a:uLnTx/>
                <a:uFillTx/>
                <a:latin typeface="Segoe Sans Text"/>
                <a:hlinkClick r:id="rId3"/>
              </a:rPr>
            </a:br>
            <a:endParaRPr kumimoji="0" lang="en-US" sz="1400" b="0" i="0" u="none" strike="noStrike" kern="0" cap="none" spc="0" normalizeH="0" baseline="0" noProof="0">
              <a:ln>
                <a:noFill/>
              </a:ln>
              <a:solidFill>
                <a:srgbClr val="000000"/>
              </a:solidFill>
              <a:effectLst/>
              <a:uLnTx/>
              <a:uFillTx/>
              <a:latin typeface="Segoe Sans Text" pitchFamily="2" charset="0"/>
              <a:cs typeface="Segoe Sans Text" pitchFamily="2" charset="0"/>
            </a:endParaRPr>
          </a:p>
        </p:txBody>
      </p:sp>
      <p:cxnSp>
        <p:nvCxnSpPr>
          <p:cNvPr id="15" name="Straight Connector 14">
            <a:extLst>
              <a:ext uri="{FF2B5EF4-FFF2-40B4-BE49-F238E27FC236}">
                <a16:creationId xmlns:a16="http://schemas.microsoft.com/office/drawing/2014/main" id="{D27E592F-E37A-574A-AC67-56F5AC7DE441}"/>
              </a:ext>
              <a:ext uri="{C183D7F6-B498-43B3-948B-1728B52AA6E4}">
                <adec:decorative xmlns:adec="http://schemas.microsoft.com/office/drawing/2017/decorative" val="1"/>
              </a:ext>
            </a:extLst>
          </p:cNvPr>
          <p:cNvCxnSpPr>
            <a:cxnSpLocks/>
          </p:cNvCxnSpPr>
          <p:nvPr/>
        </p:nvCxnSpPr>
        <p:spPr>
          <a:xfrm flipV="1">
            <a:off x="3352350" y="3952257"/>
            <a:ext cx="0" cy="2372289"/>
          </a:xfrm>
          <a:prstGeom prst="line">
            <a:avLst/>
          </a:prstGeom>
          <a:noFill/>
          <a:ln w="3175" cap="flat" cmpd="sng" algn="ctr">
            <a:gradFill flip="none" rotWithShape="1">
              <a:gsLst>
                <a:gs pos="0">
                  <a:srgbClr val="000000">
                    <a:lumMod val="75000"/>
                  </a:srgbClr>
                </a:gs>
                <a:gs pos="47700">
                  <a:srgbClr val="DEDEDE"/>
                </a:gs>
                <a:gs pos="100000">
                  <a:srgbClr val="000000"/>
                </a:gs>
              </a:gsLst>
              <a:lin ang="0" scaled="1"/>
              <a:tileRect/>
            </a:gradFill>
            <a:prstDash val="solid"/>
            <a:miter lim="800000"/>
            <a:headEnd type="none" w="lg" len="med"/>
            <a:tailEnd type="none" w="lg" len="med"/>
          </a:ln>
          <a:effectLst/>
        </p:spPr>
      </p:cxnSp>
      <p:sp>
        <p:nvSpPr>
          <p:cNvPr id="16" name="Title 1">
            <a:extLst>
              <a:ext uri="{FF2B5EF4-FFF2-40B4-BE49-F238E27FC236}">
                <a16:creationId xmlns:a16="http://schemas.microsoft.com/office/drawing/2014/main" id="{C211741D-3592-E24F-D7E2-A3B0718B880A}"/>
              </a:ext>
            </a:extLst>
          </p:cNvPr>
          <p:cNvSpPr txBox="1">
            <a:spLocks/>
          </p:cNvSpPr>
          <p:nvPr/>
        </p:nvSpPr>
        <p:spPr>
          <a:xfrm>
            <a:off x="3598878" y="4188828"/>
            <a:ext cx="2286000" cy="6647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822960" fontAlgn="base">
              <a:lnSpc>
                <a:spcPct val="90000"/>
              </a:lnSpc>
              <a:spcAft>
                <a:spcPct val="0"/>
              </a:spcAft>
              <a:defRPr/>
            </a:pPr>
            <a:r>
              <a:rPr sz="1600" b="1" kern="0" spc="0">
                <a:ln>
                  <a:noFill/>
                </a:ln>
                <a:solidFill>
                  <a:srgbClr val="225B61"/>
                </a:solidFill>
                <a:latin typeface="Segoe Sans Text" pitchFamily="2" charset="0"/>
                <a:cs typeface="Segoe Sans Text" pitchFamily="2" charset="0"/>
              </a:rPr>
              <a:t>Unify all data into </a:t>
            </a:r>
            <a:br>
              <a:rPr sz="1600" b="1" kern="0" spc="0">
                <a:ln>
                  <a:noFill/>
                </a:ln>
                <a:solidFill>
                  <a:srgbClr val="225B61"/>
                </a:solidFill>
                <a:latin typeface="Segoe Sans Text" pitchFamily="2" charset="0"/>
                <a:cs typeface="Segoe Sans Text" pitchFamily="2" charset="0"/>
              </a:rPr>
            </a:br>
            <a:r>
              <a:rPr sz="1600" b="1" kern="0" spc="0">
                <a:ln>
                  <a:noFill/>
                </a:ln>
                <a:solidFill>
                  <a:srgbClr val="225B61"/>
                </a:solidFill>
                <a:latin typeface="Segoe Sans Text" pitchFamily="2" charset="0"/>
                <a:cs typeface="Segoe Sans Text" pitchFamily="2" charset="0"/>
              </a:rPr>
              <a:t>one single estate</a:t>
            </a:r>
            <a:br>
              <a:rPr sz="1600" b="1" kern="0" spc="0">
                <a:ln>
                  <a:noFill/>
                </a:ln>
                <a:solidFill>
                  <a:srgbClr val="225B61"/>
                </a:solidFill>
                <a:latin typeface="Segoe Sans Text" pitchFamily="2" charset="0"/>
                <a:cs typeface="Segoe Sans Text" pitchFamily="2" charset="0"/>
              </a:rPr>
            </a:br>
            <a:r>
              <a:rPr sz="1600" b="1" kern="0" spc="0">
                <a:ln>
                  <a:noFill/>
                </a:ln>
                <a:solidFill>
                  <a:srgbClr val="225B61"/>
                </a:solidFill>
                <a:latin typeface="Segoe Sans Text" pitchFamily="2" charset="0"/>
                <a:cs typeface="Segoe Sans Text" pitchFamily="2" charset="0"/>
              </a:rPr>
              <a:t>for analytics</a:t>
            </a:r>
          </a:p>
        </p:txBody>
      </p:sp>
      <p:sp>
        <p:nvSpPr>
          <p:cNvPr id="17" name="TextBox 16">
            <a:extLst>
              <a:ext uri="{FF2B5EF4-FFF2-40B4-BE49-F238E27FC236}">
                <a16:creationId xmlns:a16="http://schemas.microsoft.com/office/drawing/2014/main" id="{C8B7BA23-2EFB-9A08-4239-2AB28EEC7AFF}"/>
              </a:ext>
            </a:extLst>
          </p:cNvPr>
          <p:cNvSpPr txBox="1"/>
          <p:nvPr/>
        </p:nvSpPr>
        <p:spPr>
          <a:xfrm>
            <a:off x="3574599" y="5023335"/>
            <a:ext cx="2286000" cy="1292662"/>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7253D"/>
                </a:solidFill>
                <a:effectLst/>
                <a:uLnTx/>
                <a:uFillTx/>
              </a:rPr>
              <a:t>Simplify data integration from nearly any source, and work from the same copy of data across analytics engines and languages.</a:t>
            </a:r>
            <a:endParaRPr kumimoji="0" lang="en-US" sz="1400" b="0" i="0" u="none" strike="noStrike" kern="0" cap="none" spc="0" normalizeH="0" baseline="0" noProof="0">
              <a:ln>
                <a:noFill/>
              </a:ln>
              <a:solidFill>
                <a:srgbClr val="000000"/>
              </a:solidFill>
              <a:effectLst/>
              <a:uLnTx/>
              <a:uFillTx/>
              <a:latin typeface="Segoe Sans Text" pitchFamily="2" charset="0"/>
              <a:cs typeface="Segoe Sans Text" pitchFamily="2" charset="0"/>
            </a:endParaRPr>
          </a:p>
        </p:txBody>
      </p:sp>
      <p:cxnSp>
        <p:nvCxnSpPr>
          <p:cNvPr id="18" name="Straight Connector 17">
            <a:extLst>
              <a:ext uri="{FF2B5EF4-FFF2-40B4-BE49-F238E27FC236}">
                <a16:creationId xmlns:a16="http://schemas.microsoft.com/office/drawing/2014/main" id="{64F15CC9-55B6-D2B7-C618-012EC01D14E5}"/>
              </a:ext>
              <a:ext uri="{C183D7F6-B498-43B3-948B-1728B52AA6E4}">
                <adec:decorative xmlns:adec="http://schemas.microsoft.com/office/drawing/2017/decorative" val="1"/>
              </a:ext>
            </a:extLst>
          </p:cNvPr>
          <p:cNvCxnSpPr>
            <a:cxnSpLocks/>
          </p:cNvCxnSpPr>
          <p:nvPr/>
        </p:nvCxnSpPr>
        <p:spPr>
          <a:xfrm flipV="1">
            <a:off x="6107127" y="3952257"/>
            <a:ext cx="0" cy="2372289"/>
          </a:xfrm>
          <a:prstGeom prst="line">
            <a:avLst/>
          </a:prstGeom>
          <a:noFill/>
          <a:ln w="6350" cap="flat" cmpd="sng" algn="ctr">
            <a:gradFill flip="none" rotWithShape="1">
              <a:gsLst>
                <a:gs pos="0">
                  <a:srgbClr val="000000">
                    <a:lumMod val="75000"/>
                  </a:srgbClr>
                </a:gs>
                <a:gs pos="47700">
                  <a:srgbClr val="DEDEDE"/>
                </a:gs>
                <a:gs pos="100000">
                  <a:srgbClr val="000000"/>
                </a:gs>
              </a:gsLst>
              <a:lin ang="0" scaled="1"/>
              <a:tileRect/>
            </a:gradFill>
            <a:prstDash val="solid"/>
            <a:miter lim="800000"/>
            <a:headEnd type="none" w="lg" len="med"/>
            <a:tailEnd type="none" w="lg" len="med"/>
          </a:ln>
          <a:effectLst/>
        </p:spPr>
      </p:cxnSp>
      <p:sp>
        <p:nvSpPr>
          <p:cNvPr id="19" name="Title 1">
            <a:extLst>
              <a:ext uri="{FF2B5EF4-FFF2-40B4-BE49-F238E27FC236}">
                <a16:creationId xmlns:a16="http://schemas.microsoft.com/office/drawing/2014/main" id="{15FF7D86-4814-10B4-C532-8F81915F427D}"/>
              </a:ext>
            </a:extLst>
          </p:cNvPr>
          <p:cNvSpPr txBox="1">
            <a:spLocks/>
          </p:cNvSpPr>
          <p:nvPr/>
        </p:nvSpPr>
        <p:spPr>
          <a:xfrm>
            <a:off x="6337471" y="4188828"/>
            <a:ext cx="2286000"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822960" fontAlgn="base">
              <a:lnSpc>
                <a:spcPct val="90000"/>
              </a:lnSpc>
              <a:spcAft>
                <a:spcPct val="0"/>
              </a:spcAft>
              <a:defRPr/>
            </a:pPr>
            <a:r>
              <a:rPr sz="1600" b="1" kern="0" spc="0">
                <a:ln>
                  <a:noFill/>
                </a:ln>
                <a:solidFill>
                  <a:srgbClr val="225B61"/>
                </a:solidFill>
                <a:latin typeface="Segoe Sans Text" pitchFamily="2" charset="0"/>
                <a:cs typeface="Segoe Sans Text" pitchFamily="2" charset="0"/>
              </a:rPr>
              <a:t>Empower your </a:t>
            </a:r>
            <a:br>
              <a:rPr sz="1600" b="1" kern="0" spc="0">
                <a:ln>
                  <a:noFill/>
                </a:ln>
                <a:solidFill>
                  <a:srgbClr val="225B61"/>
                </a:solidFill>
                <a:latin typeface="Segoe Sans Text" pitchFamily="2" charset="0"/>
                <a:cs typeface="Segoe Sans Text" pitchFamily="2" charset="0"/>
              </a:rPr>
            </a:br>
            <a:r>
              <a:rPr sz="1600" b="1" kern="0" spc="0">
                <a:ln>
                  <a:noFill/>
                </a:ln>
                <a:solidFill>
                  <a:srgbClr val="225B61"/>
                </a:solidFill>
                <a:latin typeface="Segoe Sans Text" pitchFamily="2" charset="0"/>
                <a:cs typeface="Segoe Sans Text" pitchFamily="2" charset="0"/>
              </a:rPr>
              <a:t>business users</a:t>
            </a:r>
          </a:p>
        </p:txBody>
      </p:sp>
      <p:sp>
        <p:nvSpPr>
          <p:cNvPr id="20" name="TextBox 19">
            <a:extLst>
              <a:ext uri="{FF2B5EF4-FFF2-40B4-BE49-F238E27FC236}">
                <a16:creationId xmlns:a16="http://schemas.microsoft.com/office/drawing/2014/main" id="{76891AA8-2270-E8FF-3298-F74D387E7DEE}"/>
              </a:ext>
            </a:extLst>
          </p:cNvPr>
          <p:cNvSpPr txBox="1"/>
          <p:nvPr/>
        </p:nvSpPr>
        <p:spPr>
          <a:xfrm>
            <a:off x="6329376" y="5023335"/>
            <a:ext cx="2286000" cy="1292662"/>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7253D"/>
                </a:solidFill>
                <a:effectLst/>
                <a:uLnTx/>
                <a:uFillTx/>
              </a:rPr>
              <a:t>Quickly go from data sitting in a </a:t>
            </a:r>
            <a:r>
              <a:rPr kumimoji="0" lang="en-US" sz="1400" b="0" i="0" u="none" strike="noStrike" kern="0" cap="none" spc="0" normalizeH="0" baseline="0" noProof="0" err="1">
                <a:ln>
                  <a:noFill/>
                </a:ln>
                <a:solidFill>
                  <a:srgbClr val="17253D"/>
                </a:solidFill>
                <a:effectLst/>
                <a:uLnTx/>
                <a:uFillTx/>
              </a:rPr>
              <a:t>lakehouse</a:t>
            </a:r>
            <a:r>
              <a:rPr kumimoji="0" lang="en-US" sz="1400" b="0" i="0" u="none" strike="noStrike" kern="0" cap="none" spc="0" normalizeH="0" baseline="0" noProof="0">
                <a:ln>
                  <a:noFill/>
                </a:ln>
                <a:solidFill>
                  <a:srgbClr val="17253D"/>
                </a:solidFill>
                <a:effectLst/>
                <a:uLnTx/>
                <a:uFillTx/>
              </a:rPr>
              <a:t> to stunning visuals in Microsoft 365 apps, empowering more people with insights.</a:t>
            </a:r>
            <a:endParaRPr kumimoji="0" lang="en-US" sz="1400" b="0" i="0" u="none" strike="noStrike" kern="0" cap="none" spc="0" normalizeH="0" baseline="0" noProof="0">
              <a:ln>
                <a:noFill/>
              </a:ln>
              <a:solidFill>
                <a:srgbClr val="000000"/>
              </a:solidFill>
              <a:effectLst/>
              <a:uLnTx/>
              <a:uFillTx/>
              <a:latin typeface="Segoe Sans Text" pitchFamily="2" charset="0"/>
              <a:cs typeface="Segoe Sans Text" pitchFamily="2" charset="0"/>
            </a:endParaRPr>
          </a:p>
        </p:txBody>
      </p:sp>
      <p:cxnSp>
        <p:nvCxnSpPr>
          <p:cNvPr id="21" name="Straight Connector 20">
            <a:extLst>
              <a:ext uri="{FF2B5EF4-FFF2-40B4-BE49-F238E27FC236}">
                <a16:creationId xmlns:a16="http://schemas.microsoft.com/office/drawing/2014/main" id="{65EE8395-59EA-B964-FEA5-22F789C3F07D}"/>
              </a:ext>
              <a:ext uri="{C183D7F6-B498-43B3-948B-1728B52AA6E4}">
                <adec:decorative xmlns:adec="http://schemas.microsoft.com/office/drawing/2017/decorative" val="1"/>
              </a:ext>
            </a:extLst>
          </p:cNvPr>
          <p:cNvCxnSpPr>
            <a:cxnSpLocks/>
          </p:cNvCxnSpPr>
          <p:nvPr/>
        </p:nvCxnSpPr>
        <p:spPr>
          <a:xfrm flipV="1">
            <a:off x="8845722" y="3952257"/>
            <a:ext cx="0" cy="2372289"/>
          </a:xfrm>
          <a:prstGeom prst="line">
            <a:avLst/>
          </a:prstGeom>
          <a:noFill/>
          <a:ln w="6350" cap="flat" cmpd="sng" algn="ctr">
            <a:gradFill flip="none" rotWithShape="1">
              <a:gsLst>
                <a:gs pos="0">
                  <a:srgbClr val="000000">
                    <a:lumMod val="75000"/>
                  </a:srgbClr>
                </a:gs>
                <a:gs pos="47700">
                  <a:srgbClr val="DEDEDE"/>
                </a:gs>
                <a:gs pos="100000">
                  <a:srgbClr val="000000"/>
                </a:gs>
              </a:gsLst>
              <a:lin ang="0" scaled="1"/>
              <a:tileRect/>
            </a:gradFill>
            <a:prstDash val="solid"/>
            <a:miter lim="800000"/>
            <a:headEnd type="none" w="lg" len="med"/>
            <a:tailEnd type="none" w="lg" len="med"/>
          </a:ln>
          <a:effectLst/>
        </p:spPr>
      </p:cxnSp>
      <p:sp>
        <p:nvSpPr>
          <p:cNvPr id="22" name="Title 1">
            <a:extLst>
              <a:ext uri="{FF2B5EF4-FFF2-40B4-BE49-F238E27FC236}">
                <a16:creationId xmlns:a16="http://schemas.microsoft.com/office/drawing/2014/main" id="{1B3EA79D-DADE-7DED-2FE9-E52267B1264A}"/>
              </a:ext>
            </a:extLst>
          </p:cNvPr>
          <p:cNvSpPr txBox="1">
            <a:spLocks/>
          </p:cNvSpPr>
          <p:nvPr/>
        </p:nvSpPr>
        <p:spPr>
          <a:xfrm>
            <a:off x="9065234" y="4182631"/>
            <a:ext cx="2286000"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822960" fontAlgn="base">
              <a:lnSpc>
                <a:spcPct val="90000"/>
              </a:lnSpc>
              <a:spcAft>
                <a:spcPct val="0"/>
              </a:spcAft>
              <a:defRPr/>
            </a:pPr>
            <a:r>
              <a:rPr sz="1600" b="1" kern="0" spc="0">
                <a:ln>
                  <a:noFill/>
                </a:ln>
                <a:solidFill>
                  <a:srgbClr val="225B61"/>
                </a:solidFill>
                <a:latin typeface="Segoe Sans Text" pitchFamily="2" charset="0"/>
                <a:cs typeface="Segoe Sans Text" pitchFamily="2" charset="0"/>
              </a:rPr>
              <a:t>Supercharge productivity with AI</a:t>
            </a:r>
            <a:endParaRPr sz="1600" kern="0" spc="0">
              <a:ln>
                <a:noFill/>
              </a:ln>
              <a:solidFill>
                <a:srgbClr val="0070C0"/>
              </a:solidFill>
              <a:latin typeface="Segoe Sans Text" pitchFamily="2" charset="0"/>
              <a:cs typeface="Segoe Sans Text" pitchFamily="2" charset="0"/>
            </a:endParaRPr>
          </a:p>
        </p:txBody>
      </p:sp>
      <p:sp>
        <p:nvSpPr>
          <p:cNvPr id="23" name="TextBox 22">
            <a:extLst>
              <a:ext uri="{FF2B5EF4-FFF2-40B4-BE49-F238E27FC236}">
                <a16:creationId xmlns:a16="http://schemas.microsoft.com/office/drawing/2014/main" id="{D35D4EA4-B81F-D238-A0B1-D5501E8CCF54}"/>
              </a:ext>
            </a:extLst>
          </p:cNvPr>
          <p:cNvSpPr txBox="1"/>
          <p:nvPr/>
        </p:nvSpPr>
        <p:spPr>
          <a:xfrm>
            <a:off x="9065233" y="5023335"/>
            <a:ext cx="2286000" cy="1077218"/>
          </a:xfrm>
          <a:prstGeom prst="rect">
            <a:avLst/>
          </a:prstGeom>
          <a:noFill/>
        </p:spPr>
        <p:txBody>
          <a:bodyPr wrap="square" lIns="0" tIns="0" rIns="0" bIns="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7253D"/>
                </a:solidFill>
                <a:effectLst/>
                <a:uLnTx/>
                <a:uFillTx/>
              </a:rPr>
              <a:t>Adopt a data platform that’s infused with AI at every layer to help you get more done, faster.</a:t>
            </a:r>
            <a:br>
              <a:rPr kumimoji="0" lang="en-US" sz="1400" b="1" i="0" u="none" strike="noStrike" kern="0" cap="none" spc="0" normalizeH="0" baseline="0" noProof="0">
                <a:ln>
                  <a:noFill/>
                </a:ln>
                <a:solidFill>
                  <a:srgbClr val="225B61"/>
                </a:solidFill>
                <a:effectLst/>
                <a:uLnTx/>
                <a:uFillTx/>
                <a:latin typeface="Segoe Sans Text"/>
              </a:rPr>
            </a:br>
            <a:endParaRPr kumimoji="0" lang="en-US" sz="1400" b="0" i="0" u="none" strike="noStrike" kern="0" cap="none" spc="0" normalizeH="0" baseline="0" noProof="0">
              <a:ln>
                <a:noFill/>
              </a:ln>
              <a:solidFill>
                <a:srgbClr val="000000"/>
              </a:solidFill>
              <a:effectLst/>
              <a:uLnTx/>
              <a:uFillTx/>
              <a:latin typeface="Segoe Sans Text" pitchFamily="2" charset="0"/>
              <a:cs typeface="Segoe Sans Text" pitchFamily="2" charset="0"/>
            </a:endParaRPr>
          </a:p>
        </p:txBody>
      </p:sp>
      <p:pic>
        <p:nvPicPr>
          <p:cNvPr id="24" name="Picture 23">
            <a:extLst>
              <a:ext uri="{FF2B5EF4-FFF2-40B4-BE49-F238E27FC236}">
                <a16:creationId xmlns:a16="http://schemas.microsoft.com/office/drawing/2014/main" id="{A5555DED-6908-8FB3-57A0-2BEFFE06C319}"/>
              </a:ext>
            </a:extLst>
          </p:cNvPr>
          <p:cNvPicPr>
            <a:picLocks noChangeAspect="1"/>
          </p:cNvPicPr>
          <p:nvPr/>
        </p:nvPicPr>
        <p:blipFill>
          <a:blip r:embed="rId4"/>
          <a:stretch>
            <a:fillRect/>
          </a:stretch>
        </p:blipFill>
        <p:spPr>
          <a:xfrm>
            <a:off x="2356460" y="72809"/>
            <a:ext cx="8323979" cy="3445705"/>
          </a:xfrm>
          <a:prstGeom prst="rect">
            <a:avLst/>
          </a:prstGeom>
        </p:spPr>
      </p:pic>
    </p:spTree>
    <p:extLst>
      <p:ext uri="{BB962C8B-B14F-4D97-AF65-F5344CB8AC3E}">
        <p14:creationId xmlns:p14="http://schemas.microsoft.com/office/powerpoint/2010/main" val="83199540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93629-26E5-1B52-4B9B-176FAE2AF7DE}"/>
              </a:ext>
            </a:extLst>
          </p:cNvPr>
          <p:cNvSpPr>
            <a:spLocks noGrp="1"/>
          </p:cNvSpPr>
          <p:nvPr>
            <p:ph type="title"/>
          </p:nvPr>
        </p:nvSpPr>
        <p:spPr/>
        <p:txBody>
          <a:bodyPr/>
          <a:lstStyle/>
          <a:p>
            <a:r>
              <a:rPr lang="en-GB"/>
              <a:t>Autonomous Multi agents</a:t>
            </a:r>
          </a:p>
        </p:txBody>
      </p:sp>
      <p:sp>
        <p:nvSpPr>
          <p:cNvPr id="3" name="Content Placeholder 2">
            <a:extLst>
              <a:ext uri="{FF2B5EF4-FFF2-40B4-BE49-F238E27FC236}">
                <a16:creationId xmlns:a16="http://schemas.microsoft.com/office/drawing/2014/main" id="{7E5E8287-A1ED-B2EE-80C6-5E042D4F0691}"/>
              </a:ext>
            </a:extLst>
          </p:cNvPr>
          <p:cNvSpPr>
            <a:spLocks noGrp="1"/>
          </p:cNvSpPr>
          <p:nvPr>
            <p:ph sz="quarter" idx="10"/>
          </p:nvPr>
        </p:nvSpPr>
        <p:spPr/>
        <p:txBody>
          <a:bodyPr/>
          <a:lstStyle/>
          <a:p>
            <a:r>
              <a:rPr lang="en-GB" dirty="0"/>
              <a:t>Two agents, no humans involved</a:t>
            </a:r>
          </a:p>
        </p:txBody>
      </p:sp>
      <p:sp>
        <p:nvSpPr>
          <p:cNvPr id="5" name="TextBox 4">
            <a:extLst>
              <a:ext uri="{FF2B5EF4-FFF2-40B4-BE49-F238E27FC236}">
                <a16:creationId xmlns:a16="http://schemas.microsoft.com/office/drawing/2014/main" id="{08EB97AC-B3EB-1EFD-5809-A422CAD9427F}"/>
              </a:ext>
            </a:extLst>
          </p:cNvPr>
          <p:cNvSpPr txBox="1"/>
          <p:nvPr/>
        </p:nvSpPr>
        <p:spPr>
          <a:xfrm>
            <a:off x="355598" y="1971215"/>
            <a:ext cx="6066631" cy="3539430"/>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cathy</a:t>
            </a: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a:ln>
                  <a:noFill/>
                </a:ln>
                <a:solidFill>
                  <a:srgbClr val="89DDFF"/>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ConversableAgent</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b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b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a:t>
            </a:r>
            <a:r>
              <a:rPr kumimoji="0" lang="en-GB" sz="1400" b="0" i="0" u="none" strike="noStrike" kern="1200" cap="none" spc="0" normalizeH="0" baseline="0" noProof="0" dirty="0" err="1">
                <a:ln>
                  <a:noFill/>
                </a:ln>
                <a:solidFill>
                  <a:srgbClr val="C3E88D"/>
                </a:solidFill>
                <a:effectLst/>
                <a:highlight>
                  <a:srgbClr val="292D3E"/>
                </a:highlight>
                <a:uLnTx/>
                <a:uFillTx/>
                <a:latin typeface="SFMono-Regular"/>
                <a:ea typeface="+mn-ea"/>
                <a:cs typeface="+mn-cs"/>
              </a:rPr>
              <a:t>cathy</a:t>
            </a: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b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b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system_message</a:t>
            </a:r>
            <a:r>
              <a:rPr kumimoji="0" lang="en-GB" sz="1400" b="0" i="0" u="none" strike="noStrike" kern="1200" cap="none" spc="0" normalizeH="0" baseline="0" noProof="0" dirty="0">
                <a:ln>
                  <a:noFill/>
                </a:ln>
                <a:solidFill>
                  <a:srgbClr val="89DDFF"/>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"Your name is Cathy and you are a part of a duo of comedians."</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b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b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llm_config</a:t>
            </a:r>
            <a:r>
              <a:rPr kumimoji="0" lang="en-GB" sz="1400" b="0" i="0" u="none" strike="noStrike" kern="1200" cap="none" spc="0" normalizeH="0" baseline="0" noProof="0" dirty="0">
                <a:ln>
                  <a:noFill/>
                </a:ln>
                <a:solidFill>
                  <a:srgbClr val="89DDFF"/>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a:t>
            </a:r>
            <a:r>
              <a:rPr kumimoji="0" lang="en-GB" sz="1400" b="0" i="0" u="none" strike="noStrike" kern="1200" cap="none" spc="0" normalizeH="0" baseline="0" noProof="0" dirty="0" err="1">
                <a:ln>
                  <a:noFill/>
                </a:ln>
                <a:solidFill>
                  <a:srgbClr val="C3E88D"/>
                </a:solidFill>
                <a:effectLst/>
                <a:highlight>
                  <a:srgbClr val="292D3E"/>
                </a:highlight>
                <a:uLnTx/>
                <a:uFillTx/>
                <a:latin typeface="SFMono-Regular"/>
                <a:ea typeface="+mn-ea"/>
                <a:cs typeface="+mn-cs"/>
              </a:rPr>
              <a:t>config_list</a:t>
            </a: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"model"</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"gpt-4"</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"temperature"</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a:ln>
                  <a:noFill/>
                </a:ln>
                <a:solidFill>
                  <a:srgbClr val="F78C6C"/>
                </a:solidFill>
                <a:effectLst/>
                <a:highlight>
                  <a:srgbClr val="292D3E"/>
                </a:highlight>
                <a:uLnTx/>
                <a:uFillTx/>
                <a:latin typeface="SFMono-Regular"/>
                <a:ea typeface="+mn-ea"/>
                <a:cs typeface="+mn-cs"/>
              </a:rPr>
              <a:t>0.9</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a:t>
            </a:r>
            <a:r>
              <a:rPr kumimoji="0" lang="en-GB" sz="1400" b="0" i="0" u="none" strike="noStrike" kern="1200" cap="none" spc="0" normalizeH="0" baseline="0" noProof="0" dirty="0" err="1">
                <a:ln>
                  <a:noFill/>
                </a:ln>
                <a:solidFill>
                  <a:srgbClr val="C3E88D"/>
                </a:solidFill>
                <a:effectLst/>
                <a:highlight>
                  <a:srgbClr val="292D3E"/>
                </a:highlight>
                <a:uLnTx/>
                <a:uFillTx/>
                <a:latin typeface="SFMono-Regular"/>
                <a:ea typeface="+mn-ea"/>
                <a:cs typeface="+mn-cs"/>
              </a:rPr>
              <a:t>api_key</a:t>
            </a: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os</a:t>
            </a:r>
            <a:r>
              <a:rPr kumimoji="0" lang="en-GB" sz="1400" b="0" i="0" u="none" strike="noStrike" kern="1200" cap="none" spc="0" normalizeH="0" baseline="0" noProof="0" dirty="0" err="1">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environ</a:t>
            </a:r>
            <a:r>
              <a:rPr kumimoji="0" lang="en-GB" sz="1400" b="0" i="0" u="none" strike="noStrike" kern="1200" cap="none" spc="0" normalizeH="0" baseline="0" noProof="0" dirty="0" err="1">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get</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"OPENAI_API_KEY"</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b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b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human_input_mode</a:t>
            </a:r>
            <a:r>
              <a:rPr kumimoji="0" lang="en-GB" sz="1400" b="0" i="0" u="none" strike="noStrike" kern="1200" cap="none" spc="0" normalizeH="0" baseline="0" noProof="0" dirty="0">
                <a:ln>
                  <a:noFill/>
                </a:ln>
                <a:solidFill>
                  <a:srgbClr val="89DDFF"/>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"NEVER"</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1" u="none" strike="noStrike" kern="1200" cap="none" spc="0" normalizeH="0" baseline="0" noProof="0" dirty="0">
                <a:ln>
                  <a:noFill/>
                </a:ln>
                <a:solidFill>
                  <a:srgbClr val="8A93C8"/>
                </a:solidFill>
                <a:effectLst/>
                <a:highlight>
                  <a:srgbClr val="292D3E"/>
                </a:highlight>
                <a:uLnTx/>
                <a:uFillTx/>
                <a:latin typeface="SFMono-Regular"/>
                <a:ea typeface="+mn-ea"/>
                <a:cs typeface="+mn-cs"/>
              </a:rPr>
              <a:t># Never ask for human input.</a:t>
            </a:r>
            <a:b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b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b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br>
            <a:b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b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joe </a:t>
            </a:r>
            <a:r>
              <a:rPr kumimoji="0" lang="en-GB" sz="1400" b="0" i="0" u="none" strike="noStrike" kern="1200" cap="none" spc="0" normalizeH="0" baseline="0" noProof="0" dirty="0">
                <a:ln>
                  <a:noFill/>
                </a:ln>
                <a:solidFill>
                  <a:srgbClr val="89DDFF"/>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ConversableAgent</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b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b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"joe"</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b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b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system_message</a:t>
            </a:r>
            <a:r>
              <a:rPr kumimoji="0" lang="en-GB" sz="1400" b="0" i="0" u="none" strike="noStrike" kern="1200" cap="none" spc="0" normalizeH="0" baseline="0" noProof="0" dirty="0">
                <a:ln>
                  <a:noFill/>
                </a:ln>
                <a:solidFill>
                  <a:srgbClr val="89DDFF"/>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"Your name is Joe and you are a part of a duo of comedians."</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b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b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llm_config</a:t>
            </a:r>
            <a:r>
              <a:rPr kumimoji="0" lang="en-GB" sz="1400" b="0" i="0" u="none" strike="noStrike" kern="1200" cap="none" spc="0" normalizeH="0" baseline="0" noProof="0" dirty="0">
                <a:ln>
                  <a:noFill/>
                </a:ln>
                <a:solidFill>
                  <a:srgbClr val="89DDFF"/>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a:t>
            </a:r>
            <a:r>
              <a:rPr kumimoji="0" lang="en-GB" sz="1400" b="0" i="0" u="none" strike="noStrike" kern="1200" cap="none" spc="0" normalizeH="0" baseline="0" noProof="0" dirty="0" err="1">
                <a:ln>
                  <a:noFill/>
                </a:ln>
                <a:solidFill>
                  <a:srgbClr val="C3E88D"/>
                </a:solidFill>
                <a:effectLst/>
                <a:highlight>
                  <a:srgbClr val="292D3E"/>
                </a:highlight>
                <a:uLnTx/>
                <a:uFillTx/>
                <a:latin typeface="SFMono-Regular"/>
                <a:ea typeface="+mn-ea"/>
                <a:cs typeface="+mn-cs"/>
              </a:rPr>
              <a:t>config_list</a:t>
            </a: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"model"</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"gpt-4"</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"temperature"</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a:ln>
                  <a:noFill/>
                </a:ln>
                <a:solidFill>
                  <a:srgbClr val="F78C6C"/>
                </a:solidFill>
                <a:effectLst/>
                <a:highlight>
                  <a:srgbClr val="292D3E"/>
                </a:highlight>
                <a:uLnTx/>
                <a:uFillTx/>
                <a:latin typeface="SFMono-Regular"/>
                <a:ea typeface="+mn-ea"/>
                <a:cs typeface="+mn-cs"/>
              </a:rPr>
              <a:t>0.7</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a:t>
            </a:r>
            <a:r>
              <a:rPr kumimoji="0" lang="en-GB" sz="1400" b="0" i="0" u="none" strike="noStrike" kern="1200" cap="none" spc="0" normalizeH="0" baseline="0" noProof="0" dirty="0" err="1">
                <a:ln>
                  <a:noFill/>
                </a:ln>
                <a:solidFill>
                  <a:srgbClr val="C3E88D"/>
                </a:solidFill>
                <a:effectLst/>
                <a:highlight>
                  <a:srgbClr val="292D3E"/>
                </a:highlight>
                <a:uLnTx/>
                <a:uFillTx/>
                <a:latin typeface="SFMono-Regular"/>
                <a:ea typeface="+mn-ea"/>
                <a:cs typeface="+mn-cs"/>
              </a:rPr>
              <a:t>api_key</a:t>
            </a: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os</a:t>
            </a:r>
            <a:r>
              <a:rPr kumimoji="0" lang="en-GB" sz="1400" b="0" i="0" u="none" strike="noStrike" kern="1200" cap="none" spc="0" normalizeH="0" baseline="0" noProof="0" dirty="0" err="1">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environ</a:t>
            </a:r>
            <a:r>
              <a:rPr kumimoji="0" lang="en-GB" sz="1400" b="0" i="0" u="none" strike="noStrike" kern="1200" cap="none" spc="0" normalizeH="0" baseline="0" noProof="0" dirty="0" err="1">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get</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"OPENAI_API_KEY"</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b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b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human_input_mode</a:t>
            </a:r>
            <a:r>
              <a:rPr kumimoji="0" lang="en-GB" sz="1400" b="0" i="0" u="none" strike="noStrike" kern="1200" cap="none" spc="0" normalizeH="0" baseline="0" noProof="0" dirty="0">
                <a:ln>
                  <a:noFill/>
                </a:ln>
                <a:solidFill>
                  <a:srgbClr val="89DDFF"/>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"NEVER"</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1" u="none" strike="noStrike" kern="1200" cap="none" spc="0" normalizeH="0" baseline="0" noProof="0" dirty="0">
                <a:ln>
                  <a:noFill/>
                </a:ln>
                <a:solidFill>
                  <a:srgbClr val="8A93C8"/>
                </a:solidFill>
                <a:effectLst/>
                <a:highlight>
                  <a:srgbClr val="292D3E"/>
                </a:highlight>
                <a:uLnTx/>
                <a:uFillTx/>
                <a:latin typeface="SFMono-Regular"/>
                <a:ea typeface="+mn-ea"/>
                <a:cs typeface="+mn-cs"/>
              </a:rPr>
              <a:t># Never ask for human input.</a:t>
            </a:r>
            <a:b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b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endParaRPr kumimoji="0" lang="en-GB" sz="1400" b="0" i="0" u="none" strike="noStrike" kern="1200" cap="none" spc="0" normalizeH="0" baseline="0" noProof="0" dirty="0">
              <a:ln>
                <a:noFill/>
              </a:ln>
              <a:solidFill>
                <a:prstClr val="black"/>
              </a:solidFill>
              <a:effectLst/>
              <a:uLnTx/>
              <a:uFillTx/>
              <a:latin typeface="Aptos" panose="020B0004020202020204"/>
              <a:ea typeface="+mn-ea"/>
              <a:cs typeface="+mn-cs"/>
            </a:endParaRPr>
          </a:p>
        </p:txBody>
      </p:sp>
      <p:sp>
        <p:nvSpPr>
          <p:cNvPr id="7" name="TextBox 6">
            <a:extLst>
              <a:ext uri="{FF2B5EF4-FFF2-40B4-BE49-F238E27FC236}">
                <a16:creationId xmlns:a16="http://schemas.microsoft.com/office/drawing/2014/main" id="{9EB05305-A35E-F2E1-AB92-6214BC1284FF}"/>
              </a:ext>
            </a:extLst>
          </p:cNvPr>
          <p:cNvSpPr txBox="1"/>
          <p:nvPr/>
        </p:nvSpPr>
        <p:spPr>
          <a:xfrm>
            <a:off x="285329" y="5626770"/>
            <a:ext cx="788501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result </a:t>
            </a:r>
            <a:r>
              <a:rPr kumimoji="0" lang="en-GB" sz="1400" b="0" i="0" u="none" strike="noStrike" kern="1200" cap="none" spc="0" normalizeH="0" baseline="0" noProof="0" dirty="0">
                <a:ln>
                  <a:noFill/>
                </a:ln>
                <a:solidFill>
                  <a:srgbClr val="89DDFF"/>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joe</a:t>
            </a:r>
            <a:r>
              <a:rPr kumimoji="0" lang="en-GB" sz="1400" b="0" i="0" u="none" strike="noStrike" kern="1200" cap="none" spc="0" normalizeH="0" baseline="0" noProof="0" dirty="0" err="1">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initiate_chat</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cathy</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message</a:t>
            </a:r>
            <a:r>
              <a:rPr kumimoji="0" lang="en-GB" sz="1400" b="0" i="0" u="none" strike="noStrike" kern="1200" cap="none" spc="0" normalizeH="0" baseline="0" noProof="0" dirty="0">
                <a:ln>
                  <a:noFill/>
                </a:ln>
                <a:solidFill>
                  <a:srgbClr val="89DDFF"/>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C3E88D"/>
                </a:solidFill>
                <a:effectLst/>
                <a:highlight>
                  <a:srgbClr val="292D3E"/>
                </a:highlight>
                <a:uLnTx/>
                <a:uFillTx/>
                <a:latin typeface="SFMono-Regular"/>
                <a:ea typeface="+mn-ea"/>
                <a:cs typeface="+mn-cs"/>
              </a:rPr>
              <a:t>"Cathy, tell me a joke."</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BFC7D5"/>
                </a:solidFill>
                <a:effectLst/>
                <a:highlight>
                  <a:srgbClr val="292D3E"/>
                </a:highlight>
                <a:uLnTx/>
                <a:uFillTx/>
                <a:latin typeface="SFMono-Regular"/>
                <a:ea typeface="+mn-ea"/>
                <a:cs typeface="+mn-cs"/>
              </a:rPr>
              <a:t> </a:t>
            </a:r>
            <a:r>
              <a:rPr kumimoji="0" lang="en-GB" sz="1400" b="0" i="0" u="none" strike="noStrike" kern="1200" cap="none" spc="0" normalizeH="0" baseline="0" noProof="0" dirty="0" err="1">
                <a:ln>
                  <a:noFill/>
                </a:ln>
                <a:solidFill>
                  <a:srgbClr val="BFC7D5"/>
                </a:solidFill>
                <a:effectLst/>
                <a:highlight>
                  <a:srgbClr val="292D3E"/>
                </a:highlight>
                <a:uLnTx/>
                <a:uFillTx/>
                <a:latin typeface="SFMono-Regular"/>
                <a:ea typeface="+mn-ea"/>
                <a:cs typeface="+mn-cs"/>
              </a:rPr>
              <a:t>max_turns</a:t>
            </a:r>
            <a:r>
              <a:rPr kumimoji="0" lang="en-GB" sz="1400" b="0" i="0" u="none" strike="noStrike" kern="1200" cap="none" spc="0" normalizeH="0" baseline="0" noProof="0" dirty="0">
                <a:ln>
                  <a:noFill/>
                </a:ln>
                <a:solidFill>
                  <a:srgbClr val="89DDFF"/>
                </a:solidFill>
                <a:effectLst/>
                <a:highlight>
                  <a:srgbClr val="292D3E"/>
                </a:highlight>
                <a:uLnTx/>
                <a:uFillTx/>
                <a:latin typeface="SFMono-Regular"/>
                <a:ea typeface="+mn-ea"/>
                <a:cs typeface="+mn-cs"/>
              </a:rPr>
              <a:t>=</a:t>
            </a:r>
            <a:r>
              <a:rPr kumimoji="0" lang="en-GB" sz="1400" b="0" i="0" u="none" strike="noStrike" kern="1200" cap="none" spc="0" normalizeH="0" baseline="0" noProof="0" dirty="0">
                <a:ln>
                  <a:noFill/>
                </a:ln>
                <a:solidFill>
                  <a:srgbClr val="F78C6C"/>
                </a:solidFill>
                <a:effectLst/>
                <a:highlight>
                  <a:srgbClr val="292D3E"/>
                </a:highlight>
                <a:uLnTx/>
                <a:uFillTx/>
                <a:latin typeface="SFMono-Regular"/>
                <a:ea typeface="+mn-ea"/>
                <a:cs typeface="+mn-cs"/>
              </a:rPr>
              <a:t>2</a:t>
            </a:r>
            <a:r>
              <a:rPr kumimoji="0" lang="en-GB" sz="1400" b="0" i="0" u="none" strike="noStrike" kern="1200" cap="none" spc="0" normalizeH="0" baseline="0" noProof="0" dirty="0">
                <a:ln>
                  <a:noFill/>
                </a:ln>
                <a:solidFill>
                  <a:srgbClr val="C792EA"/>
                </a:solidFill>
                <a:effectLst/>
                <a:highlight>
                  <a:srgbClr val="292D3E"/>
                </a:highlight>
                <a:uLnTx/>
                <a:uFillTx/>
                <a:latin typeface="SFMono-Regular"/>
                <a:ea typeface="+mn-ea"/>
                <a:cs typeface="+mn-cs"/>
              </a:rPr>
              <a:t>)</a:t>
            </a:r>
            <a:endParaRPr kumimoji="0" lang="en-GB" sz="1400" b="0" i="0" u="none" strike="noStrike" kern="1200" cap="none" spc="0" normalizeH="0" baseline="0" noProof="0" dirty="0">
              <a:ln>
                <a:noFill/>
              </a:ln>
              <a:solidFill>
                <a:prstClr val="black"/>
              </a:solidFill>
              <a:effectLst/>
              <a:uLnTx/>
              <a:uFillTx/>
              <a:latin typeface="Aptos" panose="020B0004020202020204"/>
              <a:ea typeface="+mn-ea"/>
              <a:cs typeface="+mn-cs"/>
            </a:endParaRPr>
          </a:p>
        </p:txBody>
      </p:sp>
      <p:pic>
        <p:nvPicPr>
          <p:cNvPr id="9" name="Picture 8">
            <a:extLst>
              <a:ext uri="{FF2B5EF4-FFF2-40B4-BE49-F238E27FC236}">
                <a16:creationId xmlns:a16="http://schemas.microsoft.com/office/drawing/2014/main" id="{88498AC6-3226-A7ED-C726-57673947B0FC}"/>
              </a:ext>
            </a:extLst>
          </p:cNvPr>
          <p:cNvPicPr>
            <a:picLocks noChangeAspect="1"/>
          </p:cNvPicPr>
          <p:nvPr/>
        </p:nvPicPr>
        <p:blipFill>
          <a:blip r:embed="rId3"/>
          <a:stretch>
            <a:fillRect/>
          </a:stretch>
        </p:blipFill>
        <p:spPr>
          <a:xfrm>
            <a:off x="6528218" y="1859804"/>
            <a:ext cx="5431966" cy="4298109"/>
          </a:xfrm>
          <a:prstGeom prst="rect">
            <a:avLst/>
          </a:prstGeom>
        </p:spPr>
      </p:pic>
    </p:spTree>
    <p:extLst>
      <p:ext uri="{BB962C8B-B14F-4D97-AF65-F5344CB8AC3E}">
        <p14:creationId xmlns:p14="http://schemas.microsoft.com/office/powerpoint/2010/main" val="2497848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BC525-A65A-D4B3-9DFC-7142157F0664}"/>
              </a:ext>
            </a:extLst>
          </p:cNvPr>
          <p:cNvSpPr>
            <a:spLocks noGrp="1"/>
          </p:cNvSpPr>
          <p:nvPr>
            <p:ph type="title"/>
          </p:nvPr>
        </p:nvSpPr>
        <p:spPr/>
        <p:txBody>
          <a:bodyPr/>
          <a:lstStyle/>
          <a:p>
            <a:r>
              <a:rPr lang="en-GB"/>
              <a:t>Control agent conversation with termination conditions</a:t>
            </a:r>
          </a:p>
        </p:txBody>
      </p:sp>
      <p:sp>
        <p:nvSpPr>
          <p:cNvPr id="3" name="Content Placeholder 2">
            <a:extLst>
              <a:ext uri="{FF2B5EF4-FFF2-40B4-BE49-F238E27FC236}">
                <a16:creationId xmlns:a16="http://schemas.microsoft.com/office/drawing/2014/main" id="{03FF866B-3A0B-C112-B2B6-70D4F4004FB1}"/>
              </a:ext>
            </a:extLst>
          </p:cNvPr>
          <p:cNvSpPr>
            <a:spLocks noGrp="1"/>
          </p:cNvSpPr>
          <p:nvPr>
            <p:ph sz="quarter" idx="10"/>
          </p:nvPr>
        </p:nvSpPr>
        <p:spPr>
          <a:xfrm>
            <a:off x="529992" y="2024062"/>
            <a:ext cx="5310827" cy="4833938"/>
          </a:xfrm>
        </p:spPr>
        <p:txBody>
          <a:bodyPr/>
          <a:lstStyle/>
          <a:p>
            <a:r>
              <a:rPr lang="en-GB" dirty="0"/>
              <a:t>Chat level</a:t>
            </a:r>
          </a:p>
          <a:p>
            <a:pPr lvl="1"/>
            <a:r>
              <a:rPr lang="en-GB" dirty="0" err="1"/>
              <a:t>max_turns</a:t>
            </a:r>
            <a:r>
              <a:rPr lang="en-GB" dirty="0"/>
              <a:t>, how many turns back and forth between agents</a:t>
            </a:r>
          </a:p>
          <a:p>
            <a:r>
              <a:rPr lang="en-GB" dirty="0"/>
              <a:t>Agent level</a:t>
            </a:r>
          </a:p>
          <a:p>
            <a:pPr lvl="1"/>
            <a:r>
              <a:rPr lang="en-GB" dirty="0" err="1"/>
              <a:t>max_consecutive_auto_reply</a:t>
            </a:r>
            <a:endParaRPr lang="en-GB" dirty="0"/>
          </a:p>
          <a:p>
            <a:pPr lvl="1"/>
            <a:r>
              <a:rPr lang="en-GB" dirty="0" err="1"/>
              <a:t>is_termination_msg</a:t>
            </a:r>
            <a:endParaRPr lang="en-GB" dirty="0"/>
          </a:p>
          <a:p>
            <a:endParaRPr lang="en-GB" dirty="0"/>
          </a:p>
          <a:p>
            <a:endParaRPr lang="en-GB" dirty="0"/>
          </a:p>
          <a:p>
            <a:endParaRPr lang="en-GB" dirty="0"/>
          </a:p>
          <a:p>
            <a:endParaRPr lang="en-GB" dirty="0"/>
          </a:p>
        </p:txBody>
      </p:sp>
      <p:sp>
        <p:nvSpPr>
          <p:cNvPr id="5" name="TextBox 4">
            <a:extLst>
              <a:ext uri="{FF2B5EF4-FFF2-40B4-BE49-F238E27FC236}">
                <a16:creationId xmlns:a16="http://schemas.microsoft.com/office/drawing/2014/main" id="{29138DBD-C5ED-05E2-EC31-7AC04E8CBC29}"/>
              </a:ext>
            </a:extLst>
          </p:cNvPr>
          <p:cNvSpPr txBox="1"/>
          <p:nvPr/>
        </p:nvSpPr>
        <p:spPr>
          <a:xfrm>
            <a:off x="6039411" y="1825625"/>
            <a:ext cx="5491443" cy="923330"/>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result </a:t>
            </a:r>
            <a:r>
              <a:rPr kumimoji="0" lang="en-GB" sz="1800" b="0" i="0" u="none" strike="noStrike" kern="1200" cap="none" spc="0" normalizeH="0" baseline="0" noProof="0">
                <a:ln>
                  <a:noFill/>
                </a:ln>
                <a:solidFill>
                  <a:srgbClr val="89DDFF"/>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err="1">
                <a:ln>
                  <a:noFill/>
                </a:ln>
                <a:solidFill>
                  <a:srgbClr val="BFC7D5"/>
                </a:solidFill>
                <a:effectLst/>
                <a:highlight>
                  <a:srgbClr val="292D3E"/>
                </a:highlight>
                <a:uLnTx/>
                <a:uFillTx/>
                <a:latin typeface="SFMono-Regular"/>
                <a:ea typeface="+mn-ea"/>
                <a:cs typeface="+mn-cs"/>
              </a:rPr>
              <a:t>joe</a:t>
            </a:r>
            <a:r>
              <a:rPr kumimoji="0" lang="en-GB" sz="1800" b="0" i="0" u="none" strike="noStrike" kern="1200" cap="none" spc="0" normalizeH="0" baseline="0" noProof="0" err="1">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err="1">
                <a:ln>
                  <a:noFill/>
                </a:ln>
                <a:solidFill>
                  <a:srgbClr val="BFC7D5"/>
                </a:solidFill>
                <a:effectLst/>
                <a:highlight>
                  <a:srgbClr val="292D3E"/>
                </a:highlight>
                <a:uLnTx/>
                <a:uFillTx/>
                <a:latin typeface="SFMono-Regular"/>
                <a:ea typeface="+mn-ea"/>
                <a:cs typeface="+mn-cs"/>
              </a:rPr>
              <a:t>initiate_chat</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b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br>
            <a:r>
              <a:rPr kumimoji="0" lang="en-GB" sz="1800" b="0" i="0" u="none" strike="noStrike" kern="1200" cap="none" spc="0" normalizeH="0" baseline="0" noProof="0" err="1">
                <a:ln>
                  <a:noFill/>
                </a:ln>
                <a:solidFill>
                  <a:srgbClr val="BFC7D5"/>
                </a:solidFill>
                <a:effectLst/>
                <a:highlight>
                  <a:srgbClr val="292D3E"/>
                </a:highlight>
                <a:uLnTx/>
                <a:uFillTx/>
                <a:latin typeface="SFMono-Regular"/>
                <a:ea typeface="+mn-ea"/>
                <a:cs typeface="+mn-cs"/>
              </a:rPr>
              <a:t>cathy</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message</a:t>
            </a:r>
            <a:r>
              <a:rPr kumimoji="0" lang="en-GB" sz="1800" b="0" i="0" u="none" strike="noStrike" kern="1200" cap="none" spc="0" normalizeH="0" baseline="0" noProof="0">
                <a:ln>
                  <a:noFill/>
                </a:ln>
                <a:solidFill>
                  <a:srgbClr val="89DDFF"/>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C3E88D"/>
                </a:solidFill>
                <a:effectLst/>
                <a:highlight>
                  <a:srgbClr val="292D3E"/>
                </a:highlight>
                <a:uLnTx/>
                <a:uFillTx/>
                <a:latin typeface="SFMono-Regular"/>
                <a:ea typeface="+mn-ea"/>
                <a:cs typeface="+mn-cs"/>
              </a:rPr>
              <a:t>"Cathy, tell me a joke."</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err="1">
                <a:ln>
                  <a:noFill/>
                </a:ln>
                <a:solidFill>
                  <a:srgbClr val="BFC7D5"/>
                </a:solidFill>
                <a:effectLst/>
                <a:highlight>
                  <a:srgbClr val="292D3E"/>
                </a:highlight>
                <a:uLnTx/>
                <a:uFillTx/>
                <a:latin typeface="SFMono-Regular"/>
                <a:ea typeface="+mn-ea"/>
                <a:cs typeface="+mn-cs"/>
              </a:rPr>
              <a:t>max_turns</a:t>
            </a:r>
            <a:r>
              <a:rPr kumimoji="0" lang="en-GB" sz="1800" b="0" i="0" u="none" strike="noStrike" kern="1200" cap="none" spc="0" normalizeH="0" baseline="0" noProof="0">
                <a:ln>
                  <a:noFill/>
                </a:ln>
                <a:solidFill>
                  <a:srgbClr val="89DDFF"/>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F78C6C"/>
                </a:solidFill>
                <a:effectLst/>
                <a:highlight>
                  <a:srgbClr val="292D3E"/>
                </a:highlight>
                <a:uLnTx/>
                <a:uFillTx/>
                <a:latin typeface="SFMono-Regular"/>
                <a:ea typeface="+mn-ea"/>
                <a:cs typeface="+mn-cs"/>
              </a:rPr>
              <a:t>3</a:t>
            </a:r>
            <a:b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b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1" u="none" strike="noStrike" kern="1200" cap="none" spc="0" normalizeH="0" baseline="0" noProof="0">
                <a:ln>
                  <a:noFill/>
                </a:ln>
                <a:solidFill>
                  <a:srgbClr val="8A93C8"/>
                </a:solidFill>
                <a:effectLst/>
                <a:highlight>
                  <a:srgbClr val="292D3E"/>
                </a:highlight>
                <a:uLnTx/>
                <a:uFillTx/>
                <a:latin typeface="SFMono-Regular"/>
                <a:ea typeface="+mn-ea"/>
                <a:cs typeface="+mn-cs"/>
              </a:rPr>
              <a:t># increase the number of max turns before termination</a:t>
            </a:r>
            <a:endParaRPr kumimoji="0" lang="en-GB" sz="1800" b="0" i="0" u="none" strike="noStrike" kern="1200" cap="none" spc="0" normalizeH="0" baseline="0" noProof="0">
              <a:ln>
                <a:noFill/>
              </a:ln>
              <a:solidFill>
                <a:prstClr val="black"/>
              </a:solidFill>
              <a:effectLst/>
              <a:uLnTx/>
              <a:uFillTx/>
              <a:latin typeface="Aptos" panose="020B0004020202020204"/>
              <a:ea typeface="+mn-ea"/>
              <a:cs typeface="+mn-cs"/>
            </a:endParaRPr>
          </a:p>
        </p:txBody>
      </p:sp>
      <p:sp>
        <p:nvSpPr>
          <p:cNvPr id="7" name="TextBox 6">
            <a:extLst>
              <a:ext uri="{FF2B5EF4-FFF2-40B4-BE49-F238E27FC236}">
                <a16:creationId xmlns:a16="http://schemas.microsoft.com/office/drawing/2014/main" id="{41BF0F56-D231-A527-C163-E78B753F3165}"/>
              </a:ext>
            </a:extLst>
          </p:cNvPr>
          <p:cNvSpPr txBox="1"/>
          <p:nvPr/>
        </p:nvSpPr>
        <p:spPr>
          <a:xfrm>
            <a:off x="6039411" y="3167734"/>
            <a:ext cx="5491443" cy="3416320"/>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joe </a:t>
            </a:r>
            <a:r>
              <a:rPr kumimoji="0" lang="en-GB" sz="1800" b="0" i="0" u="none" strike="noStrike" kern="1200" cap="none" spc="0" normalizeH="0" baseline="0" noProof="0">
                <a:ln>
                  <a:noFill/>
                </a:ln>
                <a:solidFill>
                  <a:srgbClr val="89DDFF"/>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err="1">
                <a:ln>
                  <a:noFill/>
                </a:ln>
                <a:solidFill>
                  <a:srgbClr val="BFC7D5"/>
                </a:solidFill>
                <a:effectLst/>
                <a:highlight>
                  <a:srgbClr val="292D3E"/>
                </a:highlight>
                <a:uLnTx/>
                <a:uFillTx/>
                <a:latin typeface="SFMono-Regular"/>
                <a:ea typeface="+mn-ea"/>
                <a:cs typeface="+mn-cs"/>
              </a:rPr>
              <a:t>ConversableAgent</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b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br>
            <a:r>
              <a:rPr kumimoji="0" lang="en-GB" sz="1800" b="0" i="0" u="none" strike="noStrike" kern="1200" cap="none" spc="0" normalizeH="0" baseline="0" noProof="0">
                <a:ln>
                  <a:noFill/>
                </a:ln>
                <a:solidFill>
                  <a:srgbClr val="C3E88D"/>
                </a:solidFill>
                <a:effectLst/>
                <a:highlight>
                  <a:srgbClr val="292D3E"/>
                </a:highlight>
                <a:uLnTx/>
                <a:uFillTx/>
                <a:latin typeface="SFMono-Regular"/>
                <a:ea typeface="+mn-ea"/>
                <a:cs typeface="+mn-cs"/>
              </a:rPr>
              <a:t>"joe"</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b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b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err="1">
                <a:ln>
                  <a:noFill/>
                </a:ln>
                <a:solidFill>
                  <a:srgbClr val="BFC7D5"/>
                </a:solidFill>
                <a:effectLst/>
                <a:highlight>
                  <a:srgbClr val="292D3E"/>
                </a:highlight>
                <a:uLnTx/>
                <a:uFillTx/>
                <a:latin typeface="SFMono-Regular"/>
                <a:ea typeface="+mn-ea"/>
                <a:cs typeface="+mn-cs"/>
              </a:rPr>
              <a:t>system_message</a:t>
            </a:r>
            <a:r>
              <a:rPr kumimoji="0" lang="en-GB" sz="1800" b="0" i="0" u="none" strike="noStrike" kern="1200" cap="none" spc="0" normalizeH="0" baseline="0" noProof="0">
                <a:ln>
                  <a:noFill/>
                </a:ln>
                <a:solidFill>
                  <a:srgbClr val="89DDFF"/>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C3E88D"/>
                </a:solidFill>
                <a:effectLst/>
                <a:highlight>
                  <a:srgbClr val="292D3E"/>
                </a:highlight>
                <a:uLnTx/>
                <a:uFillTx/>
                <a:latin typeface="SFMono-Regular"/>
                <a:ea typeface="+mn-ea"/>
                <a:cs typeface="+mn-cs"/>
              </a:rPr>
              <a:t>"Your name is Joe and you are a part of a duo of comedians."</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b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b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err="1">
                <a:ln>
                  <a:noFill/>
                </a:ln>
                <a:solidFill>
                  <a:srgbClr val="BFC7D5"/>
                </a:solidFill>
                <a:effectLst/>
                <a:highlight>
                  <a:srgbClr val="292D3E"/>
                </a:highlight>
                <a:uLnTx/>
                <a:uFillTx/>
                <a:latin typeface="SFMono-Regular"/>
                <a:ea typeface="+mn-ea"/>
                <a:cs typeface="+mn-cs"/>
              </a:rPr>
              <a:t>llm_config</a:t>
            </a:r>
            <a:r>
              <a:rPr kumimoji="0" lang="en-GB" sz="1800" b="0" i="0" u="none" strike="noStrike" kern="1200" cap="none" spc="0" normalizeH="0" baseline="0" noProof="0">
                <a:ln>
                  <a:noFill/>
                </a:ln>
                <a:solidFill>
                  <a:srgbClr val="89DDFF"/>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C3E88D"/>
                </a:solidFill>
                <a:effectLst/>
                <a:highlight>
                  <a:srgbClr val="292D3E"/>
                </a:highlight>
                <a:uLnTx/>
                <a:uFillTx/>
                <a:latin typeface="SFMono-Regular"/>
                <a:ea typeface="+mn-ea"/>
                <a:cs typeface="+mn-cs"/>
              </a:rPr>
              <a:t>"</a:t>
            </a:r>
            <a:r>
              <a:rPr kumimoji="0" lang="en-GB" sz="1800" b="0" i="0" u="none" strike="noStrike" kern="1200" cap="none" spc="0" normalizeH="0" baseline="0" noProof="0" err="1">
                <a:ln>
                  <a:noFill/>
                </a:ln>
                <a:solidFill>
                  <a:srgbClr val="C3E88D"/>
                </a:solidFill>
                <a:effectLst/>
                <a:highlight>
                  <a:srgbClr val="292D3E"/>
                </a:highlight>
                <a:uLnTx/>
                <a:uFillTx/>
                <a:latin typeface="SFMono-Regular"/>
                <a:ea typeface="+mn-ea"/>
                <a:cs typeface="+mn-cs"/>
              </a:rPr>
              <a:t>config_list</a:t>
            </a:r>
            <a:r>
              <a:rPr kumimoji="0" lang="en-GB" sz="1800" b="0" i="0" u="none" strike="noStrike" kern="1200" cap="none" spc="0" normalizeH="0" baseline="0" noProof="0">
                <a:ln>
                  <a:noFill/>
                </a:ln>
                <a:solidFill>
                  <a:srgbClr val="C3E88D"/>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C3E88D"/>
                </a:solidFill>
                <a:effectLst/>
                <a:highlight>
                  <a:srgbClr val="292D3E"/>
                </a:highlight>
                <a:uLnTx/>
                <a:uFillTx/>
                <a:latin typeface="SFMono-Regular"/>
                <a:ea typeface="+mn-ea"/>
                <a:cs typeface="+mn-cs"/>
              </a:rPr>
              <a:t>"model"</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a:ln>
                  <a:noFill/>
                </a:ln>
                <a:solidFill>
                  <a:srgbClr val="C3E88D"/>
                </a:solidFill>
                <a:effectLst/>
                <a:highlight>
                  <a:srgbClr val="292D3E"/>
                </a:highlight>
                <a:uLnTx/>
                <a:uFillTx/>
                <a:latin typeface="SFMono-Regular"/>
                <a:ea typeface="+mn-ea"/>
                <a:cs typeface="+mn-cs"/>
              </a:rPr>
              <a:t>"gpt-4"</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a:ln>
                  <a:noFill/>
                </a:ln>
                <a:solidFill>
                  <a:srgbClr val="C3E88D"/>
                </a:solidFill>
                <a:effectLst/>
                <a:highlight>
                  <a:srgbClr val="292D3E"/>
                </a:highlight>
                <a:uLnTx/>
                <a:uFillTx/>
                <a:latin typeface="SFMono-Regular"/>
                <a:ea typeface="+mn-ea"/>
                <a:cs typeface="+mn-cs"/>
              </a:rPr>
              <a:t>"temperature"</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a:ln>
                  <a:noFill/>
                </a:ln>
                <a:solidFill>
                  <a:srgbClr val="F78C6C"/>
                </a:solidFill>
                <a:effectLst/>
                <a:highlight>
                  <a:srgbClr val="292D3E"/>
                </a:highlight>
                <a:uLnTx/>
                <a:uFillTx/>
                <a:latin typeface="SFMono-Regular"/>
                <a:ea typeface="+mn-ea"/>
                <a:cs typeface="+mn-cs"/>
              </a:rPr>
              <a:t>0.7</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a:ln>
                  <a:noFill/>
                </a:ln>
                <a:solidFill>
                  <a:srgbClr val="C3E88D"/>
                </a:solidFill>
                <a:effectLst/>
                <a:highlight>
                  <a:srgbClr val="292D3E"/>
                </a:highlight>
                <a:uLnTx/>
                <a:uFillTx/>
                <a:latin typeface="SFMono-Regular"/>
                <a:ea typeface="+mn-ea"/>
                <a:cs typeface="+mn-cs"/>
              </a:rPr>
              <a:t>"</a:t>
            </a:r>
            <a:r>
              <a:rPr kumimoji="0" lang="en-GB" sz="1800" b="0" i="0" u="none" strike="noStrike" kern="1200" cap="none" spc="0" normalizeH="0" baseline="0" noProof="0" err="1">
                <a:ln>
                  <a:noFill/>
                </a:ln>
                <a:solidFill>
                  <a:srgbClr val="C3E88D"/>
                </a:solidFill>
                <a:effectLst/>
                <a:highlight>
                  <a:srgbClr val="292D3E"/>
                </a:highlight>
                <a:uLnTx/>
                <a:uFillTx/>
                <a:latin typeface="SFMono-Regular"/>
                <a:ea typeface="+mn-ea"/>
                <a:cs typeface="+mn-cs"/>
              </a:rPr>
              <a:t>api_key</a:t>
            </a:r>
            <a:r>
              <a:rPr kumimoji="0" lang="en-GB" sz="1800" b="0" i="0" u="none" strike="noStrike" kern="1200" cap="none" spc="0" normalizeH="0" baseline="0" noProof="0">
                <a:ln>
                  <a:noFill/>
                </a:ln>
                <a:solidFill>
                  <a:srgbClr val="C3E88D"/>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err="1">
                <a:ln>
                  <a:noFill/>
                </a:ln>
                <a:solidFill>
                  <a:srgbClr val="BFC7D5"/>
                </a:solidFill>
                <a:effectLst/>
                <a:highlight>
                  <a:srgbClr val="292D3E"/>
                </a:highlight>
                <a:uLnTx/>
                <a:uFillTx/>
                <a:latin typeface="SFMono-Regular"/>
                <a:ea typeface="+mn-ea"/>
                <a:cs typeface="+mn-cs"/>
              </a:rPr>
              <a:t>os</a:t>
            </a:r>
            <a:r>
              <a:rPr kumimoji="0" lang="en-GB" sz="1800" b="0" i="0" u="none" strike="noStrike" kern="1200" cap="none" spc="0" normalizeH="0" baseline="0" noProof="0" err="1">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err="1">
                <a:ln>
                  <a:noFill/>
                </a:ln>
                <a:solidFill>
                  <a:srgbClr val="BFC7D5"/>
                </a:solidFill>
                <a:effectLst/>
                <a:highlight>
                  <a:srgbClr val="292D3E"/>
                </a:highlight>
                <a:uLnTx/>
                <a:uFillTx/>
                <a:latin typeface="SFMono-Regular"/>
                <a:ea typeface="+mn-ea"/>
                <a:cs typeface="+mn-cs"/>
              </a:rPr>
              <a:t>environ</a:t>
            </a:r>
            <a:r>
              <a:rPr kumimoji="0" lang="en-GB" sz="1800" b="0" i="0" u="none" strike="noStrike" kern="1200" cap="none" spc="0" normalizeH="0" baseline="0" noProof="0" err="1">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err="1">
                <a:ln>
                  <a:noFill/>
                </a:ln>
                <a:solidFill>
                  <a:srgbClr val="BFC7D5"/>
                </a:solidFill>
                <a:effectLst/>
                <a:highlight>
                  <a:srgbClr val="292D3E"/>
                </a:highlight>
                <a:uLnTx/>
                <a:uFillTx/>
                <a:latin typeface="SFMono-Regular"/>
                <a:ea typeface="+mn-ea"/>
                <a:cs typeface="+mn-cs"/>
              </a:rPr>
              <a:t>get</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C3E88D"/>
                </a:solidFill>
                <a:effectLst/>
                <a:highlight>
                  <a:srgbClr val="292D3E"/>
                </a:highlight>
                <a:uLnTx/>
                <a:uFillTx/>
                <a:latin typeface="SFMono-Regular"/>
                <a:ea typeface="+mn-ea"/>
                <a:cs typeface="+mn-cs"/>
              </a:rPr>
              <a:t>"OPENAI_API_KEY"</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b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b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err="1">
                <a:ln>
                  <a:noFill/>
                </a:ln>
                <a:solidFill>
                  <a:srgbClr val="BFC7D5"/>
                </a:solidFill>
                <a:effectLst/>
                <a:highlight>
                  <a:srgbClr val="292D3E"/>
                </a:highlight>
                <a:uLnTx/>
                <a:uFillTx/>
                <a:latin typeface="SFMono-Regular"/>
                <a:ea typeface="+mn-ea"/>
                <a:cs typeface="+mn-cs"/>
              </a:rPr>
              <a:t>human_input_mode</a:t>
            </a:r>
            <a:r>
              <a:rPr kumimoji="0" lang="en-GB" sz="1800" b="0" i="0" u="none" strike="noStrike" kern="1200" cap="none" spc="0" normalizeH="0" baseline="0" noProof="0">
                <a:ln>
                  <a:noFill/>
                </a:ln>
                <a:solidFill>
                  <a:srgbClr val="89DDFF"/>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C3E88D"/>
                </a:solidFill>
                <a:effectLst/>
                <a:highlight>
                  <a:srgbClr val="292D3E"/>
                </a:highlight>
                <a:uLnTx/>
                <a:uFillTx/>
                <a:latin typeface="SFMono-Regular"/>
                <a:ea typeface="+mn-ea"/>
                <a:cs typeface="+mn-cs"/>
              </a:rPr>
              <a:t>"NEVER"</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1" u="none" strike="noStrike" kern="1200" cap="none" spc="0" normalizeH="0" baseline="0" noProof="0">
                <a:ln>
                  <a:noFill/>
                </a:ln>
                <a:solidFill>
                  <a:srgbClr val="8A93C8"/>
                </a:solidFill>
                <a:effectLst/>
                <a:highlight>
                  <a:srgbClr val="292D3E"/>
                </a:highlight>
                <a:uLnTx/>
                <a:uFillTx/>
                <a:latin typeface="SFMono-Regular"/>
                <a:ea typeface="+mn-ea"/>
                <a:cs typeface="+mn-cs"/>
              </a:rPr>
              <a:t># Never ask for human input.</a:t>
            </a:r>
            <a:b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b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err="1">
                <a:ln>
                  <a:noFill/>
                </a:ln>
                <a:solidFill>
                  <a:srgbClr val="BFC7D5"/>
                </a:solidFill>
                <a:effectLst/>
                <a:highlight>
                  <a:srgbClr val="292D3E"/>
                </a:highlight>
                <a:uLnTx/>
                <a:uFillTx/>
                <a:latin typeface="SFMono-Regular"/>
                <a:ea typeface="+mn-ea"/>
                <a:cs typeface="+mn-cs"/>
              </a:rPr>
              <a:t>is_termination_msg</a:t>
            </a:r>
            <a:r>
              <a:rPr kumimoji="0" lang="en-GB" sz="1800" b="0" i="0" u="none" strike="noStrike" kern="1200" cap="none" spc="0" normalizeH="0" baseline="0" noProof="0">
                <a:ln>
                  <a:noFill/>
                </a:ln>
                <a:solidFill>
                  <a:srgbClr val="89DDFF"/>
                </a:solidFill>
                <a:effectLst/>
                <a:highlight>
                  <a:srgbClr val="292D3E"/>
                </a:highlight>
                <a:uLnTx/>
                <a:uFillTx/>
                <a:latin typeface="SFMono-Regular"/>
                <a:ea typeface="+mn-ea"/>
                <a:cs typeface="+mn-cs"/>
              </a:rPr>
              <a:t>=</a:t>
            </a:r>
            <a:r>
              <a:rPr kumimoji="0" lang="en-GB" sz="1800" b="0" i="1" u="none" strike="noStrike" kern="1200" cap="none" spc="0" normalizeH="0" baseline="0" noProof="0">
                <a:ln>
                  <a:noFill/>
                </a:ln>
                <a:solidFill>
                  <a:srgbClr val="BFC7D5"/>
                </a:solidFill>
                <a:effectLst/>
                <a:highlight>
                  <a:srgbClr val="292D3E"/>
                </a:highlight>
                <a:uLnTx/>
                <a:uFillTx/>
                <a:latin typeface="SFMono-Regular"/>
                <a:ea typeface="+mn-ea"/>
                <a:cs typeface="+mn-cs"/>
              </a:rPr>
              <a:t>lambda</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err="1">
                <a:ln>
                  <a:noFill/>
                </a:ln>
                <a:solidFill>
                  <a:srgbClr val="BFC7D5"/>
                </a:solidFill>
                <a:effectLst/>
                <a:highlight>
                  <a:srgbClr val="292D3E"/>
                </a:highlight>
                <a:uLnTx/>
                <a:uFillTx/>
                <a:latin typeface="SFMono-Regular"/>
                <a:ea typeface="+mn-ea"/>
                <a:cs typeface="+mn-cs"/>
              </a:rPr>
              <a:t>msg</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a:ln>
                  <a:noFill/>
                </a:ln>
                <a:solidFill>
                  <a:srgbClr val="C3E88D"/>
                </a:solidFill>
                <a:effectLst/>
                <a:highlight>
                  <a:srgbClr val="292D3E"/>
                </a:highlight>
                <a:uLnTx/>
                <a:uFillTx/>
                <a:latin typeface="SFMono-Regular"/>
                <a:ea typeface="+mn-ea"/>
                <a:cs typeface="+mn-cs"/>
              </a:rPr>
              <a:t>"good bye"</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1" u="none" strike="noStrike" kern="1200" cap="none" spc="0" normalizeH="0" baseline="0" noProof="0">
                <a:ln>
                  <a:noFill/>
                </a:ln>
                <a:solidFill>
                  <a:srgbClr val="BFC7D5"/>
                </a:solidFill>
                <a:effectLst/>
                <a:highlight>
                  <a:srgbClr val="292D3E"/>
                </a:highlight>
                <a:uLnTx/>
                <a:uFillTx/>
                <a:latin typeface="SFMono-Regular"/>
                <a:ea typeface="+mn-ea"/>
                <a:cs typeface="+mn-cs"/>
              </a:rPr>
              <a:t>in</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 </a:t>
            </a:r>
            <a:r>
              <a:rPr kumimoji="0" lang="en-GB" sz="1800" b="0" i="0" u="none" strike="noStrike" kern="1200" cap="none" spc="0" normalizeH="0" baseline="0" noProof="0" err="1">
                <a:ln>
                  <a:noFill/>
                </a:ln>
                <a:solidFill>
                  <a:srgbClr val="BFC7D5"/>
                </a:solidFill>
                <a:effectLst/>
                <a:highlight>
                  <a:srgbClr val="292D3E"/>
                </a:highlight>
                <a:uLnTx/>
                <a:uFillTx/>
                <a:latin typeface="SFMono-Regular"/>
                <a:ea typeface="+mn-ea"/>
                <a:cs typeface="+mn-cs"/>
              </a:rPr>
              <a:t>msg</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C3E88D"/>
                </a:solidFill>
                <a:effectLst/>
                <a:highlight>
                  <a:srgbClr val="292D3E"/>
                </a:highlight>
                <a:uLnTx/>
                <a:uFillTx/>
                <a:latin typeface="SFMono-Regular"/>
                <a:ea typeface="+mn-ea"/>
                <a:cs typeface="+mn-cs"/>
              </a:rPr>
              <a:t>"content"</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t>lower</a:t>
            </a: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br>
              <a:rPr kumimoji="0" lang="en-GB" sz="1800" b="0" i="0" u="none" strike="noStrike" kern="1200" cap="none" spc="0" normalizeH="0" baseline="0" noProof="0">
                <a:ln>
                  <a:noFill/>
                </a:ln>
                <a:solidFill>
                  <a:srgbClr val="BFC7D5"/>
                </a:solidFill>
                <a:effectLst/>
                <a:highlight>
                  <a:srgbClr val="292D3E"/>
                </a:highlight>
                <a:uLnTx/>
                <a:uFillTx/>
                <a:latin typeface="SFMono-Regular"/>
                <a:ea typeface="+mn-ea"/>
                <a:cs typeface="+mn-cs"/>
              </a:rPr>
            </a:br>
            <a:r>
              <a:rPr kumimoji="0" lang="en-GB" sz="1800" b="0" i="0" u="none" strike="noStrike" kern="1200" cap="none" spc="0" normalizeH="0" baseline="0" noProof="0">
                <a:ln>
                  <a:noFill/>
                </a:ln>
                <a:solidFill>
                  <a:srgbClr val="C792EA"/>
                </a:solidFill>
                <a:effectLst/>
                <a:highlight>
                  <a:srgbClr val="292D3E"/>
                </a:highlight>
                <a:uLnTx/>
                <a:uFillTx/>
                <a:latin typeface="SFMono-Regular"/>
                <a:ea typeface="+mn-ea"/>
                <a:cs typeface="+mn-cs"/>
              </a:rPr>
              <a:t>)</a:t>
            </a:r>
            <a:endParaRPr kumimoji="0" lang="en-GB" sz="1800" b="0" i="0" u="none" strike="noStrike" kern="1200" cap="none" spc="0" normalizeH="0" baseline="0" noProof="0">
              <a:ln>
                <a:noFill/>
              </a:ln>
              <a:solidFill>
                <a:prstClr val="black"/>
              </a:solidFill>
              <a:effectLst/>
              <a:uLnTx/>
              <a:uFillTx/>
              <a:latin typeface="Aptos" panose="020B0004020202020204"/>
              <a:ea typeface="+mn-ea"/>
              <a:cs typeface="+mn-cs"/>
            </a:endParaRPr>
          </a:p>
        </p:txBody>
      </p:sp>
    </p:spTree>
    <p:extLst>
      <p:ext uri="{BB962C8B-B14F-4D97-AF65-F5344CB8AC3E}">
        <p14:creationId xmlns:p14="http://schemas.microsoft.com/office/powerpoint/2010/main" val="85291987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6D6CD-D89A-8E4C-9A8D-7F04C026B8D4}"/>
              </a:ext>
            </a:extLst>
          </p:cNvPr>
          <p:cNvSpPr>
            <a:spLocks noGrp="1"/>
          </p:cNvSpPr>
          <p:nvPr>
            <p:ph type="title"/>
          </p:nvPr>
        </p:nvSpPr>
        <p:spPr/>
        <p:txBody>
          <a:bodyPr anchor="b">
            <a:normAutofit fontScale="90000"/>
          </a:bodyPr>
          <a:lstStyle/>
          <a:p>
            <a:r>
              <a:rPr lang="en-GB" sz="4800"/>
              <a:t>Code executor</a:t>
            </a:r>
          </a:p>
        </p:txBody>
      </p:sp>
      <p:sp>
        <p:nvSpPr>
          <p:cNvPr id="3" name="Content Placeholder 2">
            <a:extLst>
              <a:ext uri="{FF2B5EF4-FFF2-40B4-BE49-F238E27FC236}">
                <a16:creationId xmlns:a16="http://schemas.microsoft.com/office/drawing/2014/main" id="{17201D9E-5E3E-0806-DA5B-EE4E748B9104}"/>
              </a:ext>
            </a:extLst>
          </p:cNvPr>
          <p:cNvSpPr>
            <a:spLocks noGrp="1"/>
          </p:cNvSpPr>
          <p:nvPr>
            <p:ph sz="quarter" idx="10"/>
          </p:nvPr>
        </p:nvSpPr>
        <p:spPr>
          <a:xfrm>
            <a:off x="584199" y="1435100"/>
            <a:ext cx="5150277" cy="4833938"/>
          </a:xfrm>
        </p:spPr>
        <p:txBody>
          <a:bodyPr anchor="t">
            <a:noAutofit/>
          </a:bodyPr>
          <a:lstStyle/>
          <a:p>
            <a:r>
              <a:rPr lang="en-GB" sz="2000" b="1" dirty="0">
                <a:latin typeface="system-ui"/>
              </a:rPr>
              <a:t>E</a:t>
            </a:r>
            <a:r>
              <a:rPr lang="en-GB" sz="2000" b="1" i="0" dirty="0">
                <a:effectLst/>
                <a:latin typeface="system-ui"/>
              </a:rPr>
              <a:t>nable agents to not just chat but also to interact</a:t>
            </a:r>
            <a:r>
              <a:rPr lang="en-GB" sz="2000" b="0" i="0" dirty="0">
                <a:effectLst/>
                <a:latin typeface="system-ui"/>
              </a:rPr>
              <a:t> with an environment and perform useful computations and take actions</a:t>
            </a:r>
          </a:p>
          <a:p>
            <a:r>
              <a:rPr lang="en-GB" sz="2000" b="1" dirty="0">
                <a:latin typeface="system-ui"/>
              </a:rPr>
              <a:t>I</a:t>
            </a:r>
            <a:r>
              <a:rPr lang="en-GB" sz="2000" b="1" i="0" dirty="0">
                <a:effectLst/>
                <a:latin typeface="system-ui"/>
              </a:rPr>
              <a:t>s a component </a:t>
            </a:r>
            <a:r>
              <a:rPr lang="en-GB" sz="2000" b="0" i="0" dirty="0">
                <a:effectLst/>
                <a:latin typeface="system-ui"/>
              </a:rPr>
              <a:t>that takes input messages (e.g., those containing code blocks), performs execution, and outputs messages with the results.</a:t>
            </a:r>
            <a:endParaRPr lang="en-GB" sz="2000" dirty="0">
              <a:latin typeface="system-ui"/>
            </a:endParaRPr>
          </a:p>
          <a:p>
            <a:r>
              <a:rPr lang="en-GB" sz="2000" b="1" dirty="0">
                <a:latin typeface="system-ui"/>
              </a:rPr>
              <a:t>T</a:t>
            </a:r>
            <a:r>
              <a:rPr lang="en-GB" sz="2000" b="1" i="0" dirty="0">
                <a:effectLst/>
                <a:latin typeface="system-ui"/>
              </a:rPr>
              <a:t>wo types of built-in code executors</a:t>
            </a:r>
            <a:r>
              <a:rPr lang="en-GB" sz="2000" b="0" i="0" dirty="0">
                <a:effectLst/>
                <a:latin typeface="system-ui"/>
              </a:rPr>
              <a:t>, </a:t>
            </a:r>
          </a:p>
          <a:p>
            <a:pPr lvl="1"/>
            <a:r>
              <a:rPr lang="en-GB" b="0" i="0" dirty="0">
                <a:effectLst/>
                <a:latin typeface="system-ui"/>
              </a:rPr>
              <a:t>one is command line code executor, which runs code in a command line environment such as a UNIX shell, </a:t>
            </a:r>
          </a:p>
          <a:p>
            <a:pPr lvl="1"/>
            <a:r>
              <a:rPr lang="en-GB" b="0" i="0" dirty="0">
                <a:effectLst/>
                <a:latin typeface="system-ui"/>
              </a:rPr>
              <a:t>the other is </a:t>
            </a:r>
            <a:r>
              <a:rPr lang="en-GB" b="0" i="0" dirty="0" err="1">
                <a:effectLst/>
                <a:latin typeface="system-ui"/>
              </a:rPr>
              <a:t>Jupyter</a:t>
            </a:r>
            <a:r>
              <a:rPr lang="en-GB" b="0" i="0" dirty="0">
                <a:effectLst/>
                <a:latin typeface="system-ui"/>
              </a:rPr>
              <a:t> executor, which runs code in an interactive </a:t>
            </a:r>
            <a:r>
              <a:rPr lang="en-GB" b="1" i="0" dirty="0" err="1">
                <a:effectLst/>
                <a:latin typeface="system-ui"/>
                <a:hlinkClick r:id="rId3"/>
              </a:rPr>
              <a:t>Jupyter</a:t>
            </a:r>
            <a:r>
              <a:rPr lang="en-GB" b="1" i="0" dirty="0">
                <a:effectLst/>
                <a:latin typeface="system-ui"/>
                <a:hlinkClick r:id="rId3"/>
              </a:rPr>
              <a:t> kernel</a:t>
            </a:r>
            <a:r>
              <a:rPr lang="en-GB" b="0" i="0" dirty="0">
                <a:effectLst/>
                <a:latin typeface="system-ui"/>
              </a:rPr>
              <a:t>.</a:t>
            </a:r>
          </a:p>
          <a:p>
            <a:r>
              <a:rPr lang="en-GB" sz="2000" b="1" dirty="0">
                <a:latin typeface="system-ui"/>
              </a:rPr>
              <a:t>Can be executed in two ways</a:t>
            </a:r>
            <a:r>
              <a:rPr lang="en-GB" sz="2000" dirty="0">
                <a:latin typeface="system-ui"/>
              </a:rPr>
              <a:t>, </a:t>
            </a:r>
            <a:r>
              <a:rPr lang="en-GB" sz="2000" b="0" i="0" dirty="0">
                <a:effectLst/>
                <a:latin typeface="system-ui"/>
              </a:rPr>
              <a:t>locally and in a Docker container</a:t>
            </a:r>
            <a:endParaRPr lang="en-GB" sz="2000" dirty="0">
              <a:latin typeface="system-ui"/>
            </a:endParaRPr>
          </a:p>
          <a:p>
            <a:pPr lvl="1"/>
            <a:endParaRPr lang="en-GB" dirty="0"/>
          </a:p>
        </p:txBody>
      </p:sp>
      <p:pic>
        <p:nvPicPr>
          <p:cNvPr id="16386" name="Picture 2" descr="Code Executor No Docker">
            <a:extLst>
              <a:ext uri="{FF2B5EF4-FFF2-40B4-BE49-F238E27FC236}">
                <a16:creationId xmlns:a16="http://schemas.microsoft.com/office/drawing/2014/main" id="{A1704399-B629-65EE-E0AF-0407712785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61650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xford-autogen-01" descr="A screenshot of a computer&#10;&#10;Description automatically generated">
            <a:hlinkClick r:id="" action="ppaction://media"/>
            <a:extLst>
              <a:ext uri="{FF2B5EF4-FFF2-40B4-BE49-F238E27FC236}">
                <a16:creationId xmlns:a16="http://schemas.microsoft.com/office/drawing/2014/main" id="{77C6A7D1-D216-58CB-E6C5-6534620B49C9}"/>
              </a:ext>
            </a:extLst>
          </p:cNvPr>
          <p:cNvPicPr>
            <a:picLocks noGrp="1" noChangeAspect="1"/>
          </p:cNvPicPr>
          <p:nvPr>
            <p:ph sz="quarter" idx="10"/>
            <a:videoFile r:link="rId2"/>
            <p:extLst>
              <p:ext uri="{DAA4B4D4-6D71-4841-9C94-3DE7FCFB9230}">
                <p14:media xmlns:p14="http://schemas.microsoft.com/office/powerpoint/2010/main" r:embed="rId1"/>
              </p:ext>
            </p:extLst>
          </p:nvPr>
        </p:nvPicPr>
        <p:blipFill rotWithShape="1">
          <a:blip r:embed="rId5"/>
          <a:srcRect t="7926" b="7804"/>
          <a:stretch/>
        </p:blipFill>
        <p:spPr>
          <a:xfrm>
            <a:off x="20" y="10"/>
            <a:ext cx="12191980" cy="6857990"/>
          </a:xfrm>
          <a:noFill/>
        </p:spPr>
      </p:pic>
    </p:spTree>
    <p:extLst>
      <p:ext uri="{BB962C8B-B14F-4D97-AF65-F5344CB8AC3E}">
        <p14:creationId xmlns:p14="http://schemas.microsoft.com/office/powerpoint/2010/main" val="463548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9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3CC3B-524C-01D4-C5AC-9603F3005D7B}"/>
              </a:ext>
            </a:extLst>
          </p:cNvPr>
          <p:cNvSpPr>
            <a:spLocks noGrp="1"/>
          </p:cNvSpPr>
          <p:nvPr>
            <p:ph type="title"/>
          </p:nvPr>
        </p:nvSpPr>
        <p:spPr/>
        <p:txBody>
          <a:bodyPr anchor="ctr">
            <a:normAutofit fontScale="90000"/>
          </a:bodyPr>
          <a:lstStyle/>
          <a:p>
            <a:pPr algn="ctr"/>
            <a:r>
              <a:rPr lang="en-GB" sz="4000" dirty="0"/>
              <a:t>Which framework you go with is up to you, just remember, an agent should have the below features..</a:t>
            </a:r>
          </a:p>
        </p:txBody>
      </p:sp>
      <p:graphicFrame>
        <p:nvGraphicFramePr>
          <p:cNvPr id="17" name="Content Placeholder 2">
            <a:extLst>
              <a:ext uri="{FF2B5EF4-FFF2-40B4-BE49-F238E27FC236}">
                <a16:creationId xmlns:a16="http://schemas.microsoft.com/office/drawing/2014/main" id="{FDD45A09-DEB3-6027-3723-04EE1D923C2B}"/>
              </a:ext>
            </a:extLst>
          </p:cNvPr>
          <p:cNvGraphicFramePr>
            <a:graphicFrameLocks noGrp="1"/>
          </p:cNvGraphicFramePr>
          <p:nvPr>
            <p:ph idx="4294967295"/>
            <p:extLst>
              <p:ext uri="{D42A27DB-BD31-4B8C-83A1-F6EECF244321}">
                <p14:modId xmlns:p14="http://schemas.microsoft.com/office/powerpoint/2010/main" val="29814820"/>
              </p:ext>
            </p:extLst>
          </p:nvPr>
        </p:nvGraphicFramePr>
        <p:xfrm>
          <a:off x="680021" y="2208213"/>
          <a:ext cx="10926762" cy="4192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458860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6CC0403-987B-48E1-2A14-E8BEF3947145}"/>
              </a:ext>
            </a:extLst>
          </p:cNvPr>
          <p:cNvSpPr>
            <a:spLocks noGrp="1"/>
          </p:cNvSpPr>
          <p:nvPr>
            <p:ph type="title"/>
          </p:nvPr>
        </p:nvSpPr>
        <p:spPr>
          <a:xfrm>
            <a:off x="723900" y="1362873"/>
            <a:ext cx="10515600" cy="443198"/>
          </a:xfrm>
        </p:spPr>
        <p:txBody>
          <a:bodyPr/>
          <a:lstStyle/>
          <a:p>
            <a:r>
              <a:rPr lang="en-US"/>
              <a:t>Plugins also make it easy to integrate with </a:t>
            </a:r>
            <a:r>
              <a:rPr lang="en-US" i="1"/>
              <a:t>other </a:t>
            </a:r>
            <a:r>
              <a:rPr lang="en-US"/>
              <a:t>AI</a:t>
            </a:r>
            <a:r>
              <a:rPr lang="en-US" i="1"/>
              <a:t> </a:t>
            </a:r>
            <a:r>
              <a:rPr lang="en-US"/>
              <a:t>SDKs</a:t>
            </a:r>
          </a:p>
        </p:txBody>
      </p:sp>
      <p:sp>
        <p:nvSpPr>
          <p:cNvPr id="4" name="Text Placeholder 3">
            <a:extLst>
              <a:ext uri="{FF2B5EF4-FFF2-40B4-BE49-F238E27FC236}">
                <a16:creationId xmlns:a16="http://schemas.microsoft.com/office/drawing/2014/main" id="{34E3E02A-DB31-EA24-3EEB-3C3833055F53}"/>
              </a:ext>
            </a:extLst>
          </p:cNvPr>
          <p:cNvSpPr>
            <a:spLocks noGrp="1"/>
          </p:cNvSpPr>
          <p:nvPr>
            <p:ph type="body" sz="quarter" idx="13"/>
          </p:nvPr>
        </p:nvSpPr>
        <p:spPr/>
        <p:txBody>
          <a:bodyPr/>
          <a:lstStyle/>
          <a:p>
            <a:r>
              <a:rPr lang="en-US"/>
              <a:t>Semantic Kernel</a:t>
            </a:r>
          </a:p>
        </p:txBody>
      </p:sp>
      <p:pic>
        <p:nvPicPr>
          <p:cNvPr id="1026" name="Picture 2" descr="MongoDB (@MongoDB) / Twitter">
            <a:extLst>
              <a:ext uri="{FF2B5EF4-FFF2-40B4-BE49-F238E27FC236}">
                <a16:creationId xmlns:a16="http://schemas.microsoft.com/office/drawing/2014/main" id="{6DBC8ABA-ED49-A8B9-51AF-D67D54E9E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1970" y="2664330"/>
            <a:ext cx="2387600" cy="2387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E6205EA-B2B1-5A85-9B8B-65164C2E491E}"/>
              </a:ext>
            </a:extLst>
          </p:cNvPr>
          <p:cNvSpPr txBox="1"/>
          <p:nvPr/>
        </p:nvSpPr>
        <p:spPr>
          <a:xfrm>
            <a:off x="2341929" y="5274187"/>
            <a:ext cx="136768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51D21"/>
                </a:solidFill>
                <a:effectLst/>
                <a:uLnTx/>
                <a:uFillTx/>
                <a:latin typeface="Segoe UI Semilight"/>
                <a:ea typeface="+mn-ea"/>
                <a:cs typeface="+mn-cs"/>
              </a:rPr>
              <a:t>Llama Index</a:t>
            </a:r>
          </a:p>
        </p:txBody>
      </p:sp>
      <p:sp>
        <p:nvSpPr>
          <p:cNvPr id="7" name="AutoShape 4" descr="logo">
            <a:extLst>
              <a:ext uri="{FF2B5EF4-FFF2-40B4-BE49-F238E27FC236}">
                <a16:creationId xmlns:a16="http://schemas.microsoft.com/office/drawing/2014/main" id="{FBE73D2F-B4AE-72F2-1D29-D111F3F0454B}"/>
              </a:ext>
            </a:extLst>
          </p:cNvPr>
          <p:cNvSpPr>
            <a:spLocks noChangeAspect="1" noChangeArrowheads="1"/>
          </p:cNvSpPr>
          <p:nvPr/>
        </p:nvSpPr>
        <p:spPr bwMode="auto">
          <a:xfrm>
            <a:off x="5943599" y="1347019"/>
            <a:ext cx="2234381" cy="22343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51D21"/>
              </a:solidFill>
              <a:effectLst/>
              <a:uLnTx/>
              <a:uFillTx/>
              <a:latin typeface="Segoe UI Semilight"/>
              <a:ea typeface="+mn-ea"/>
              <a:cs typeface="+mn-cs"/>
            </a:endParaRPr>
          </a:p>
        </p:txBody>
      </p:sp>
      <p:pic>
        <p:nvPicPr>
          <p:cNvPr id="8" name="Picture 7">
            <a:extLst>
              <a:ext uri="{FF2B5EF4-FFF2-40B4-BE49-F238E27FC236}">
                <a16:creationId xmlns:a16="http://schemas.microsoft.com/office/drawing/2014/main" id="{378CA7EB-70FF-46F0-80F6-83CD3DA17AEF}"/>
              </a:ext>
            </a:extLst>
          </p:cNvPr>
          <p:cNvPicPr>
            <a:picLocks noChangeAspect="1"/>
          </p:cNvPicPr>
          <p:nvPr/>
        </p:nvPicPr>
        <p:blipFill>
          <a:blip r:embed="rId3"/>
          <a:stretch>
            <a:fillRect/>
          </a:stretch>
        </p:blipFill>
        <p:spPr>
          <a:xfrm>
            <a:off x="7916135" y="2817550"/>
            <a:ext cx="2234380" cy="2234380"/>
          </a:xfrm>
          <a:prstGeom prst="rect">
            <a:avLst/>
          </a:prstGeom>
        </p:spPr>
      </p:pic>
      <p:cxnSp>
        <p:nvCxnSpPr>
          <p:cNvPr id="11" name="Straight Arrow Connector 10">
            <a:extLst>
              <a:ext uri="{FF2B5EF4-FFF2-40B4-BE49-F238E27FC236}">
                <a16:creationId xmlns:a16="http://schemas.microsoft.com/office/drawing/2014/main" id="{81AF98C6-B460-92B0-A325-E2E8FD2ED389}"/>
              </a:ext>
            </a:extLst>
          </p:cNvPr>
          <p:cNvCxnSpPr>
            <a:cxnSpLocks/>
          </p:cNvCxnSpPr>
          <p:nvPr/>
        </p:nvCxnSpPr>
        <p:spPr>
          <a:xfrm>
            <a:off x="4585062" y="3838538"/>
            <a:ext cx="2991394" cy="0"/>
          </a:xfrm>
          <a:prstGeom prst="straightConnector1">
            <a:avLst/>
          </a:prstGeom>
          <a:ln w="57150" cap="rnd">
            <a:round/>
            <a:tailEnd type="arrow" w="med"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9DD6E3D-5A99-9133-B115-557086C22AD6}"/>
              </a:ext>
            </a:extLst>
          </p:cNvPr>
          <p:cNvSpPr txBox="1"/>
          <p:nvPr/>
        </p:nvSpPr>
        <p:spPr>
          <a:xfrm>
            <a:off x="7834246" y="5274187"/>
            <a:ext cx="239815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51D21"/>
                </a:solidFill>
                <a:effectLst/>
                <a:uLnTx/>
                <a:uFillTx/>
                <a:latin typeface="Segoe UI Semilight"/>
                <a:ea typeface="+mn-ea"/>
                <a:cs typeface="+mn-cs"/>
              </a:rPr>
              <a:t>Semantic Kernel agent</a:t>
            </a:r>
          </a:p>
        </p:txBody>
      </p:sp>
      <p:sp>
        <p:nvSpPr>
          <p:cNvPr id="15" name="Rounded Rectangle 14">
            <a:extLst>
              <a:ext uri="{FF2B5EF4-FFF2-40B4-BE49-F238E27FC236}">
                <a16:creationId xmlns:a16="http://schemas.microsoft.com/office/drawing/2014/main" id="{120EC83F-9834-91F1-BB11-D9AEEB3D32DC}"/>
              </a:ext>
            </a:extLst>
          </p:cNvPr>
          <p:cNvSpPr/>
          <p:nvPr/>
        </p:nvSpPr>
        <p:spPr>
          <a:xfrm>
            <a:off x="5303674" y="3636064"/>
            <a:ext cx="1423852" cy="404948"/>
          </a:xfrm>
          <a:prstGeom prst="roundRect">
            <a:avLst>
              <a:gd name="adj" fmla="val 5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light"/>
                <a:ea typeface="+mn-ea"/>
                <a:cs typeface="+mn-cs"/>
              </a:rPr>
              <a:t>Plugin</a:t>
            </a:r>
          </a:p>
        </p:txBody>
      </p:sp>
    </p:spTree>
    <p:extLst>
      <p:ext uri="{BB962C8B-B14F-4D97-AF65-F5344CB8AC3E}">
        <p14:creationId xmlns:p14="http://schemas.microsoft.com/office/powerpoint/2010/main" val="145081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0FDEF3-FCA4-A731-F2A7-17086D5CBBE9}"/>
              </a:ext>
            </a:extLst>
          </p:cNvPr>
          <p:cNvPicPr>
            <a:picLocks noChangeAspect="1"/>
          </p:cNvPicPr>
          <p:nvPr/>
        </p:nvPicPr>
        <p:blipFill>
          <a:blip r:embed="rId2"/>
          <a:stretch>
            <a:fillRect/>
          </a:stretch>
        </p:blipFill>
        <p:spPr>
          <a:xfrm>
            <a:off x="452159" y="0"/>
            <a:ext cx="11287681" cy="6858000"/>
          </a:xfrm>
          <a:prstGeom prst="rect">
            <a:avLst/>
          </a:prstGeom>
        </p:spPr>
      </p:pic>
    </p:spTree>
    <p:extLst>
      <p:ext uri="{BB962C8B-B14F-4D97-AF65-F5344CB8AC3E}">
        <p14:creationId xmlns:p14="http://schemas.microsoft.com/office/powerpoint/2010/main" val="120396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85A3164-4785-EA10-40B7-122F8B527B66}"/>
              </a:ext>
            </a:extLst>
          </p:cNvPr>
          <p:cNvSpPr>
            <a:spLocks noGrp="1"/>
          </p:cNvSpPr>
          <p:nvPr>
            <p:ph sz="quarter" idx="4294967295"/>
          </p:nvPr>
        </p:nvSpPr>
        <p:spPr>
          <a:xfrm>
            <a:off x="7821613" y="1216937"/>
            <a:ext cx="4056062" cy="4738688"/>
          </a:xfrm>
        </p:spPr>
        <p:txBody>
          <a:bodyPr/>
          <a:lstStyle/>
          <a:p>
            <a:r>
              <a:rPr lang="en-US" sz="2000" b="0" i="0" dirty="0">
                <a:solidFill>
                  <a:srgbClr val="333333"/>
                </a:solidFill>
                <a:effectLst/>
                <a:highlight>
                  <a:srgbClr val="FFFFFF"/>
                </a:highlight>
                <a:latin typeface="SegoeUI"/>
              </a:rPr>
              <a:t>Semantic Kernel enabling AI orchestration by combining AI models and plugins to create new experiences for users. It's particularly useful for automating business processes and making AI agents more productive by calling existing code</a:t>
            </a:r>
          </a:p>
          <a:p>
            <a:endParaRPr lang="en-US" sz="2000" b="0" i="0" dirty="0">
              <a:solidFill>
                <a:srgbClr val="333333"/>
              </a:solidFill>
              <a:effectLst/>
              <a:highlight>
                <a:srgbClr val="FFFFFF"/>
              </a:highlight>
              <a:latin typeface="SegoeUI"/>
            </a:endParaRPr>
          </a:p>
          <a:p>
            <a:r>
              <a:rPr lang="en-US" sz="2000" b="0" i="0" dirty="0">
                <a:solidFill>
                  <a:srgbClr val="333333"/>
                </a:solidFill>
                <a:effectLst/>
                <a:highlight>
                  <a:srgbClr val="FFFFFF"/>
                </a:highlight>
                <a:latin typeface="SegoeUI"/>
              </a:rPr>
              <a:t> </a:t>
            </a:r>
            <a:r>
              <a:rPr lang="en-US" sz="2000" b="0" i="0" dirty="0" err="1">
                <a:solidFill>
                  <a:srgbClr val="333333"/>
                </a:solidFill>
                <a:effectLst/>
                <a:highlight>
                  <a:srgbClr val="FFFFFF"/>
                </a:highlight>
                <a:latin typeface="SegoeUI"/>
              </a:rPr>
              <a:t>AutoGen</a:t>
            </a:r>
            <a:r>
              <a:rPr lang="en-US" sz="2000" b="0" i="0" dirty="0">
                <a:solidFill>
                  <a:srgbClr val="333333"/>
                </a:solidFill>
                <a:effectLst/>
                <a:highlight>
                  <a:srgbClr val="FFFFFF"/>
                </a:highlight>
                <a:latin typeface="SegoeUI"/>
              </a:rPr>
              <a:t> helps managing complicated workflows that involve multiple agents, each with different skills and functions. </a:t>
            </a:r>
          </a:p>
        </p:txBody>
      </p:sp>
      <p:pic>
        <p:nvPicPr>
          <p:cNvPr id="2050" name="Picture 2" descr="thumbnail image 4 of blog post titled &#10; &#10; &#10;  &#10; &#10; &#10; &#10;    &#10;  &#10;   &#10;    &#10;      &#10;       Microsoft Semantic Kernel and AutoGen: Open Source Frameworks for AI Solutions&#10;       &#10;      &#10;     &#10;   &#10;  &#10; &#10;   &#10; &#10; &#10; &#10; &#10; &#10;">
            <a:extLst>
              <a:ext uri="{FF2B5EF4-FFF2-40B4-BE49-F238E27FC236}">
                <a16:creationId xmlns:a16="http://schemas.microsoft.com/office/drawing/2014/main" id="{9C75039A-2640-1E0C-ECA4-BE2FAA31DB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467" y="1106967"/>
            <a:ext cx="7295537" cy="49586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671AD9-4577-A26F-63DE-FBD1AEBB417D}"/>
              </a:ext>
            </a:extLst>
          </p:cNvPr>
          <p:cNvSpPr txBox="1"/>
          <p:nvPr/>
        </p:nvSpPr>
        <p:spPr>
          <a:xfrm>
            <a:off x="161567" y="6400800"/>
            <a:ext cx="907181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3"/>
              </a:rPr>
              <a:t>Microsoft Semantic Kernel and </a:t>
            </a:r>
            <a:r>
              <a:rPr kumimoji="0" lang="en-US" sz="1800" b="0" i="0" u="none" strike="noStrike" kern="1200" cap="none" spc="0" normalizeH="0" baseline="0" noProof="0" dirty="0" err="1">
                <a:ln>
                  <a:noFill/>
                </a:ln>
                <a:solidFill>
                  <a:srgbClr val="000000"/>
                </a:solidFill>
                <a:effectLst/>
                <a:uLnTx/>
                <a:uFillTx/>
                <a:latin typeface="Segoe UI"/>
                <a:ea typeface="+mn-ea"/>
                <a:cs typeface="+mn-cs"/>
                <a:hlinkClick r:id="rId3"/>
              </a:rPr>
              <a:t>AutoGen</a:t>
            </a: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3"/>
              </a:rPr>
              <a:t>: Open Source Frameworks for AI Solutions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5490669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BF0AD-D52C-C691-C812-BCB40B4ED909}"/>
              </a:ext>
            </a:extLst>
          </p:cNvPr>
          <p:cNvSpPr>
            <a:spLocks noGrp="1"/>
          </p:cNvSpPr>
          <p:nvPr>
            <p:ph type="title"/>
          </p:nvPr>
        </p:nvSpPr>
        <p:spPr/>
        <p:txBody>
          <a:bodyPr/>
          <a:lstStyle/>
          <a:p>
            <a:r>
              <a:rPr lang="en-US" dirty="0"/>
              <a:t>Prompt flow with Semantic Kernel</a:t>
            </a:r>
          </a:p>
        </p:txBody>
      </p:sp>
      <p:pic>
        <p:nvPicPr>
          <p:cNvPr id="7170" name="Picture 2" descr="Prompt flow evaluating a plugin">
            <a:extLst>
              <a:ext uri="{FF2B5EF4-FFF2-40B4-BE49-F238E27FC236}">
                <a16:creationId xmlns:a16="http://schemas.microsoft.com/office/drawing/2014/main" id="{87FBCE53-D10C-8DDE-9686-C97513D0A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392" y="1713795"/>
            <a:ext cx="10562580" cy="44932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40139E-10DB-47E8-E6FE-51B74DA33B5F}"/>
              </a:ext>
            </a:extLst>
          </p:cNvPr>
          <p:cNvSpPr txBox="1"/>
          <p:nvPr/>
        </p:nvSpPr>
        <p:spPr>
          <a:xfrm>
            <a:off x="175318" y="6488668"/>
            <a:ext cx="681331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3"/>
              </a:rPr>
              <a:t>Why use Prompt flow with Semantic Kernel? | Microsoft Learn</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0534888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A3B893-AC18-5B50-F9CD-3C481CAADAEA}"/>
              </a:ext>
            </a:extLst>
          </p:cNvPr>
          <p:cNvSpPr>
            <a:spLocks noGrp="1"/>
          </p:cNvSpPr>
          <p:nvPr>
            <p:ph type="title"/>
          </p:nvPr>
        </p:nvSpPr>
        <p:spPr/>
        <p:txBody>
          <a:bodyPr/>
          <a:lstStyle/>
          <a:p>
            <a:r>
              <a:rPr lang="en-US" dirty="0"/>
              <a:t>Prompt flow with Semantic Kernel</a:t>
            </a:r>
          </a:p>
        </p:txBody>
      </p:sp>
      <p:pic>
        <p:nvPicPr>
          <p:cNvPr id="5122" name="Picture 2" descr="A graph of a Prompt flow">
            <a:extLst>
              <a:ext uri="{FF2B5EF4-FFF2-40B4-BE49-F238E27FC236}">
                <a16:creationId xmlns:a16="http://schemas.microsoft.com/office/drawing/2014/main" id="{D48C9D8A-9CF0-1C0B-45F7-5EFBCA0A90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899" y="1073075"/>
            <a:ext cx="8512689" cy="5687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7109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D9A74AD-2F12-0D8E-80A2-AAD25C053A48}"/>
              </a:ext>
            </a:extLst>
          </p:cNvPr>
          <p:cNvSpPr txBox="1">
            <a:spLocks/>
          </p:cNvSpPr>
          <p:nvPr/>
        </p:nvSpPr>
        <p:spPr>
          <a:xfrm>
            <a:off x="609600" y="228601"/>
            <a:ext cx="10972800" cy="757694"/>
          </a:xfrm>
          <a:prstGeom prst="rect">
            <a:avLst/>
          </a:prstGeom>
        </p:spPr>
        <p:txBody>
          <a:bodyPr anchor="ctr"/>
          <a:lstStyle>
            <a:lvl1pPr algn="l" defTabSz="914400" rtl="0" eaLnBrk="1" latinLnBrk="0" hangingPunct="1">
              <a:lnSpc>
                <a:spcPct val="90000"/>
              </a:lnSpc>
              <a:spcBef>
                <a:spcPct val="0"/>
              </a:spcBef>
              <a:buNone/>
              <a:defRPr lang="es-ES" sz="4800" kern="1200">
                <a:gradFill flip="none" rotWithShape="1">
                  <a:gsLst>
                    <a:gs pos="0">
                      <a:srgbClr val="00B0F0"/>
                    </a:gs>
                    <a:gs pos="100000">
                      <a:schemeClr val="accent6"/>
                    </a:gs>
                  </a:gsLst>
                  <a:lin ang="0" scaled="1"/>
                  <a:tileRect/>
                </a:gra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gradFill flip="none" rotWithShape="1">
                  <a:gsLst>
                    <a:gs pos="0">
                      <a:srgbClr val="00B0F0"/>
                    </a:gs>
                    <a:gs pos="100000">
                      <a:srgbClr val="8661C5"/>
                    </a:gs>
                  </a:gsLst>
                  <a:lin ang="0" scaled="1"/>
                  <a:tileRect/>
                </a:gradFill>
                <a:effectLst/>
                <a:uLnTx/>
                <a:uFillTx/>
                <a:latin typeface="Segoe UI Semibold"/>
                <a:ea typeface="+mj-ea"/>
                <a:cs typeface="+mj-cs"/>
              </a:rPr>
              <a:t>Azure AI+Fabric   </a:t>
            </a:r>
            <a:r>
              <a:rPr kumimoji="0" lang="en-US" sz="3200" b="0" i="0" u="none" strike="noStrike" kern="1200" cap="none" spc="0" normalizeH="0" baseline="0" noProof="0">
                <a:ln>
                  <a:noFill/>
                </a:ln>
                <a:solidFill>
                  <a:srgbClr val="F2F2F2">
                    <a:lumMod val="50000"/>
                  </a:srgbClr>
                </a:solidFill>
                <a:effectLst/>
                <a:uLnTx/>
                <a:uFillTx/>
                <a:latin typeface="Segoe UI Semibold"/>
                <a:ea typeface="+mj-ea"/>
                <a:cs typeface="+mj-cs"/>
              </a:rPr>
              <a:t>vs.</a:t>
            </a:r>
            <a:r>
              <a:rPr kumimoji="0" lang="en-US" sz="3200" b="0" i="0" u="none" strike="noStrike" kern="1200" cap="none" spc="0" normalizeH="0" baseline="0" noProof="0">
                <a:ln>
                  <a:noFill/>
                </a:ln>
                <a:gradFill flip="none" rotWithShape="1">
                  <a:gsLst>
                    <a:gs pos="0">
                      <a:srgbClr val="00B0F0"/>
                    </a:gs>
                    <a:gs pos="100000">
                      <a:srgbClr val="8661C5"/>
                    </a:gs>
                  </a:gsLst>
                  <a:lin ang="0" scaled="1"/>
                  <a:tileRect/>
                </a:gradFill>
                <a:effectLst/>
                <a:uLnTx/>
                <a:uFillTx/>
                <a:latin typeface="Segoe UI Semibold"/>
                <a:ea typeface="+mj-ea"/>
                <a:cs typeface="+mj-cs"/>
              </a:rPr>
              <a:t>   </a:t>
            </a:r>
            <a:r>
              <a:rPr kumimoji="0" lang="en-US" sz="3200" b="0" i="0" u="none" strike="noStrike" kern="1200" cap="none" spc="0" normalizeH="0" baseline="0" noProof="0">
                <a:ln>
                  <a:noFill/>
                </a:ln>
                <a:gradFill flip="none" rotWithShape="1">
                  <a:gsLst>
                    <a:gs pos="0">
                      <a:srgbClr val="D83B01">
                        <a:lumMod val="60000"/>
                        <a:lumOff val="40000"/>
                      </a:srgbClr>
                    </a:gs>
                    <a:gs pos="100000">
                      <a:srgbClr val="D83B01"/>
                    </a:gs>
                  </a:gsLst>
                  <a:lin ang="0" scaled="1"/>
                  <a:tileRect/>
                </a:gradFill>
                <a:effectLst/>
                <a:uLnTx/>
                <a:uFillTx/>
                <a:latin typeface="Segoe UI Semibold"/>
                <a:ea typeface="+mj-ea"/>
                <a:cs typeface="+mj-cs"/>
              </a:rPr>
              <a:t>Extender Copilot for M365</a:t>
            </a:r>
          </a:p>
        </p:txBody>
      </p:sp>
      <p:grpSp>
        <p:nvGrpSpPr>
          <p:cNvPr id="4" name="Group 3">
            <a:extLst>
              <a:ext uri="{FF2B5EF4-FFF2-40B4-BE49-F238E27FC236}">
                <a16:creationId xmlns:a16="http://schemas.microsoft.com/office/drawing/2014/main" id="{97BDD979-C3DA-CE4E-F507-08C6F13C288E}"/>
              </a:ext>
            </a:extLst>
          </p:cNvPr>
          <p:cNvGrpSpPr>
            <a:grpSpLocks noChangeAspect="1"/>
          </p:cNvGrpSpPr>
          <p:nvPr/>
        </p:nvGrpSpPr>
        <p:grpSpPr>
          <a:xfrm>
            <a:off x="6626333" y="1600199"/>
            <a:ext cx="4702064" cy="4395677"/>
            <a:chOff x="6626333" y="1600200"/>
            <a:chExt cx="4384013" cy="4098350"/>
          </a:xfrm>
        </p:grpSpPr>
        <p:cxnSp>
          <p:nvCxnSpPr>
            <p:cNvPr id="5" name="Straight Connector 67">
              <a:extLst>
                <a:ext uri="{FF2B5EF4-FFF2-40B4-BE49-F238E27FC236}">
                  <a16:creationId xmlns:a16="http://schemas.microsoft.com/office/drawing/2014/main" id="{6D2A25B4-33A7-6AF9-5446-662F6BB49C02}"/>
                </a:ext>
              </a:extLst>
            </p:cNvPr>
            <p:cNvCxnSpPr>
              <a:cxnSpLocks/>
            </p:cNvCxnSpPr>
            <p:nvPr/>
          </p:nvCxnSpPr>
          <p:spPr>
            <a:xfrm flipV="1">
              <a:off x="9024917" y="2854529"/>
              <a:ext cx="0" cy="1401646"/>
            </a:xfrm>
            <a:prstGeom prst="straightConnector1">
              <a:avLst/>
            </a:prstGeom>
            <a:noFill/>
            <a:ln w="15875" cap="rnd">
              <a:gradFill flip="none" rotWithShape="1">
                <a:gsLst>
                  <a:gs pos="100000">
                    <a:srgbClr val="2E7C86"/>
                  </a:gs>
                  <a:gs pos="0">
                    <a:srgbClr val="225B62"/>
                  </a:gs>
                </a:gsLst>
                <a:lin ang="16200000" scaled="1"/>
                <a:tileRect/>
              </a:gradFill>
              <a:prstDash val="solid"/>
              <a:round/>
            </a:ln>
          </p:spPr>
        </p:cxnSp>
        <p:sp>
          <p:nvSpPr>
            <p:cNvPr id="6" name="Rectangle 5">
              <a:extLst>
                <a:ext uri="{FF2B5EF4-FFF2-40B4-BE49-F238E27FC236}">
                  <a16:creationId xmlns:a16="http://schemas.microsoft.com/office/drawing/2014/main" id="{17759B85-DF20-EF66-013D-EEA8377EB2CD}"/>
                </a:ext>
              </a:extLst>
            </p:cNvPr>
            <p:cNvSpPr/>
            <p:nvPr/>
          </p:nvSpPr>
          <p:spPr bwMode="auto">
            <a:xfrm>
              <a:off x="6686394" y="1600200"/>
              <a:ext cx="4293394" cy="1141215"/>
            </a:xfrm>
            <a:prstGeom prst="rect">
              <a:avLst/>
            </a:prstGeom>
            <a:solidFill>
              <a:srgbClr val="D83B01">
                <a:lumMod val="60000"/>
                <a:lumOff val="40000"/>
                <a:alpha val="33000"/>
              </a:srgbClr>
            </a:solidFill>
            <a:ln w="6350" cap="flat" cmpd="sng" algn="ctr">
              <a:noFill/>
              <a:prstDash val="solid"/>
              <a:miter lim="800000"/>
              <a:headEnd type="none" w="med" len="med"/>
              <a:tailEnd type="none" w="med" len="med"/>
            </a:ln>
            <a:effectLst>
              <a:outerShdw blurRad="76200" dist="12700" dir="5400000" algn="ctr" rotWithShape="0">
                <a:srgbClr val="000000">
                  <a:alpha val="43137"/>
                </a:srgbClr>
              </a:outerShdw>
              <a:softEdge rad="977900"/>
            </a:effectLst>
            <a:scene3d>
              <a:camera prst="perspectiveRelaxedModerately" fov="7200000">
                <a:rot lat="18000000" lon="0" rev="0"/>
              </a:camera>
              <a:lightRig rig="balanced" dir="t"/>
            </a:scene3d>
            <a:sp3d extrusionH="387350" contourW="12700" prstMaterial="matte">
              <a:contourClr>
                <a:srgbClr val="0B2637"/>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A03FEFB5-48EA-D6C2-3988-65E670CB268D}"/>
                </a:ext>
                <a:ext uri="{C183D7F6-B498-43B3-948B-1728B52AA6E4}">
                  <adec:decorative xmlns:adec="http://schemas.microsoft.com/office/drawing/2017/decorative" val="1"/>
                </a:ext>
              </a:extLst>
            </p:cNvPr>
            <p:cNvSpPr>
              <a:spLocks noChangeAspect="1"/>
            </p:cNvSpPr>
            <p:nvPr/>
          </p:nvSpPr>
          <p:spPr bwMode="auto">
            <a:xfrm>
              <a:off x="9689528" y="5317484"/>
              <a:ext cx="53847" cy="45719"/>
            </a:xfrm>
            <a:prstGeom prst="ellipse">
              <a:avLst/>
            </a:prstGeom>
            <a:solidFill>
              <a:srgbClr val="225B62"/>
            </a:solidFill>
            <a:ln w="6350" cap="flat" cmpd="sng" algn="ctr">
              <a:noFill/>
              <a:prstDash val="solid"/>
              <a:miter lim="800000"/>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defTabSz="466236"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8" name="Oval 7">
              <a:extLst>
                <a:ext uri="{FF2B5EF4-FFF2-40B4-BE49-F238E27FC236}">
                  <a16:creationId xmlns:a16="http://schemas.microsoft.com/office/drawing/2014/main" id="{D6B75F0C-5CE4-2C0C-1374-22E93CDB23CB}"/>
                </a:ext>
                <a:ext uri="{C183D7F6-B498-43B3-948B-1728B52AA6E4}">
                  <adec:decorative xmlns:adec="http://schemas.microsoft.com/office/drawing/2017/decorative" val="1"/>
                </a:ext>
              </a:extLst>
            </p:cNvPr>
            <p:cNvSpPr>
              <a:spLocks noChangeAspect="1"/>
            </p:cNvSpPr>
            <p:nvPr/>
          </p:nvSpPr>
          <p:spPr bwMode="auto">
            <a:xfrm>
              <a:off x="8434589" y="5262369"/>
              <a:ext cx="53847" cy="45719"/>
            </a:xfrm>
            <a:prstGeom prst="ellipse">
              <a:avLst/>
            </a:prstGeom>
            <a:solidFill>
              <a:srgbClr val="225B62"/>
            </a:solidFill>
            <a:ln w="6350" cap="flat" cmpd="sng" algn="ctr">
              <a:noFill/>
              <a:prstDash val="solid"/>
              <a:miter lim="800000"/>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defTabSz="466236"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9" name="Oval 8">
              <a:extLst>
                <a:ext uri="{FF2B5EF4-FFF2-40B4-BE49-F238E27FC236}">
                  <a16:creationId xmlns:a16="http://schemas.microsoft.com/office/drawing/2014/main" id="{1114BA1C-5790-D438-7CE4-B3540A6985E3}"/>
                </a:ext>
                <a:ext uri="{C183D7F6-B498-43B3-948B-1728B52AA6E4}">
                  <adec:decorative xmlns:adec="http://schemas.microsoft.com/office/drawing/2017/decorative" val="1"/>
                </a:ext>
              </a:extLst>
            </p:cNvPr>
            <p:cNvSpPr>
              <a:spLocks noChangeAspect="1"/>
            </p:cNvSpPr>
            <p:nvPr/>
          </p:nvSpPr>
          <p:spPr bwMode="auto">
            <a:xfrm>
              <a:off x="7588769" y="5287769"/>
              <a:ext cx="53847" cy="45719"/>
            </a:xfrm>
            <a:prstGeom prst="ellipse">
              <a:avLst/>
            </a:prstGeom>
            <a:solidFill>
              <a:srgbClr val="225B62"/>
            </a:solidFill>
            <a:ln w="6350" cap="flat" cmpd="sng" algn="ctr">
              <a:noFill/>
              <a:prstDash val="solid"/>
              <a:miter lim="800000"/>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defTabSz="466236"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cxnSp>
          <p:nvCxnSpPr>
            <p:cNvPr id="10" name="Straight Connector 67">
              <a:extLst>
                <a:ext uri="{FF2B5EF4-FFF2-40B4-BE49-F238E27FC236}">
                  <a16:creationId xmlns:a16="http://schemas.microsoft.com/office/drawing/2014/main" id="{B19FBD13-7CC3-B87C-7874-D42947A35BB3}"/>
                </a:ext>
              </a:extLst>
            </p:cNvPr>
            <p:cNvCxnSpPr>
              <a:cxnSpLocks/>
            </p:cNvCxnSpPr>
            <p:nvPr/>
          </p:nvCxnSpPr>
          <p:spPr>
            <a:xfrm flipV="1">
              <a:off x="8600940" y="2856084"/>
              <a:ext cx="0" cy="1401646"/>
            </a:xfrm>
            <a:prstGeom prst="straightConnector1">
              <a:avLst/>
            </a:prstGeom>
            <a:noFill/>
            <a:ln w="15875" cap="rnd">
              <a:gradFill flip="none" rotWithShape="1">
                <a:gsLst>
                  <a:gs pos="100000">
                    <a:srgbClr val="2E7C86"/>
                  </a:gs>
                  <a:gs pos="0">
                    <a:srgbClr val="225B62"/>
                  </a:gs>
                </a:gsLst>
                <a:lin ang="16200000" scaled="1"/>
                <a:tileRect/>
              </a:gradFill>
              <a:prstDash val="solid"/>
              <a:round/>
            </a:ln>
          </p:spPr>
        </p:cxnSp>
        <p:cxnSp>
          <p:nvCxnSpPr>
            <p:cNvPr id="11" name="Straight Connector 67">
              <a:extLst>
                <a:ext uri="{FF2B5EF4-FFF2-40B4-BE49-F238E27FC236}">
                  <a16:creationId xmlns:a16="http://schemas.microsoft.com/office/drawing/2014/main" id="{C011B1EF-01FD-9CAE-33F8-8EFE7A1CE82F}"/>
                </a:ext>
              </a:extLst>
            </p:cNvPr>
            <p:cNvCxnSpPr>
              <a:cxnSpLocks/>
            </p:cNvCxnSpPr>
            <p:nvPr/>
          </p:nvCxnSpPr>
          <p:spPr>
            <a:xfrm flipH="1" flipV="1">
              <a:off x="8706796" y="2856084"/>
              <a:ext cx="85" cy="1401646"/>
            </a:xfrm>
            <a:prstGeom prst="straightConnector1">
              <a:avLst/>
            </a:prstGeom>
            <a:noFill/>
            <a:ln w="15875" cap="rnd">
              <a:gradFill flip="none" rotWithShape="1">
                <a:gsLst>
                  <a:gs pos="100000">
                    <a:srgbClr val="2E7C86"/>
                  </a:gs>
                  <a:gs pos="0">
                    <a:srgbClr val="225B62"/>
                  </a:gs>
                </a:gsLst>
                <a:lin ang="16200000" scaled="1"/>
                <a:tileRect/>
              </a:gradFill>
              <a:prstDash val="solid"/>
              <a:round/>
            </a:ln>
          </p:spPr>
        </p:cxnSp>
        <p:cxnSp>
          <p:nvCxnSpPr>
            <p:cNvPr id="12" name="Straight Connector 67">
              <a:extLst>
                <a:ext uri="{FF2B5EF4-FFF2-40B4-BE49-F238E27FC236}">
                  <a16:creationId xmlns:a16="http://schemas.microsoft.com/office/drawing/2014/main" id="{5BF9C364-6990-AC55-73CF-E5314713786C}"/>
                </a:ext>
              </a:extLst>
            </p:cNvPr>
            <p:cNvCxnSpPr>
              <a:cxnSpLocks/>
            </p:cNvCxnSpPr>
            <p:nvPr/>
          </p:nvCxnSpPr>
          <p:spPr>
            <a:xfrm flipV="1">
              <a:off x="8819048" y="2863626"/>
              <a:ext cx="0" cy="1730157"/>
            </a:xfrm>
            <a:prstGeom prst="straightConnector1">
              <a:avLst/>
            </a:prstGeom>
            <a:noFill/>
            <a:ln w="15875" cap="rnd">
              <a:gradFill flip="none" rotWithShape="1">
                <a:gsLst>
                  <a:gs pos="100000">
                    <a:srgbClr val="2E7C86"/>
                  </a:gs>
                  <a:gs pos="0">
                    <a:srgbClr val="225B62"/>
                  </a:gs>
                </a:gsLst>
                <a:lin ang="16200000" scaled="1"/>
                <a:tileRect/>
              </a:gradFill>
              <a:prstDash val="solid"/>
              <a:round/>
            </a:ln>
          </p:spPr>
        </p:cxnSp>
        <p:cxnSp>
          <p:nvCxnSpPr>
            <p:cNvPr id="13" name="Straight Connector 67">
              <a:extLst>
                <a:ext uri="{FF2B5EF4-FFF2-40B4-BE49-F238E27FC236}">
                  <a16:creationId xmlns:a16="http://schemas.microsoft.com/office/drawing/2014/main" id="{FA0D9C69-B56E-FDB3-9F9F-F00C8A7641E6}"/>
                </a:ext>
              </a:extLst>
            </p:cNvPr>
            <p:cNvCxnSpPr>
              <a:cxnSpLocks/>
            </p:cNvCxnSpPr>
            <p:nvPr/>
          </p:nvCxnSpPr>
          <p:spPr>
            <a:xfrm flipV="1">
              <a:off x="8918762" y="2856084"/>
              <a:ext cx="0" cy="1401646"/>
            </a:xfrm>
            <a:prstGeom prst="straightConnector1">
              <a:avLst/>
            </a:prstGeom>
            <a:noFill/>
            <a:ln w="15875" cap="rnd">
              <a:gradFill flip="none" rotWithShape="1">
                <a:gsLst>
                  <a:gs pos="100000">
                    <a:srgbClr val="2E7C86"/>
                  </a:gs>
                  <a:gs pos="0">
                    <a:srgbClr val="225B62"/>
                  </a:gs>
                </a:gsLst>
                <a:lin ang="16200000" scaled="1"/>
                <a:tileRect/>
              </a:gradFill>
              <a:prstDash val="solid"/>
              <a:round/>
            </a:ln>
          </p:spPr>
        </p:cxnSp>
        <p:sp>
          <p:nvSpPr>
            <p:cNvPr id="14" name="Freeform: Shape 13">
              <a:extLst>
                <a:ext uri="{FF2B5EF4-FFF2-40B4-BE49-F238E27FC236}">
                  <a16:creationId xmlns:a16="http://schemas.microsoft.com/office/drawing/2014/main" id="{0C57CFC1-655F-5FF1-CD52-49C88C06EA0A}"/>
                </a:ext>
              </a:extLst>
            </p:cNvPr>
            <p:cNvSpPr/>
            <p:nvPr/>
          </p:nvSpPr>
          <p:spPr>
            <a:xfrm>
              <a:off x="7747886" y="4258770"/>
              <a:ext cx="853056" cy="687254"/>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5875" cap="rnd">
              <a:gradFill flip="none" rotWithShape="1">
                <a:gsLst>
                  <a:gs pos="100000">
                    <a:srgbClr val="2E7C86"/>
                  </a:gs>
                  <a:gs pos="0">
                    <a:srgbClr val="49C5B1"/>
                  </a:gs>
                </a:gsLst>
                <a:lin ang="16200000" scaled="1"/>
                <a:tileRect/>
              </a:gradFill>
              <a:prstDash val="solid"/>
              <a:rou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5" name="Freeform: Shape 14">
              <a:extLst>
                <a:ext uri="{FF2B5EF4-FFF2-40B4-BE49-F238E27FC236}">
                  <a16:creationId xmlns:a16="http://schemas.microsoft.com/office/drawing/2014/main" id="{B19B1818-3398-B6DA-AD30-C173E7EB467E}"/>
                </a:ext>
              </a:extLst>
            </p:cNvPr>
            <p:cNvSpPr/>
            <p:nvPr/>
          </p:nvSpPr>
          <p:spPr>
            <a:xfrm>
              <a:off x="8280268" y="4258770"/>
              <a:ext cx="426528" cy="687254"/>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5875" cap="rnd">
              <a:gradFill flip="none" rotWithShape="1">
                <a:gsLst>
                  <a:gs pos="100000">
                    <a:srgbClr val="2E7C86"/>
                  </a:gs>
                  <a:gs pos="0">
                    <a:srgbClr val="49C5B1"/>
                  </a:gs>
                </a:gsLst>
                <a:lin ang="16200000" scaled="1"/>
                <a:tileRect/>
              </a:gradFill>
              <a:prstDash val="solid"/>
              <a:rou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6" name="Freeform: Shape 15">
              <a:extLst>
                <a:ext uri="{FF2B5EF4-FFF2-40B4-BE49-F238E27FC236}">
                  <a16:creationId xmlns:a16="http://schemas.microsoft.com/office/drawing/2014/main" id="{6CB8A2A7-A27F-A75F-01BC-2AF728AF0B78}"/>
                </a:ext>
              </a:extLst>
            </p:cNvPr>
            <p:cNvSpPr/>
            <p:nvPr/>
          </p:nvSpPr>
          <p:spPr>
            <a:xfrm>
              <a:off x="8819254" y="4260897"/>
              <a:ext cx="12453" cy="678211"/>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5875" cap="rnd">
              <a:gradFill flip="none" rotWithShape="1">
                <a:gsLst>
                  <a:gs pos="100000">
                    <a:srgbClr val="2E7C86"/>
                  </a:gs>
                  <a:gs pos="0">
                    <a:srgbClr val="49C5B1"/>
                  </a:gs>
                </a:gsLst>
                <a:lin ang="16200000" scaled="1"/>
                <a:tileRect/>
              </a:gradFill>
              <a:prstDash val="solid"/>
              <a:rou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7" name="Freeform: Shape 16">
              <a:extLst>
                <a:ext uri="{FF2B5EF4-FFF2-40B4-BE49-F238E27FC236}">
                  <a16:creationId xmlns:a16="http://schemas.microsoft.com/office/drawing/2014/main" id="{BF41A53F-B4F0-B19D-6D85-8430E2A29CD4}"/>
                </a:ext>
              </a:extLst>
            </p:cNvPr>
            <p:cNvSpPr/>
            <p:nvPr/>
          </p:nvSpPr>
          <p:spPr>
            <a:xfrm>
              <a:off x="9024357" y="4258770"/>
              <a:ext cx="853056" cy="687254"/>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5875" cap="rnd">
              <a:gradFill flip="none" rotWithShape="1">
                <a:gsLst>
                  <a:gs pos="100000">
                    <a:srgbClr val="2E7C86"/>
                  </a:gs>
                  <a:gs pos="0">
                    <a:srgbClr val="49C5B1"/>
                  </a:gs>
                </a:gsLst>
                <a:lin ang="16200000" scaled="1"/>
                <a:tileRect/>
              </a:gradFill>
              <a:prstDash val="solid"/>
              <a:rou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8" name="Freeform: Shape 17">
              <a:extLst>
                <a:ext uri="{FF2B5EF4-FFF2-40B4-BE49-F238E27FC236}">
                  <a16:creationId xmlns:a16="http://schemas.microsoft.com/office/drawing/2014/main" id="{7686AC8C-BF3A-4E8C-17F5-A34B967D217D}"/>
                </a:ext>
              </a:extLst>
            </p:cNvPr>
            <p:cNvSpPr/>
            <p:nvPr/>
          </p:nvSpPr>
          <p:spPr>
            <a:xfrm>
              <a:off x="8918503" y="4258770"/>
              <a:ext cx="426528" cy="687254"/>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5875" cap="rnd">
              <a:gradFill flip="none" rotWithShape="1">
                <a:gsLst>
                  <a:gs pos="100000">
                    <a:srgbClr val="2E7C86"/>
                  </a:gs>
                  <a:gs pos="0">
                    <a:srgbClr val="49C5B1"/>
                  </a:gs>
                </a:gsLst>
                <a:lin ang="16200000" scaled="1"/>
                <a:tileRect/>
              </a:gradFill>
              <a:prstDash val="solid"/>
              <a:round/>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9" name="Oval 18">
              <a:extLst>
                <a:ext uri="{FF2B5EF4-FFF2-40B4-BE49-F238E27FC236}">
                  <a16:creationId xmlns:a16="http://schemas.microsoft.com/office/drawing/2014/main" id="{A2AF5027-2FB0-9E31-2B7B-3A787A75EE3D}"/>
                </a:ext>
                <a:ext uri="{C183D7F6-B498-43B3-948B-1728B52AA6E4}">
                  <adec:decorative xmlns:adec="http://schemas.microsoft.com/office/drawing/2017/decorative" val="1"/>
                </a:ext>
              </a:extLst>
            </p:cNvPr>
            <p:cNvSpPr>
              <a:spLocks noChangeAspect="1"/>
            </p:cNvSpPr>
            <p:nvPr/>
          </p:nvSpPr>
          <p:spPr bwMode="auto">
            <a:xfrm>
              <a:off x="8573258" y="3516456"/>
              <a:ext cx="53847" cy="53847"/>
            </a:xfrm>
            <a:prstGeom prst="ellipse">
              <a:avLst/>
            </a:prstGeom>
            <a:solidFill>
              <a:srgbClr val="49C5B1"/>
            </a:solidFill>
            <a:ln w="6350" cap="flat" cmpd="sng" algn="ctr">
              <a:noFill/>
              <a:prstDash val="solid"/>
              <a:miter lim="800000"/>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defTabSz="466236"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CFF45615-31BC-C441-E75E-38B7841ACBD6}"/>
                </a:ext>
                <a:ext uri="{C183D7F6-B498-43B3-948B-1728B52AA6E4}">
                  <adec:decorative xmlns:adec="http://schemas.microsoft.com/office/drawing/2017/decorative" val="1"/>
                </a:ext>
              </a:extLst>
            </p:cNvPr>
            <p:cNvSpPr>
              <a:spLocks noChangeAspect="1"/>
            </p:cNvSpPr>
            <p:nvPr/>
          </p:nvSpPr>
          <p:spPr bwMode="auto">
            <a:xfrm>
              <a:off x="8893933" y="3407871"/>
              <a:ext cx="53847" cy="53847"/>
            </a:xfrm>
            <a:prstGeom prst="ellipse">
              <a:avLst/>
            </a:prstGeom>
            <a:solidFill>
              <a:srgbClr val="49C5B1"/>
            </a:solidFill>
            <a:ln w="6350" cap="flat" cmpd="sng" algn="ctr">
              <a:noFill/>
              <a:prstDash val="solid"/>
              <a:miter lim="800000"/>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defTabSz="466236"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BF91ABE6-59D3-A6D6-9A26-7553D5165988}"/>
                </a:ext>
                <a:ext uri="{C183D7F6-B498-43B3-948B-1728B52AA6E4}">
                  <adec:decorative xmlns:adec="http://schemas.microsoft.com/office/drawing/2017/decorative" val="1"/>
                </a:ext>
              </a:extLst>
            </p:cNvPr>
            <p:cNvSpPr>
              <a:spLocks noChangeAspect="1"/>
            </p:cNvSpPr>
            <p:nvPr/>
          </p:nvSpPr>
          <p:spPr bwMode="auto">
            <a:xfrm>
              <a:off x="8785983" y="3766011"/>
              <a:ext cx="53847" cy="53847"/>
            </a:xfrm>
            <a:prstGeom prst="ellipse">
              <a:avLst/>
            </a:prstGeom>
            <a:solidFill>
              <a:srgbClr val="49C5B1"/>
            </a:solidFill>
            <a:ln w="6350" cap="flat" cmpd="sng" algn="ctr">
              <a:noFill/>
              <a:prstDash val="solid"/>
              <a:miter lim="800000"/>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defTabSz="466236"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5832A843-E2F0-413F-F5C2-44754902D6B4}"/>
                </a:ext>
                <a:ext uri="{C183D7F6-B498-43B3-948B-1728B52AA6E4}">
                  <adec:decorative xmlns:adec="http://schemas.microsoft.com/office/drawing/2017/decorative" val="1"/>
                </a:ext>
              </a:extLst>
            </p:cNvPr>
            <p:cNvSpPr>
              <a:spLocks noChangeAspect="1"/>
            </p:cNvSpPr>
            <p:nvPr/>
          </p:nvSpPr>
          <p:spPr bwMode="auto">
            <a:xfrm>
              <a:off x="8998708" y="3962861"/>
              <a:ext cx="53847" cy="53847"/>
            </a:xfrm>
            <a:prstGeom prst="ellipse">
              <a:avLst/>
            </a:prstGeom>
            <a:solidFill>
              <a:srgbClr val="49C5B1"/>
            </a:solidFill>
            <a:ln w="6350" cap="flat" cmpd="sng" algn="ctr">
              <a:noFill/>
              <a:prstDash val="solid"/>
              <a:miter lim="800000"/>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defTabSz="466236"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DB484FD4-7B2B-DAE9-08CF-7E90B3B54559}"/>
                </a:ext>
              </a:extLst>
            </p:cNvPr>
            <p:cNvSpPr txBox="1"/>
            <p:nvPr/>
          </p:nvSpPr>
          <p:spPr>
            <a:xfrm>
              <a:off x="7588717" y="2591847"/>
              <a:ext cx="643803" cy="169277"/>
            </a:xfrm>
            <a:prstGeom prst="rect">
              <a:avLst/>
            </a:prstGeom>
            <a:noFill/>
          </p:spPr>
          <p:txBody>
            <a:bodyPr wrap="square" lIns="0" tIns="0" rIns="0" bIns="0" rtlCol="0">
              <a:spAutoFit/>
            </a:bodyPr>
            <a:lstStyle>
              <a:defPPr>
                <a:defRPr lang="en-US"/>
              </a:defPPr>
              <a:lvl1pPr>
                <a:defRPr sz="1400"/>
              </a:lvl1pPr>
            </a:lstStyle>
            <a:p>
              <a:pPr marL="0" marR="0" lvl="0" indent="0" defTabSz="914367" eaLnBrk="1" fontAlgn="auto" latinLnBrk="0" hangingPunct="1">
                <a:lnSpc>
                  <a:spcPct val="100000"/>
                </a:lnSpc>
                <a:spcBef>
                  <a:spcPts val="0"/>
                </a:spcBef>
                <a:spcAft>
                  <a:spcPts val="0"/>
                </a:spcAft>
                <a:buClrTx/>
                <a:buSzTx/>
                <a:buFontTx/>
                <a:buNone/>
                <a:tabLst/>
                <a:defRPr/>
              </a:pPr>
              <a:r>
                <a:rPr kumimoji="0" lang="es-ES" sz="1100" b="0" i="0" u="none" strike="noStrike" kern="0" cap="none" spc="0" normalizeH="0" baseline="0" noProof="0">
                  <a:ln>
                    <a:noFill/>
                  </a:ln>
                  <a:solidFill>
                    <a:srgbClr val="FFFFFF"/>
                  </a:solidFill>
                  <a:effectLst/>
                  <a:uLnTx/>
                  <a:uFillTx/>
                </a:rPr>
                <a:t>Teams</a:t>
              </a:r>
              <a:endParaRPr kumimoji="0" lang="en-US" sz="1100" b="0" i="0" u="none" strike="noStrike" kern="0" cap="none" spc="0" normalizeH="0" baseline="0" noProof="0">
                <a:ln>
                  <a:noFill/>
                </a:ln>
                <a:solidFill>
                  <a:srgbClr val="FFFFFF"/>
                </a:solidFill>
                <a:effectLst/>
                <a:uLnTx/>
                <a:uFillTx/>
              </a:endParaRPr>
            </a:p>
          </p:txBody>
        </p:sp>
        <p:sp>
          <p:nvSpPr>
            <p:cNvPr id="24" name="TextBox 23">
              <a:extLst>
                <a:ext uri="{FF2B5EF4-FFF2-40B4-BE49-F238E27FC236}">
                  <a16:creationId xmlns:a16="http://schemas.microsoft.com/office/drawing/2014/main" id="{3B729117-4DC1-3CE1-BD39-F50D938A7968}"/>
                </a:ext>
              </a:extLst>
            </p:cNvPr>
            <p:cNvSpPr txBox="1"/>
            <p:nvPr/>
          </p:nvSpPr>
          <p:spPr>
            <a:xfrm>
              <a:off x="8375409" y="2591847"/>
              <a:ext cx="1008615" cy="169277"/>
            </a:xfrm>
            <a:prstGeom prst="rect">
              <a:avLst/>
            </a:prstGeom>
            <a:noFill/>
          </p:spPr>
          <p:txBody>
            <a:bodyPr wrap="square" lIns="0" tIns="0" rIns="0" bIns="0" rtlCol="0">
              <a:spAutoFit/>
            </a:bodyPr>
            <a:lstStyle>
              <a:defPPr>
                <a:defRPr lang="en-US"/>
              </a:defPPr>
              <a:lvl1pPr>
                <a:defRPr sz="1400"/>
              </a:lvl1pPr>
            </a:lstStyle>
            <a:p>
              <a:pPr marL="0" marR="0" lvl="0" indent="0" defTabSz="914367" eaLnBrk="1" fontAlgn="auto" latinLnBrk="0" hangingPunct="1">
                <a:lnSpc>
                  <a:spcPct val="100000"/>
                </a:lnSpc>
                <a:spcBef>
                  <a:spcPts val="0"/>
                </a:spcBef>
                <a:spcAft>
                  <a:spcPts val="0"/>
                </a:spcAft>
                <a:buClrTx/>
                <a:buSzTx/>
                <a:buFontTx/>
                <a:buNone/>
                <a:tabLst/>
                <a:defRPr/>
              </a:pPr>
              <a:r>
                <a:rPr kumimoji="0" lang="es-ES" sz="1100" b="0" i="0" u="none" strike="noStrike" kern="0" cap="none" spc="0" normalizeH="0" baseline="0" noProof="0">
                  <a:ln>
                    <a:noFill/>
                  </a:ln>
                  <a:solidFill>
                    <a:srgbClr val="FFFFFF"/>
                  </a:solidFill>
                  <a:effectLst/>
                  <a:uLnTx/>
                  <a:uFillTx/>
                </a:rPr>
                <a:t>Power Point</a:t>
              </a:r>
              <a:endParaRPr kumimoji="0" lang="en-US" sz="1100" b="0" i="0" u="none" strike="noStrike" kern="0" cap="none" spc="0" normalizeH="0" baseline="0" noProof="0">
                <a:ln>
                  <a:noFill/>
                </a:ln>
                <a:solidFill>
                  <a:srgbClr val="FFFFFF"/>
                </a:solidFill>
                <a:effectLst/>
                <a:uLnTx/>
                <a:uFillTx/>
              </a:endParaRPr>
            </a:p>
          </p:txBody>
        </p:sp>
        <p:grpSp>
          <p:nvGrpSpPr>
            <p:cNvPr id="25" name="Group 24">
              <a:extLst>
                <a:ext uri="{FF2B5EF4-FFF2-40B4-BE49-F238E27FC236}">
                  <a16:creationId xmlns:a16="http://schemas.microsoft.com/office/drawing/2014/main" id="{DB894A46-E276-2A03-14BC-2DCBDABC3DD3}"/>
                </a:ext>
              </a:extLst>
            </p:cNvPr>
            <p:cNvGrpSpPr/>
            <p:nvPr/>
          </p:nvGrpSpPr>
          <p:grpSpPr>
            <a:xfrm>
              <a:off x="6626333" y="4557335"/>
              <a:ext cx="4384013" cy="1141215"/>
              <a:chOff x="2053316" y="3840140"/>
              <a:chExt cx="4384013" cy="1141215"/>
            </a:xfrm>
          </p:grpSpPr>
          <p:sp>
            <p:nvSpPr>
              <p:cNvPr id="46" name="Rectangle 45">
                <a:extLst>
                  <a:ext uri="{FF2B5EF4-FFF2-40B4-BE49-F238E27FC236}">
                    <a16:creationId xmlns:a16="http://schemas.microsoft.com/office/drawing/2014/main" id="{BA92EB40-7A37-3D64-3BA1-F90FD5CCBBA5}"/>
                  </a:ext>
                </a:extLst>
              </p:cNvPr>
              <p:cNvSpPr/>
              <p:nvPr/>
            </p:nvSpPr>
            <p:spPr bwMode="auto">
              <a:xfrm>
                <a:off x="2053316" y="3840140"/>
                <a:ext cx="4293394" cy="1141215"/>
              </a:xfrm>
              <a:prstGeom prst="rect">
                <a:avLst/>
              </a:prstGeom>
              <a:solidFill>
                <a:srgbClr val="D83B01">
                  <a:lumMod val="75000"/>
                </a:srgbClr>
              </a:solidFill>
              <a:ln w="6350" cap="flat" cmpd="sng" algn="ctr">
                <a:noFill/>
                <a:prstDash val="solid"/>
                <a:miter lim="800000"/>
                <a:headEnd type="none" w="med" len="med"/>
                <a:tailEnd type="none" w="med" len="med"/>
              </a:ln>
              <a:effectLst>
                <a:outerShdw blurRad="76200" dist="12700" dir="5400000" algn="ctr" rotWithShape="0">
                  <a:srgbClr val="000000">
                    <a:alpha val="43137"/>
                  </a:srgbClr>
                </a:outerShdw>
                <a:softEdge rad="977900"/>
              </a:effectLst>
              <a:scene3d>
                <a:camera prst="perspectiveRelaxedModerately" fov="7200000">
                  <a:rot lat="18000000" lon="0" rev="0"/>
                </a:camera>
                <a:lightRig rig="balanced" dir="t"/>
              </a:scene3d>
              <a:sp3d extrusionH="387350" contourW="12700" prstMaterial="matte">
                <a:contourClr>
                  <a:srgbClr val="0B2637"/>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GB"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81571711-804F-ED68-F9C3-FA58C799E26D}"/>
                  </a:ext>
                  <a:ext uri="{C183D7F6-B498-43B3-948B-1728B52AA6E4}">
                    <adec:decorative xmlns:adec="http://schemas.microsoft.com/office/drawing/2017/decorative" val="1"/>
                  </a:ext>
                </a:extLst>
              </p:cNvPr>
              <p:cNvSpPr txBox="1"/>
              <p:nvPr/>
            </p:nvSpPr>
            <p:spPr>
              <a:xfrm>
                <a:off x="2211849" y="4336582"/>
                <a:ext cx="4225480" cy="392415"/>
              </a:xfrm>
              <a:prstGeom prst="rect">
                <a:avLst/>
              </a:prstGeom>
              <a:noFill/>
            </p:spPr>
            <p:txBody>
              <a:bodyPr wrap="square" lIns="0" tIns="0" rIns="0" bIns="114300" rtlCol="0" anchor="b" anchorCtr="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4217">
                          <a:srgbClr val="FFFFFF"/>
                        </a:gs>
                        <a:gs pos="18072">
                          <a:srgbClr val="FFFFFF"/>
                        </a:gs>
                      </a:gsLst>
                      <a:lin ang="1800000" scaled="0"/>
                    </a:gradFill>
                    <a:effectLst/>
                    <a:uLnTx/>
                    <a:uFillTx/>
                    <a:latin typeface="Segoe UI Semibold"/>
                  </a:rPr>
                  <a:t>Microsoft Graph</a:t>
                </a:r>
              </a:p>
            </p:txBody>
          </p:sp>
          <p:pic>
            <p:nvPicPr>
              <p:cNvPr id="48" name="Picture 47">
                <a:extLst>
                  <a:ext uri="{FF2B5EF4-FFF2-40B4-BE49-F238E27FC236}">
                    <a16:creationId xmlns:a16="http://schemas.microsoft.com/office/drawing/2014/main" id="{F7807878-B19F-2525-875B-8A7E951322CC}"/>
                  </a:ext>
                </a:extLst>
              </p:cNvPr>
              <p:cNvPicPr>
                <a:picLocks noChangeAspect="1"/>
              </p:cNvPicPr>
              <p:nvPr/>
            </p:nvPicPr>
            <p:blipFill rotWithShape="1">
              <a:blip r:embed="rId2">
                <a:clrChange>
                  <a:clrFrom>
                    <a:srgbClr val="16232D"/>
                  </a:clrFrom>
                  <a:clrTo>
                    <a:srgbClr val="16232D">
                      <a:alpha val="0"/>
                    </a:srgbClr>
                  </a:clrTo>
                </a:clrChange>
                <a:extLst>
                  <a:ext uri="{28A0092B-C50C-407E-A947-70E740481C1C}">
                    <a14:useLocalDpi xmlns:a14="http://schemas.microsoft.com/office/drawing/2010/main" val="0"/>
                  </a:ext>
                </a:extLst>
              </a:blip>
              <a:srcRect/>
              <a:stretch/>
            </p:blipFill>
            <p:spPr>
              <a:xfrm>
                <a:off x="3069599" y="4312005"/>
                <a:ext cx="339178" cy="304800"/>
              </a:xfrm>
              <a:prstGeom prst="rect">
                <a:avLst/>
              </a:prstGeom>
            </p:spPr>
          </p:pic>
        </p:grpSp>
        <p:sp>
          <p:nvSpPr>
            <p:cNvPr id="26" name="TextBox 25">
              <a:extLst>
                <a:ext uri="{FF2B5EF4-FFF2-40B4-BE49-F238E27FC236}">
                  <a16:creationId xmlns:a16="http://schemas.microsoft.com/office/drawing/2014/main" id="{9838765B-E7B4-0D69-774B-2D193CAC41B2}"/>
                </a:ext>
              </a:extLst>
            </p:cNvPr>
            <p:cNvSpPr txBox="1"/>
            <p:nvPr/>
          </p:nvSpPr>
          <p:spPr>
            <a:xfrm>
              <a:off x="9497759" y="2591847"/>
              <a:ext cx="747618" cy="169277"/>
            </a:xfrm>
            <a:prstGeom prst="rect">
              <a:avLst/>
            </a:prstGeom>
            <a:noFill/>
          </p:spPr>
          <p:txBody>
            <a:bodyPr wrap="square" lIns="0" tIns="0" rIns="0" bIns="0" rtlCol="0">
              <a:spAutoFit/>
            </a:bodyPr>
            <a:lstStyle>
              <a:defPPr>
                <a:defRPr lang="en-US"/>
              </a:defPPr>
              <a:lvl1pPr>
                <a:defRPr sz="1400"/>
              </a:lvl1pPr>
            </a:lstStyle>
            <a:p>
              <a:pPr marL="0" marR="0" lvl="0" indent="0" defTabSz="914367" eaLnBrk="1" fontAlgn="auto" latinLnBrk="0" hangingPunct="1">
                <a:lnSpc>
                  <a:spcPct val="100000"/>
                </a:lnSpc>
                <a:spcBef>
                  <a:spcPts val="0"/>
                </a:spcBef>
                <a:spcAft>
                  <a:spcPts val="0"/>
                </a:spcAft>
                <a:buClrTx/>
                <a:buSzTx/>
                <a:buFontTx/>
                <a:buNone/>
                <a:tabLst/>
                <a:defRPr/>
              </a:pPr>
              <a:r>
                <a:rPr kumimoji="0" lang="es-ES" sz="1100" b="0" i="0" u="none" strike="noStrike" kern="0" cap="none" spc="0" normalizeH="0" baseline="0" noProof="0">
                  <a:ln>
                    <a:noFill/>
                  </a:ln>
                  <a:solidFill>
                    <a:srgbClr val="FFFFFF"/>
                  </a:solidFill>
                  <a:effectLst/>
                  <a:uLnTx/>
                  <a:uFillTx/>
                </a:rPr>
                <a:t>Apps…</a:t>
              </a:r>
              <a:endParaRPr kumimoji="0" lang="en-US" sz="1100" b="0" i="0" u="none" strike="noStrike" kern="0" cap="none" spc="0" normalizeH="0" baseline="0" noProof="0">
                <a:ln>
                  <a:noFill/>
                </a:ln>
                <a:solidFill>
                  <a:srgbClr val="FFFFFF"/>
                </a:solidFill>
                <a:effectLst/>
                <a:uLnTx/>
                <a:uFillTx/>
              </a:endParaRPr>
            </a:p>
          </p:txBody>
        </p:sp>
        <p:sp>
          <p:nvSpPr>
            <p:cNvPr id="27" name="TextBox 26">
              <a:extLst>
                <a:ext uri="{FF2B5EF4-FFF2-40B4-BE49-F238E27FC236}">
                  <a16:creationId xmlns:a16="http://schemas.microsoft.com/office/drawing/2014/main" id="{DBE2AB2E-47E1-C7DC-BB57-2E54412C3702}"/>
                </a:ext>
                <a:ext uri="{C183D7F6-B498-43B3-948B-1728B52AA6E4}">
                  <adec:decorative xmlns:adec="http://schemas.microsoft.com/office/drawing/2017/decorative" val="1"/>
                </a:ext>
              </a:extLst>
            </p:cNvPr>
            <p:cNvSpPr txBox="1"/>
            <p:nvPr/>
          </p:nvSpPr>
          <p:spPr>
            <a:xfrm>
              <a:off x="6705600" y="2194429"/>
              <a:ext cx="4225480" cy="300082"/>
            </a:xfrm>
            <a:prstGeom prst="rect">
              <a:avLst/>
            </a:prstGeom>
            <a:noFill/>
          </p:spPr>
          <p:txBody>
            <a:bodyPr wrap="square" lIns="0" tIns="0" rIns="0" bIns="114300" rtlCol="0" anchor="ctr" anchorCtr="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4217">
                        <a:srgbClr val="FFFFFF"/>
                      </a:gs>
                      <a:gs pos="18072">
                        <a:srgbClr val="FFFFFF"/>
                      </a:gs>
                    </a:gsLst>
                    <a:lin ang="1800000" scaled="0"/>
                  </a:gradFill>
                  <a:effectLst/>
                  <a:uLnTx/>
                  <a:uFillTx/>
                  <a:latin typeface="Segoe UI Semibold"/>
                </a:rPr>
                <a:t>Consistent Experience</a:t>
              </a:r>
            </a:p>
          </p:txBody>
        </p:sp>
        <p:grpSp>
          <p:nvGrpSpPr>
            <p:cNvPr id="28" name="person" descr="person">
              <a:extLst>
                <a:ext uri="{FF2B5EF4-FFF2-40B4-BE49-F238E27FC236}">
                  <a16:creationId xmlns:a16="http://schemas.microsoft.com/office/drawing/2014/main" id="{C8E7FA18-E7F2-FE49-2004-415A14C08B60}"/>
                </a:ext>
              </a:extLst>
            </p:cNvPr>
            <p:cNvGrpSpPr/>
            <p:nvPr/>
          </p:nvGrpSpPr>
          <p:grpSpPr>
            <a:xfrm>
              <a:off x="7109230" y="1701652"/>
              <a:ext cx="277158" cy="335405"/>
              <a:chOff x="5517875" y="3368919"/>
              <a:chExt cx="233375" cy="282423"/>
            </a:xfrm>
            <a:solidFill>
              <a:srgbClr val="D83B01">
                <a:lumMod val="60000"/>
                <a:lumOff val="40000"/>
              </a:srgbClr>
            </a:solidFill>
          </p:grpSpPr>
          <p:sp>
            <p:nvSpPr>
              <p:cNvPr id="44" name="Freeform: Shape 43">
                <a:extLst>
                  <a:ext uri="{FF2B5EF4-FFF2-40B4-BE49-F238E27FC236}">
                    <a16:creationId xmlns:a16="http://schemas.microsoft.com/office/drawing/2014/main" id="{0A54B23E-7953-3C1E-01FB-ED5883D93612}"/>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5" name="Freeform: Shape 44">
                <a:extLst>
                  <a:ext uri="{FF2B5EF4-FFF2-40B4-BE49-F238E27FC236}">
                    <a16:creationId xmlns:a16="http://schemas.microsoft.com/office/drawing/2014/main" id="{3DD23F2C-F42C-CC4D-F550-65CBFEF892AD}"/>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29" name="person" descr="person">
              <a:extLst>
                <a:ext uri="{FF2B5EF4-FFF2-40B4-BE49-F238E27FC236}">
                  <a16:creationId xmlns:a16="http://schemas.microsoft.com/office/drawing/2014/main" id="{FDACF905-CF08-6829-FFBD-2F87A8059438}"/>
                </a:ext>
              </a:extLst>
            </p:cNvPr>
            <p:cNvGrpSpPr/>
            <p:nvPr/>
          </p:nvGrpSpPr>
          <p:grpSpPr>
            <a:xfrm>
              <a:off x="7904068" y="1692995"/>
              <a:ext cx="277158" cy="335405"/>
              <a:chOff x="5517875" y="3368919"/>
              <a:chExt cx="233375" cy="282423"/>
            </a:xfrm>
            <a:solidFill>
              <a:srgbClr val="D83B01">
                <a:lumMod val="60000"/>
                <a:lumOff val="40000"/>
              </a:srgbClr>
            </a:solidFill>
          </p:grpSpPr>
          <p:sp>
            <p:nvSpPr>
              <p:cNvPr id="42" name="Freeform: Shape 41">
                <a:extLst>
                  <a:ext uri="{FF2B5EF4-FFF2-40B4-BE49-F238E27FC236}">
                    <a16:creationId xmlns:a16="http://schemas.microsoft.com/office/drawing/2014/main" id="{9BB85FDF-A4A2-E384-05B7-0E6ACD97B943}"/>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3" name="Freeform: Shape 42">
                <a:extLst>
                  <a:ext uri="{FF2B5EF4-FFF2-40B4-BE49-F238E27FC236}">
                    <a16:creationId xmlns:a16="http://schemas.microsoft.com/office/drawing/2014/main" id="{491E86A9-0579-391F-CAA0-0EBF83D0FE67}"/>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30" name="person" descr="person">
              <a:extLst>
                <a:ext uri="{FF2B5EF4-FFF2-40B4-BE49-F238E27FC236}">
                  <a16:creationId xmlns:a16="http://schemas.microsoft.com/office/drawing/2014/main" id="{C9F19F2A-B7C2-990E-D2FA-2C02AA153BD9}"/>
                </a:ext>
              </a:extLst>
            </p:cNvPr>
            <p:cNvGrpSpPr/>
            <p:nvPr/>
          </p:nvGrpSpPr>
          <p:grpSpPr>
            <a:xfrm>
              <a:off x="8698906" y="1701652"/>
              <a:ext cx="277158" cy="335405"/>
              <a:chOff x="5517875" y="3368919"/>
              <a:chExt cx="233375" cy="282423"/>
            </a:xfrm>
            <a:solidFill>
              <a:srgbClr val="D83B01">
                <a:lumMod val="60000"/>
                <a:lumOff val="40000"/>
              </a:srgbClr>
            </a:solidFill>
          </p:grpSpPr>
          <p:sp>
            <p:nvSpPr>
              <p:cNvPr id="40" name="Freeform: Shape 39">
                <a:extLst>
                  <a:ext uri="{FF2B5EF4-FFF2-40B4-BE49-F238E27FC236}">
                    <a16:creationId xmlns:a16="http://schemas.microsoft.com/office/drawing/2014/main" id="{B6A0BA95-8DCC-A86A-9309-0FD066EB59D8}"/>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1" name="Freeform: Shape 40">
                <a:extLst>
                  <a:ext uri="{FF2B5EF4-FFF2-40B4-BE49-F238E27FC236}">
                    <a16:creationId xmlns:a16="http://schemas.microsoft.com/office/drawing/2014/main" id="{8C676B41-4863-943F-3722-83DCFFEFEDD4}"/>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31" name="person" descr="person">
              <a:extLst>
                <a:ext uri="{FF2B5EF4-FFF2-40B4-BE49-F238E27FC236}">
                  <a16:creationId xmlns:a16="http://schemas.microsoft.com/office/drawing/2014/main" id="{C4BF6FE3-2AD5-FC84-437A-E6BDB4A5E7C8}"/>
                </a:ext>
              </a:extLst>
            </p:cNvPr>
            <p:cNvGrpSpPr/>
            <p:nvPr/>
          </p:nvGrpSpPr>
          <p:grpSpPr>
            <a:xfrm>
              <a:off x="9493744" y="1704605"/>
              <a:ext cx="277158" cy="335405"/>
              <a:chOff x="5517875" y="3368919"/>
              <a:chExt cx="233375" cy="282423"/>
            </a:xfrm>
            <a:solidFill>
              <a:srgbClr val="D83B01">
                <a:lumMod val="60000"/>
                <a:lumOff val="40000"/>
              </a:srgbClr>
            </a:solidFill>
          </p:grpSpPr>
          <p:sp>
            <p:nvSpPr>
              <p:cNvPr id="38" name="Freeform: Shape 37">
                <a:extLst>
                  <a:ext uri="{FF2B5EF4-FFF2-40B4-BE49-F238E27FC236}">
                    <a16:creationId xmlns:a16="http://schemas.microsoft.com/office/drawing/2014/main" id="{8871BF44-E940-FEF2-9F40-665D97D5B052}"/>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9" name="Freeform: Shape 38">
                <a:extLst>
                  <a:ext uri="{FF2B5EF4-FFF2-40B4-BE49-F238E27FC236}">
                    <a16:creationId xmlns:a16="http://schemas.microsoft.com/office/drawing/2014/main" id="{0BFF7F73-8A62-4AED-5EA7-32AB789555A0}"/>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32" name="person" descr="person">
              <a:extLst>
                <a:ext uri="{FF2B5EF4-FFF2-40B4-BE49-F238E27FC236}">
                  <a16:creationId xmlns:a16="http://schemas.microsoft.com/office/drawing/2014/main" id="{35FC9041-FA67-B3B7-4A34-2928D76197FC}"/>
                </a:ext>
              </a:extLst>
            </p:cNvPr>
            <p:cNvGrpSpPr/>
            <p:nvPr/>
          </p:nvGrpSpPr>
          <p:grpSpPr>
            <a:xfrm>
              <a:off x="10288581" y="1704605"/>
              <a:ext cx="277158" cy="335405"/>
              <a:chOff x="5517875" y="3368919"/>
              <a:chExt cx="233375" cy="282423"/>
            </a:xfrm>
            <a:solidFill>
              <a:srgbClr val="D83B01">
                <a:lumMod val="60000"/>
                <a:lumOff val="40000"/>
              </a:srgbClr>
            </a:solidFill>
          </p:grpSpPr>
          <p:sp>
            <p:nvSpPr>
              <p:cNvPr id="36" name="Freeform: Shape 35">
                <a:extLst>
                  <a:ext uri="{FF2B5EF4-FFF2-40B4-BE49-F238E27FC236}">
                    <a16:creationId xmlns:a16="http://schemas.microsoft.com/office/drawing/2014/main" id="{E56BAEEA-9804-A2C6-92C6-1887E7E21C75}"/>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37" name="Freeform: Shape 36">
                <a:extLst>
                  <a:ext uri="{FF2B5EF4-FFF2-40B4-BE49-F238E27FC236}">
                    <a16:creationId xmlns:a16="http://schemas.microsoft.com/office/drawing/2014/main" id="{F8093E03-F643-0FD3-360D-2F871ECA3A9E}"/>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33" name="Oval 32">
              <a:extLst>
                <a:ext uri="{FF2B5EF4-FFF2-40B4-BE49-F238E27FC236}">
                  <a16:creationId xmlns:a16="http://schemas.microsoft.com/office/drawing/2014/main" id="{4EF5FFA6-720D-097F-CC6E-60CC45C71589}"/>
                </a:ext>
                <a:ext uri="{C183D7F6-B498-43B3-948B-1728B52AA6E4}">
                  <adec:decorative xmlns:adec="http://schemas.microsoft.com/office/drawing/2017/decorative" val="1"/>
                </a:ext>
              </a:extLst>
            </p:cNvPr>
            <p:cNvSpPr/>
            <p:nvPr/>
          </p:nvSpPr>
          <p:spPr bwMode="auto">
            <a:xfrm>
              <a:off x="7416233" y="3017562"/>
              <a:ext cx="2741523" cy="1426833"/>
            </a:xfrm>
            <a:prstGeom prst="ellipse">
              <a:avLst/>
            </a:prstGeom>
            <a:solidFill>
              <a:srgbClr val="D83B01">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34" name="TextBox 33">
              <a:extLst>
                <a:ext uri="{FF2B5EF4-FFF2-40B4-BE49-F238E27FC236}">
                  <a16:creationId xmlns:a16="http://schemas.microsoft.com/office/drawing/2014/main" id="{1AB48794-32DF-70DC-5243-EA2C8BCA15F0}"/>
                </a:ext>
              </a:extLst>
            </p:cNvPr>
            <p:cNvSpPr txBox="1"/>
            <p:nvPr/>
          </p:nvSpPr>
          <p:spPr>
            <a:xfrm>
              <a:off x="8079560" y="3627804"/>
              <a:ext cx="1402820" cy="553998"/>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rPr>
                <a:t>C</a:t>
              </a:r>
              <a:r>
                <a:rPr kumimoji="0" lang="es-ES" sz="1800" b="0" i="0" u="none" strike="noStrike" kern="0" cap="none" spc="0" normalizeH="0" baseline="0" noProof="0">
                  <a:ln>
                    <a:noFill/>
                  </a:ln>
                  <a:solidFill>
                    <a:srgbClr val="FFFFFF"/>
                  </a:solidFill>
                  <a:effectLst/>
                  <a:uLnTx/>
                  <a:uFillTx/>
                </a:rPr>
                <a:t>opilot for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800" b="0" i="0" u="none" strike="noStrike" kern="0" cap="none" spc="0" normalizeH="0" baseline="0" noProof="0">
                  <a:ln>
                    <a:noFill/>
                  </a:ln>
                  <a:solidFill>
                    <a:srgbClr val="FFFFFF"/>
                  </a:solidFill>
                  <a:effectLst/>
                  <a:uLnTx/>
                  <a:uFillTx/>
                </a:rPr>
                <a:t>Microsoft 365</a:t>
              </a:r>
            </a:p>
          </p:txBody>
        </p:sp>
        <p:pic>
          <p:nvPicPr>
            <p:cNvPr id="35" name="Picture 34">
              <a:extLst>
                <a:ext uri="{FF2B5EF4-FFF2-40B4-BE49-F238E27FC236}">
                  <a16:creationId xmlns:a16="http://schemas.microsoft.com/office/drawing/2014/main" id="{6B621CBC-05DF-A9CC-DF8E-F58AE1A646C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73658" y="3213101"/>
              <a:ext cx="383396" cy="385373"/>
            </a:xfrm>
            <a:prstGeom prst="rect">
              <a:avLst/>
            </a:prstGeom>
          </p:spPr>
        </p:pic>
      </p:grpSp>
      <p:pic>
        <p:nvPicPr>
          <p:cNvPr id="49" name="Picture 48">
            <a:extLst>
              <a:ext uri="{FF2B5EF4-FFF2-40B4-BE49-F238E27FC236}">
                <a16:creationId xmlns:a16="http://schemas.microsoft.com/office/drawing/2014/main" id="{84BCA5D4-A330-8B0C-8CBE-80C4DEA744AB}"/>
              </a:ext>
            </a:extLst>
          </p:cNvPr>
          <p:cNvPicPr>
            <a:picLocks noChangeAspect="1"/>
          </p:cNvPicPr>
          <p:nvPr/>
        </p:nvPicPr>
        <p:blipFill>
          <a:blip r:embed="rId4"/>
          <a:stretch>
            <a:fillRect/>
          </a:stretch>
        </p:blipFill>
        <p:spPr>
          <a:xfrm>
            <a:off x="210116" y="1017753"/>
            <a:ext cx="5145471" cy="5730737"/>
          </a:xfrm>
          <a:prstGeom prst="rect">
            <a:avLst/>
          </a:prstGeom>
        </p:spPr>
      </p:pic>
      <p:pic>
        <p:nvPicPr>
          <p:cNvPr id="50" name="Picture 4">
            <a:extLst>
              <a:ext uri="{FF2B5EF4-FFF2-40B4-BE49-F238E27FC236}">
                <a16:creationId xmlns:a16="http://schemas.microsoft.com/office/drawing/2014/main" id="{A9721C48-C345-FD32-67FA-32C519CA7147}"/>
              </a:ext>
            </a:extLst>
          </p:cNvPr>
          <p:cNvPicPr>
            <a:picLocks noChangeAspect="1"/>
          </p:cNvPicPr>
          <p:nvPr/>
        </p:nvPicPr>
        <p:blipFill>
          <a:blip r:embed="rId5">
            <a:clrChange>
              <a:clrFrom>
                <a:srgbClr val="151515"/>
              </a:clrFrom>
              <a:clrTo>
                <a:srgbClr val="151515">
                  <a:alpha val="0"/>
                </a:srgbClr>
              </a:clrTo>
            </a:clrChange>
          </a:blip>
          <a:stretch>
            <a:fillRect/>
          </a:stretch>
        </p:blipFill>
        <p:spPr>
          <a:xfrm>
            <a:off x="6096000" y="3584668"/>
            <a:ext cx="1199883" cy="596905"/>
          </a:xfrm>
          <a:prstGeom prst="rect">
            <a:avLst/>
          </a:prstGeom>
        </p:spPr>
      </p:pic>
    </p:spTree>
    <p:extLst>
      <p:ext uri="{BB962C8B-B14F-4D97-AF65-F5344CB8AC3E}">
        <p14:creationId xmlns:p14="http://schemas.microsoft.com/office/powerpoint/2010/main" val="1248332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343E3-223B-B900-2ED4-1B623DDDC2C4}"/>
              </a:ext>
            </a:extLst>
          </p:cNvPr>
          <p:cNvSpPr>
            <a:spLocks noGrp="1"/>
          </p:cNvSpPr>
          <p:nvPr>
            <p:ph type="title"/>
          </p:nvPr>
        </p:nvSpPr>
        <p:spPr/>
        <p:txBody>
          <a:bodyPr/>
          <a:lstStyle/>
          <a:p>
            <a:r>
              <a:rPr lang="en-US" dirty="0"/>
              <a:t>Summary</a:t>
            </a:r>
          </a:p>
        </p:txBody>
      </p:sp>
      <p:graphicFrame>
        <p:nvGraphicFramePr>
          <p:cNvPr id="4" name="Content Placeholder 3">
            <a:extLst>
              <a:ext uri="{FF2B5EF4-FFF2-40B4-BE49-F238E27FC236}">
                <a16:creationId xmlns:a16="http://schemas.microsoft.com/office/drawing/2014/main" id="{38EF6812-EAC5-1053-36C2-9CBFEC7B2033}"/>
              </a:ext>
            </a:extLst>
          </p:cNvPr>
          <p:cNvGraphicFramePr>
            <a:graphicFrameLocks noGrp="1"/>
          </p:cNvGraphicFramePr>
          <p:nvPr>
            <p:ph sz="quarter" idx="10"/>
            <p:extLst>
              <p:ext uri="{D42A27DB-BD31-4B8C-83A1-F6EECF244321}">
                <p14:modId xmlns:p14="http://schemas.microsoft.com/office/powerpoint/2010/main" val="2902573078"/>
              </p:ext>
            </p:extLst>
          </p:nvPr>
        </p:nvGraphicFramePr>
        <p:xfrm>
          <a:off x="584200" y="1435101"/>
          <a:ext cx="10875780" cy="4563221"/>
        </p:xfrm>
        <a:graphic>
          <a:graphicData uri="http://schemas.openxmlformats.org/drawingml/2006/table">
            <a:tbl>
              <a:tblPr firstRow="1" bandRow="1">
                <a:tableStyleId>{5C22544A-7EE6-4342-B048-85BDC9FD1C3A}</a:tableStyleId>
              </a:tblPr>
              <a:tblGrid>
                <a:gridCol w="1814226">
                  <a:extLst>
                    <a:ext uri="{9D8B030D-6E8A-4147-A177-3AD203B41FA5}">
                      <a16:colId xmlns:a16="http://schemas.microsoft.com/office/drawing/2014/main" val="1282066375"/>
                    </a:ext>
                  </a:extLst>
                </a:gridCol>
                <a:gridCol w="9061554">
                  <a:extLst>
                    <a:ext uri="{9D8B030D-6E8A-4147-A177-3AD203B41FA5}">
                      <a16:colId xmlns:a16="http://schemas.microsoft.com/office/drawing/2014/main" val="2224346197"/>
                    </a:ext>
                  </a:extLst>
                </a:gridCol>
              </a:tblGrid>
              <a:tr h="273770">
                <a:tc>
                  <a:txBody>
                    <a:bodyPr/>
                    <a:lstStyle/>
                    <a:p>
                      <a:r>
                        <a:rPr lang="en-GB" sz="1600" dirty="0"/>
                        <a:t>Tool</a:t>
                      </a:r>
                      <a:endParaRPr lang="es-ES" sz="1600" dirty="0"/>
                    </a:p>
                  </a:txBody>
                  <a:tcPr/>
                </a:tc>
                <a:tc>
                  <a:txBody>
                    <a:bodyPr/>
                    <a:lstStyle/>
                    <a:p>
                      <a:r>
                        <a:rPr lang="en-GB" sz="1600" dirty="0"/>
                        <a:t>Description</a:t>
                      </a:r>
                      <a:endParaRPr lang="es-ES" sz="1600" dirty="0"/>
                    </a:p>
                  </a:txBody>
                  <a:tcPr/>
                </a:tc>
                <a:extLst>
                  <a:ext uri="{0D108BD9-81ED-4DB2-BD59-A6C34878D82A}">
                    <a16:rowId xmlns:a16="http://schemas.microsoft.com/office/drawing/2014/main" val="3781319643"/>
                  </a:ext>
                </a:extLst>
              </a:tr>
              <a:tr h="581203">
                <a:tc>
                  <a:txBody>
                    <a:bodyPr/>
                    <a:lstStyle/>
                    <a:p>
                      <a:r>
                        <a:rPr lang="en-GB" sz="1600" dirty="0" err="1"/>
                        <a:t>Promptflow</a:t>
                      </a:r>
                      <a:endParaRPr lang="es-ES" sz="1600" dirty="0"/>
                    </a:p>
                  </a:txBody>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b="0" dirty="0">
                          <a:solidFill>
                            <a:srgbClr val="000000"/>
                          </a:solidFill>
                          <a:effectLst/>
                        </a:rPr>
                        <a:t>Good for initial phases of experimentation, particularly for extensive test swipes.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b="0" dirty="0">
                          <a:solidFill>
                            <a:srgbClr val="000000"/>
                          </a:solidFill>
                          <a:effectLst/>
                        </a:rPr>
                        <a:t>Useful for establishing a framework for prompt experimentation and evaluation.</a:t>
                      </a:r>
                    </a:p>
                  </a:txBody>
                  <a:tcPr/>
                </a:tc>
                <a:extLst>
                  <a:ext uri="{0D108BD9-81ED-4DB2-BD59-A6C34878D82A}">
                    <a16:rowId xmlns:a16="http://schemas.microsoft.com/office/drawing/2014/main" val="2955638835"/>
                  </a:ext>
                </a:extLst>
              </a:tr>
              <a:tr h="671981">
                <a:tc>
                  <a:txBody>
                    <a:bodyPr/>
                    <a:lstStyle/>
                    <a:p>
                      <a:r>
                        <a:rPr lang="en-GB" sz="1600" dirty="0" err="1"/>
                        <a:t>Langchain</a:t>
                      </a:r>
                      <a:endParaRPr lang="en-GB" sz="1600" dirty="0"/>
                    </a:p>
                  </a:txBody>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err="1"/>
                        <a:t>Langchain</a:t>
                      </a:r>
                      <a:r>
                        <a:rPr lang="en-US" sz="1600" dirty="0"/>
                        <a:t> provides quick out-of-the-box tutorials</a:t>
                      </a:r>
                      <a:endParaRPr lang="en-GB" sz="1600" b="0" dirty="0">
                        <a:solidFill>
                          <a:srgbClr val="000000"/>
                        </a:solidFill>
                        <a:effectLst/>
                      </a:endParaRP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b="0" dirty="0">
                          <a:solidFill>
                            <a:srgbClr val="000000"/>
                          </a:solidFill>
                          <a:effectLst/>
                        </a:rPr>
                        <a:t>the constant improvements pose a challenge in locating the most up-to-date documentation and code.</a:t>
                      </a:r>
                    </a:p>
                  </a:txBody>
                  <a:tcPr/>
                </a:tc>
                <a:extLst>
                  <a:ext uri="{0D108BD9-81ED-4DB2-BD59-A6C34878D82A}">
                    <a16:rowId xmlns:a16="http://schemas.microsoft.com/office/drawing/2014/main" val="3213042554"/>
                  </a:ext>
                </a:extLst>
              </a:tr>
              <a:tr h="1269298">
                <a:tc>
                  <a:txBody>
                    <a:bodyPr/>
                    <a:lstStyle/>
                    <a:p>
                      <a:r>
                        <a:rPr lang="en-GB" sz="1600" dirty="0"/>
                        <a:t>Semantic Kernel</a:t>
                      </a:r>
                    </a:p>
                  </a:txBody>
                  <a:tcPr/>
                </a:tc>
                <a:tc>
                  <a:txBody>
                    <a:bodyPr/>
                    <a:lstStyle/>
                    <a:p>
                      <a:pPr marL="171450" indent="-171450">
                        <a:buFont typeface="Arial" panose="020B0604020202020204" pitchFamily="34" charset="0"/>
                        <a:buChar char="•"/>
                      </a:pPr>
                      <a:r>
                        <a:rPr lang="en-US" sz="1600" dirty="0"/>
                        <a:t>Semantic kernel requires a bit more time to ramp up but provides more flexibility and customization. </a:t>
                      </a:r>
                    </a:p>
                    <a:p>
                      <a:pPr marL="171450" indent="-171450">
                        <a:buFont typeface="Arial" panose="020B0604020202020204" pitchFamily="34" charset="0"/>
                        <a:buChar char="•"/>
                      </a:pPr>
                      <a:r>
                        <a:rPr lang="en-US" sz="1600" dirty="0"/>
                        <a:t>Good for prompt engineering </a:t>
                      </a:r>
                    </a:p>
                    <a:p>
                      <a:pPr marL="171450" indent="-171450">
                        <a:buFont typeface="Arial" panose="020B0604020202020204" pitchFamily="34" charset="0"/>
                        <a:buChar char="•"/>
                      </a:pPr>
                      <a:r>
                        <a:rPr lang="en-US" sz="1600" dirty="0"/>
                        <a:t>Good for simple use-cases/demo</a:t>
                      </a:r>
                    </a:p>
                  </a:txBody>
                  <a:tcPr/>
                </a:tc>
                <a:extLst>
                  <a:ext uri="{0D108BD9-81ED-4DB2-BD59-A6C34878D82A}">
                    <a16:rowId xmlns:a16="http://schemas.microsoft.com/office/drawing/2014/main" val="3063396183"/>
                  </a:ext>
                </a:extLst>
              </a:tr>
              <a:tr h="1269298">
                <a:tc>
                  <a:txBody>
                    <a:bodyPr/>
                    <a:lstStyle/>
                    <a:p>
                      <a:r>
                        <a:rPr lang="en-GB" sz="1600" dirty="0" err="1"/>
                        <a:t>Autogen</a:t>
                      </a:r>
                      <a:endParaRPr lang="en-GB" sz="1600" dirty="0"/>
                    </a:p>
                  </a:txBody>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b="0" dirty="0" err="1">
                          <a:solidFill>
                            <a:srgbClr val="000000"/>
                          </a:solidFill>
                          <a:effectLst/>
                        </a:rPr>
                        <a:t>Autogen</a:t>
                      </a:r>
                      <a:r>
                        <a:rPr lang="en-GB" sz="1600" b="0" dirty="0">
                          <a:solidFill>
                            <a:srgbClr val="000000"/>
                          </a:solidFill>
                          <a:effectLst/>
                        </a:rPr>
                        <a:t> is an excellent tool for testing a variety of elements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600" b="0" dirty="0">
                          <a:solidFill>
                            <a:srgbClr val="000000"/>
                          </a:solidFill>
                          <a:effectLst/>
                        </a:rPr>
                        <a:t>difficult to manage, and may yield inconsistent responses, resulting in a high number of required API calls.</a:t>
                      </a:r>
                    </a:p>
                    <a:p>
                      <a:pPr marL="210258" lvl="0" indent="-228600" algn="l" latinLnBrk="1">
                        <a:buFont typeface="Arial" panose="020B0604020202020204" pitchFamily="34" charset="0"/>
                        <a:buChar char="•"/>
                      </a:pPr>
                      <a:r>
                        <a:rPr lang="en-GB" sz="1600" b="0" dirty="0">
                          <a:solidFill>
                            <a:srgbClr val="000000"/>
                          </a:solidFill>
                          <a:effectLst/>
                        </a:rPr>
                        <a:t>Ideal for exploring the use of specialized agents to complete tasks.</a:t>
                      </a:r>
                    </a:p>
                    <a:p>
                      <a:pPr marL="210258" lvl="0" indent="-228600" algn="l" latinLnBrk="1">
                        <a:buFont typeface="Arial" panose="020B0604020202020204" pitchFamily="34" charset="0"/>
                        <a:buChar char="•"/>
                      </a:pPr>
                      <a:r>
                        <a:rPr lang="en-GB" sz="1600" b="0" dirty="0">
                          <a:solidFill>
                            <a:srgbClr val="000000"/>
                          </a:solidFill>
                          <a:effectLst/>
                        </a:rPr>
                        <a:t>Beneficial for assessing how a group of agents tackle a particular problem (e.g., website creation, prediction model generation).</a:t>
                      </a:r>
                    </a:p>
                  </a:txBody>
                  <a:tcPr/>
                </a:tc>
                <a:extLst>
                  <a:ext uri="{0D108BD9-81ED-4DB2-BD59-A6C34878D82A}">
                    <a16:rowId xmlns:a16="http://schemas.microsoft.com/office/drawing/2014/main" val="3996256281"/>
                  </a:ext>
                </a:extLst>
              </a:tr>
            </a:tbl>
          </a:graphicData>
        </a:graphic>
      </p:graphicFrame>
    </p:spTree>
    <p:extLst>
      <p:ext uri="{BB962C8B-B14F-4D97-AF65-F5344CB8AC3E}">
        <p14:creationId xmlns:p14="http://schemas.microsoft.com/office/powerpoint/2010/main" val="164263464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75B9830F-DB0F-186D-24DF-AEBD8D53B8D8}"/>
              </a:ext>
            </a:extLst>
          </p:cNvPr>
          <p:cNvSpPr/>
          <p:nvPr/>
        </p:nvSpPr>
        <p:spPr bwMode="auto">
          <a:xfrm rot="16200000">
            <a:off x="5661200" y="10472"/>
            <a:ext cx="5316473" cy="7745128"/>
          </a:xfrm>
          <a:prstGeom prst="round2SameRect">
            <a:avLst>
              <a:gd name="adj1" fmla="val 3599"/>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 Placeholder 3">
            <a:extLst>
              <a:ext uri="{FF2B5EF4-FFF2-40B4-BE49-F238E27FC236}">
                <a16:creationId xmlns:a16="http://schemas.microsoft.com/office/drawing/2014/main" id="{3FBFCC22-CFB7-AFD1-280B-2821A5300240}"/>
              </a:ext>
            </a:extLst>
          </p:cNvPr>
          <p:cNvSpPr txBox="1">
            <a:spLocks/>
          </p:cNvSpPr>
          <p:nvPr/>
        </p:nvSpPr>
        <p:spPr>
          <a:xfrm>
            <a:off x="588262" y="2020808"/>
            <a:ext cx="3261842" cy="9245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0078D4"/>
                </a:solidFill>
                <a:effectLst/>
                <a:uLnTx/>
                <a:uFillTx/>
                <a:latin typeface="Segoe UI Semibold"/>
                <a:ea typeface="Segoe UI" pitchFamily="34" charset="0"/>
                <a:cs typeface="Segoe UI Semibold" panose="020B0702040204020203" pitchFamily="34" charset="0"/>
              </a:rPr>
              <a:t>Build your own copilot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Semibold" panose="020B0702040204020203" pitchFamily="34" charset="0"/>
              </a:rPr>
              <a:t>Create and publish a custom copilot for your organization using the intuitive building experience enhanced with large language models and generative AI</a:t>
            </a:r>
          </a:p>
        </p:txBody>
      </p:sp>
      <p:sp>
        <p:nvSpPr>
          <p:cNvPr id="4" name="Text Placeholder 5">
            <a:extLst>
              <a:ext uri="{FF2B5EF4-FFF2-40B4-BE49-F238E27FC236}">
                <a16:creationId xmlns:a16="http://schemas.microsoft.com/office/drawing/2014/main" id="{079AF832-965F-480E-31AF-AF252C5CB59E}"/>
              </a:ext>
            </a:extLst>
          </p:cNvPr>
          <p:cNvSpPr txBox="1">
            <a:spLocks/>
          </p:cNvSpPr>
          <p:nvPr/>
        </p:nvSpPr>
        <p:spPr>
          <a:xfrm>
            <a:off x="588262" y="3296694"/>
            <a:ext cx="3338843"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Customize Microsoft Copilot</a:t>
            </a:r>
            <a:br>
              <a:rPr kumimoji="0" lang="en-US" sz="1600" b="0" i="0" u="none" strike="noStrike" kern="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Extend and customize 1st party Microsoft Copilots with your own enterprise scenarios.</a:t>
            </a:r>
            <a:r>
              <a:rPr kumimoji="0" lang="en-US" sz="1100" b="0" i="0" u="none" strike="noStrike" kern="1200" cap="none" spc="0" normalizeH="0" baseline="0" noProof="0">
                <a:ln>
                  <a:noFill/>
                </a:ln>
                <a:solidFill>
                  <a:srgbClr val="000000"/>
                </a:solidFill>
                <a:effectLst/>
                <a:uLnTx/>
                <a:uFillTx/>
                <a:latin typeface="Segoe UI "/>
                <a:ea typeface="Segoe UI" pitchFamily="34" charset="0"/>
                <a:cs typeface="Segoe UI Semibold" panose="020B0702040204020203" pitchFamily="34" charset="0"/>
              </a:rPr>
              <a:t> Copilot Studio will be included with the Microsoft 365 Copilot SKU.</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5" name="Text Placeholder 8">
            <a:extLst>
              <a:ext uri="{FF2B5EF4-FFF2-40B4-BE49-F238E27FC236}">
                <a16:creationId xmlns:a16="http://schemas.microsoft.com/office/drawing/2014/main" id="{D72266EB-036E-765B-5B25-AFA9EFDE7D49}"/>
              </a:ext>
            </a:extLst>
          </p:cNvPr>
          <p:cNvSpPr txBox="1">
            <a:spLocks/>
          </p:cNvSpPr>
          <p:nvPr/>
        </p:nvSpPr>
        <p:spPr>
          <a:xfrm>
            <a:off x="588263" y="4402110"/>
            <a:ext cx="3338842"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Connected platform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UI "/>
                <a:ea typeface="Segoe UI" pitchFamily="34" charset="0"/>
                <a:cs typeface="Segoe UI Semibold" panose="020B0702040204020203" pitchFamily="34" charset="0"/>
              </a:rPr>
              <a:t>Integrates and exposes various Microsoft’s conversational AI technology stacks - integrated with Azure AI Studio, Azure Cognitive Services, Azure Bot Framework, Power Platforms AI models and more</a:t>
            </a:r>
          </a:p>
        </p:txBody>
      </p:sp>
      <p:cxnSp>
        <p:nvCxnSpPr>
          <p:cNvPr id="6" name="Straight Connector 5">
            <a:extLst>
              <a:ext uri="{FF2B5EF4-FFF2-40B4-BE49-F238E27FC236}">
                <a16:creationId xmlns:a16="http://schemas.microsoft.com/office/drawing/2014/main" id="{4E2EBE0C-D29C-F07F-3444-F9AB130A5166}"/>
              </a:ext>
            </a:extLst>
          </p:cNvPr>
          <p:cNvCxnSpPr>
            <a:cxnSpLocks/>
          </p:cNvCxnSpPr>
          <p:nvPr/>
        </p:nvCxnSpPr>
        <p:spPr>
          <a:xfrm>
            <a:off x="588262" y="4235662"/>
            <a:ext cx="354097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itle 4">
            <a:extLst>
              <a:ext uri="{FF2B5EF4-FFF2-40B4-BE49-F238E27FC236}">
                <a16:creationId xmlns:a16="http://schemas.microsoft.com/office/drawing/2014/main" id="{E31E39F8-4028-BE0B-D76E-5FD025236500}"/>
              </a:ext>
            </a:extLst>
          </p:cNvPr>
          <p:cNvSpPr txBox="1">
            <a:spLocks/>
          </p:cNvSpPr>
          <p:nvPr/>
        </p:nvSpPr>
        <p:spPr>
          <a:xfrm>
            <a:off x="859229" y="670801"/>
            <a:ext cx="3428825"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Microsoft Copilot Studio</a:t>
            </a:r>
          </a:p>
        </p:txBody>
      </p:sp>
      <p:cxnSp>
        <p:nvCxnSpPr>
          <p:cNvPr id="8" name="Straight Connector 7">
            <a:extLst>
              <a:ext uri="{FF2B5EF4-FFF2-40B4-BE49-F238E27FC236}">
                <a16:creationId xmlns:a16="http://schemas.microsoft.com/office/drawing/2014/main" id="{5CDABB78-2FFC-81E8-5AE7-25CB33A85AB0}"/>
              </a:ext>
            </a:extLst>
          </p:cNvPr>
          <p:cNvCxnSpPr>
            <a:cxnSpLocks/>
          </p:cNvCxnSpPr>
          <p:nvPr/>
        </p:nvCxnSpPr>
        <p:spPr>
          <a:xfrm>
            <a:off x="588262" y="3122587"/>
            <a:ext cx="354097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48C5D32-0171-2525-B961-380FA90367EB}"/>
              </a:ext>
            </a:extLst>
          </p:cNvPr>
          <p:cNvCxnSpPr>
            <a:cxnSpLocks/>
          </p:cNvCxnSpPr>
          <p:nvPr/>
        </p:nvCxnSpPr>
        <p:spPr>
          <a:xfrm>
            <a:off x="588262" y="5504592"/>
            <a:ext cx="354097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02867D2-AF2A-E494-D843-7DE590847194}"/>
              </a:ext>
            </a:extLst>
          </p:cNvPr>
          <p:cNvPicPr>
            <a:picLocks noChangeAspect="1"/>
          </p:cNvPicPr>
          <p:nvPr/>
        </p:nvPicPr>
        <p:blipFill>
          <a:blip r:embed="rId2"/>
          <a:stretch>
            <a:fillRect/>
          </a:stretch>
        </p:blipFill>
        <p:spPr>
          <a:xfrm>
            <a:off x="4638370" y="1390496"/>
            <a:ext cx="8933836" cy="4985081"/>
          </a:xfrm>
          <a:prstGeom prst="rect">
            <a:avLst/>
          </a:prstGeom>
        </p:spPr>
      </p:pic>
      <p:grpSp>
        <p:nvGrpSpPr>
          <p:cNvPr id="11" name="Group 10">
            <a:extLst>
              <a:ext uri="{FF2B5EF4-FFF2-40B4-BE49-F238E27FC236}">
                <a16:creationId xmlns:a16="http://schemas.microsoft.com/office/drawing/2014/main" id="{F552485D-4DB0-912D-D354-6A4409001C2B}"/>
              </a:ext>
            </a:extLst>
          </p:cNvPr>
          <p:cNvGrpSpPr/>
          <p:nvPr/>
        </p:nvGrpSpPr>
        <p:grpSpPr>
          <a:xfrm>
            <a:off x="4638370" y="1390495"/>
            <a:ext cx="8866694" cy="4985082"/>
            <a:chOff x="4638370" y="1390495"/>
            <a:chExt cx="8866694" cy="4985082"/>
          </a:xfrm>
        </p:grpSpPr>
        <p:pic>
          <p:nvPicPr>
            <p:cNvPr id="12" name="Picture 11" descr="A screenshot of a computer&#10;&#10;Description automatically generated">
              <a:extLst>
                <a:ext uri="{FF2B5EF4-FFF2-40B4-BE49-F238E27FC236}">
                  <a16:creationId xmlns:a16="http://schemas.microsoft.com/office/drawing/2014/main" id="{90ECFD0B-A3CC-7093-B8EB-C8EA528510A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38370" y="1390495"/>
              <a:ext cx="8866694" cy="4985082"/>
            </a:xfrm>
            <a:prstGeom prst="rect">
              <a:avLst/>
            </a:prstGeom>
          </p:spPr>
        </p:pic>
        <p:pic>
          <p:nvPicPr>
            <p:cNvPr id="13" name="Picture 12">
              <a:extLst>
                <a:ext uri="{FF2B5EF4-FFF2-40B4-BE49-F238E27FC236}">
                  <a16:creationId xmlns:a16="http://schemas.microsoft.com/office/drawing/2014/main" id="{46373EDF-8AD6-E10F-C499-85EDCF58450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38370" y="1696434"/>
              <a:ext cx="1495730" cy="4679143"/>
            </a:xfrm>
            <a:prstGeom prst="rect">
              <a:avLst/>
            </a:prstGeom>
          </p:spPr>
        </p:pic>
      </p:grpSp>
      <p:pic>
        <p:nvPicPr>
          <p:cNvPr id="14" name="Graphic 13">
            <a:extLst>
              <a:ext uri="{FF2B5EF4-FFF2-40B4-BE49-F238E27FC236}">
                <a16:creationId xmlns:a16="http://schemas.microsoft.com/office/drawing/2014/main" id="{DF4690EB-8689-7EF5-6348-6ADE0F151C0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78654" y="224084"/>
            <a:ext cx="619215" cy="619215"/>
          </a:xfrm>
          <a:prstGeom prst="rect">
            <a:avLst/>
          </a:prstGeom>
        </p:spPr>
      </p:pic>
      <p:sp>
        <p:nvSpPr>
          <p:cNvPr id="15" name="Text Placeholder 8">
            <a:extLst>
              <a:ext uri="{FF2B5EF4-FFF2-40B4-BE49-F238E27FC236}">
                <a16:creationId xmlns:a16="http://schemas.microsoft.com/office/drawing/2014/main" id="{64D8B1C6-3BCB-C730-1DB7-23C29C5AABCA}"/>
              </a:ext>
            </a:extLst>
          </p:cNvPr>
          <p:cNvSpPr txBox="1">
            <a:spLocks/>
          </p:cNvSpPr>
          <p:nvPr/>
        </p:nvSpPr>
        <p:spPr>
          <a:xfrm>
            <a:off x="588263" y="5683745"/>
            <a:ext cx="3338842"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Manage copilot experiences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UI "/>
                <a:ea typeface="Segoe UI" pitchFamily="34" charset="0"/>
                <a:cs typeface="Segoe UI Semibold" panose="020B0702040204020203" pitchFamily="34" charset="0"/>
              </a:rPr>
              <a:t>Governance and control features to monitor usage with full visibility of customizations, standalone copilots as well as who is building and customizing them. </a:t>
            </a:r>
          </a:p>
        </p:txBody>
      </p:sp>
    </p:spTree>
    <p:extLst>
      <p:ext uri="{BB962C8B-B14F-4D97-AF65-F5344CB8AC3E}">
        <p14:creationId xmlns:p14="http://schemas.microsoft.com/office/powerpoint/2010/main" val="3122804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35" presetClass="path" presetSubtype="0" accel="50000" decel="50000" fill="hold" nodeType="withEffect">
                                  <p:stCondLst>
                                    <p:cond delay="750"/>
                                  </p:stCondLst>
                                  <p:childTnLst>
                                    <p:animMotion origin="layout" path="M 0.01966 1.85185E-6 L 3.75E-6 1.85185E-6 " pathEditMode="relative" rAng="0" ptsTypes="AA">
                                      <p:cBhvr>
                                        <p:cTn id="9" dur="1000" fill="hold"/>
                                        <p:tgtEl>
                                          <p:spTgt spid="6"/>
                                        </p:tgtEl>
                                        <p:attrNameLst>
                                          <p:attrName>ppt_x</p:attrName>
                                          <p:attrName>ppt_y</p:attrName>
                                        </p:attrNameLst>
                                      </p:cBhvr>
                                      <p:rCtr x="-990" y="0"/>
                                    </p:animMotion>
                                  </p:childTnLst>
                                </p:cTn>
                              </p:par>
                              <p:par>
                                <p:cTn id="10" presetID="10" presetClass="entr" presetSubtype="0" fill="hold" nodeType="withEffect">
                                  <p:stCondLst>
                                    <p:cond delay="7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35" presetClass="path" presetSubtype="0" accel="50000" decel="50000" fill="hold" nodeType="withEffect">
                                  <p:stCondLst>
                                    <p:cond delay="750"/>
                                  </p:stCondLst>
                                  <p:childTnLst>
                                    <p:animMotion origin="layout" path="M 0.01966 1.85185E-6 L 3.75E-6 1.85185E-6 " pathEditMode="relative" rAng="0" ptsTypes="AA">
                                      <p:cBhvr>
                                        <p:cTn id="14" dur="1000" fill="hold"/>
                                        <p:tgtEl>
                                          <p:spTgt spid="8"/>
                                        </p:tgtEl>
                                        <p:attrNameLst>
                                          <p:attrName>ppt_x</p:attrName>
                                          <p:attrName>ppt_y</p:attrName>
                                        </p:attrNameLst>
                                      </p:cBhvr>
                                      <p:rCtr x="-990" y="0"/>
                                    </p:animMotion>
                                  </p:childTnLst>
                                </p:cTn>
                              </p:par>
                              <p:par>
                                <p:cTn id="15" presetID="10" presetClass="entr" presetSubtype="0" fill="hold"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35" presetClass="path" presetSubtype="0" accel="50000" decel="50000" fill="hold" nodeType="withEffect">
                                  <p:stCondLst>
                                    <p:cond delay="750"/>
                                  </p:stCondLst>
                                  <p:childTnLst>
                                    <p:animMotion origin="layout" path="M 0.01966 1.85185E-6 L 3.75E-6 1.85185E-6 " pathEditMode="relative" rAng="0" ptsTypes="AA">
                                      <p:cBhvr>
                                        <p:cTn id="19" dur="1000" fill="hold"/>
                                        <p:tgtEl>
                                          <p:spTgt spid="9"/>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A0A81-A4F9-B4A5-43AD-BC0B8B08055E}"/>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To build agents in low code then becomes</a:t>
            </a:r>
          </a:p>
        </p:txBody>
      </p:sp>
      <p:sp>
        <p:nvSpPr>
          <p:cNvPr id="3" name="Content Placeholder 2">
            <a:extLst>
              <a:ext uri="{FF2B5EF4-FFF2-40B4-BE49-F238E27FC236}">
                <a16:creationId xmlns:a16="http://schemas.microsoft.com/office/drawing/2014/main" id="{A58E436D-9900-3090-9C7A-911E75FFADEB}"/>
              </a:ext>
            </a:extLst>
          </p:cNvPr>
          <p:cNvSpPr>
            <a:spLocks noGrp="1"/>
          </p:cNvSpPr>
          <p:nvPr>
            <p:ph sz="quarter" idx="12"/>
          </p:nvPr>
        </p:nvSpPr>
        <p:spPr>
          <a:xfrm>
            <a:off x="584200" y="1435100"/>
            <a:ext cx="5880395" cy="4833938"/>
          </a:xfrm>
        </p:spPr>
        <p:txBody>
          <a:bodyPr vert="horz" wrap="square" lIns="0" tIns="0" rIns="0" bIns="0" rtlCol="0">
            <a:normAutofit/>
          </a:bodyPr>
          <a:lstStyle/>
          <a:p>
            <a:pPr>
              <a:lnSpc>
                <a:spcPct val="90000"/>
              </a:lnSpc>
            </a:pPr>
            <a:r>
              <a:rPr lang="en-US" sz="2600" dirty="0"/>
              <a:t>Authoring</a:t>
            </a:r>
          </a:p>
          <a:p>
            <a:pPr lvl="1">
              <a:lnSpc>
                <a:spcPct val="90000"/>
              </a:lnSpc>
            </a:pPr>
            <a:r>
              <a:rPr lang="en-US" sz="2600" dirty="0"/>
              <a:t>Type a prompt to create your agent</a:t>
            </a:r>
          </a:p>
          <a:p>
            <a:pPr lvl="1">
              <a:lnSpc>
                <a:spcPct val="90000"/>
              </a:lnSpc>
            </a:pPr>
            <a:r>
              <a:rPr lang="en-US" sz="2600" dirty="0"/>
              <a:t>Keep using prompts to make adjustments</a:t>
            </a:r>
          </a:p>
          <a:p>
            <a:pPr>
              <a:lnSpc>
                <a:spcPct val="90000"/>
              </a:lnSpc>
            </a:pPr>
            <a:r>
              <a:rPr lang="en-US" sz="2600" b="1" dirty="0"/>
              <a:t>Agent is LLM driven</a:t>
            </a:r>
          </a:p>
          <a:p>
            <a:pPr lvl="1">
              <a:lnSpc>
                <a:spcPct val="90000"/>
              </a:lnSpc>
            </a:pPr>
            <a:r>
              <a:rPr lang="en-US" sz="2600" dirty="0"/>
              <a:t>User types prompt and is delegated to the correct sub agent, </a:t>
            </a:r>
            <a:r>
              <a:rPr lang="en-US" sz="2600" dirty="0" err="1"/>
              <a:t>i.e</a:t>
            </a:r>
            <a:r>
              <a:rPr lang="en-US" sz="2600" dirty="0"/>
              <a:t> Topic</a:t>
            </a:r>
          </a:p>
          <a:p>
            <a:pPr lvl="1">
              <a:lnSpc>
                <a:spcPct val="90000"/>
              </a:lnSpc>
            </a:pPr>
            <a:r>
              <a:rPr lang="en-US" sz="2600" dirty="0"/>
              <a:t>You can add any external or internal data source to add capabilities and memory</a:t>
            </a:r>
          </a:p>
        </p:txBody>
      </p:sp>
      <p:sp>
        <p:nvSpPr>
          <p:cNvPr id="4" name="TextBox 3">
            <a:extLst>
              <a:ext uri="{FF2B5EF4-FFF2-40B4-BE49-F238E27FC236}">
                <a16:creationId xmlns:a16="http://schemas.microsoft.com/office/drawing/2014/main" id="{2D416F65-A104-4E85-EE09-566F119C4FBA}"/>
              </a:ext>
            </a:extLst>
          </p:cNvPr>
          <p:cNvSpPr txBox="1"/>
          <p:nvPr/>
        </p:nvSpPr>
        <p:spPr>
          <a:xfrm>
            <a:off x="7862340" y="1435100"/>
            <a:ext cx="3747047" cy="4833938"/>
          </a:xfrm>
          <a:prstGeom prst="rect">
            <a:avLst/>
          </a:prstGeom>
        </p:spPr>
        <p:txBody>
          <a:bodyPr vert="horz" wrap="square" lIns="0" tIns="0" rIns="0" bIns="0" rtlCol="0" anchor="ctr">
            <a:normAutofit/>
          </a:bodyPr>
          <a:lstStyle/>
          <a:p>
            <a:pPr lvl="0" algn="ctr" defTabSz="932742">
              <a:spcBef>
                <a:spcPct val="20000"/>
              </a:spcBef>
              <a:buSzPct val="90000"/>
              <a:defRPr/>
            </a:pPr>
            <a:r>
              <a:rPr kumimoji="0" lang="en-US" sz="2800" b="0" i="0" u="none" strike="noStrike" cap="none" normalizeH="0" noProof="0" dirty="0">
                <a:ln>
                  <a:noFill/>
                </a:ln>
                <a:effectLst/>
                <a:uLnTx/>
                <a:uFillTx/>
              </a:rPr>
              <a:t>It’s all prompts</a:t>
            </a:r>
          </a:p>
        </p:txBody>
      </p:sp>
      <p:sp>
        <p:nvSpPr>
          <p:cNvPr id="5" name="Arrow: Right 4">
            <a:extLst>
              <a:ext uri="{FF2B5EF4-FFF2-40B4-BE49-F238E27FC236}">
                <a16:creationId xmlns:a16="http://schemas.microsoft.com/office/drawing/2014/main" id="{54D125BE-3504-C508-27BB-447631FBF0B7}"/>
              </a:ext>
            </a:extLst>
          </p:cNvPr>
          <p:cNvSpPr/>
          <p:nvPr/>
        </p:nvSpPr>
        <p:spPr bwMode="auto">
          <a:xfrm>
            <a:off x="6771645" y="3545174"/>
            <a:ext cx="1491522" cy="71952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5313319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65A7-467A-68F4-F85E-E8D4D878C5B3}"/>
              </a:ext>
            </a:extLst>
          </p:cNvPr>
          <p:cNvSpPr>
            <a:spLocks noGrp="1"/>
          </p:cNvSpPr>
          <p:nvPr>
            <p:ph type="title"/>
          </p:nvPr>
        </p:nvSpPr>
        <p:spPr/>
        <p:txBody>
          <a:bodyPr/>
          <a:lstStyle/>
          <a:p>
            <a:r>
              <a:rPr lang="en-US" dirty="0"/>
              <a:t>LLM understanding of structured data</a:t>
            </a:r>
          </a:p>
        </p:txBody>
      </p:sp>
      <p:sp>
        <p:nvSpPr>
          <p:cNvPr id="3" name="Content Placeholder 2">
            <a:extLst>
              <a:ext uri="{FF2B5EF4-FFF2-40B4-BE49-F238E27FC236}">
                <a16:creationId xmlns:a16="http://schemas.microsoft.com/office/drawing/2014/main" id="{5C6177AA-FD7B-0A16-E165-C7EC224BDF50}"/>
              </a:ext>
            </a:extLst>
          </p:cNvPr>
          <p:cNvSpPr>
            <a:spLocks noGrp="1"/>
          </p:cNvSpPr>
          <p:nvPr>
            <p:ph sz="quarter" idx="10"/>
          </p:nvPr>
        </p:nvSpPr>
        <p:spPr/>
        <p:txBody>
          <a:bodyPr>
            <a:normAutofit/>
          </a:bodyPr>
          <a:lstStyle/>
          <a:p>
            <a:r>
              <a:rPr lang="en-US" sz="2000" dirty="0"/>
              <a:t>LLM model is not very good at handling table structured data</a:t>
            </a:r>
          </a:p>
          <a:p>
            <a:r>
              <a:rPr lang="en-US" sz="2000" b="0" i="0" dirty="0">
                <a:solidFill>
                  <a:srgbClr val="000000"/>
                </a:solidFill>
                <a:effectLst/>
                <a:highlight>
                  <a:srgbClr val="FFFFFF"/>
                </a:highlight>
                <a:latin typeface="Segoe UI" panose="020B0502040204020203" pitchFamily="34" charset="0"/>
              </a:rPr>
              <a:t>Choosing the right combination of input designs can significantly enhance LLMs’ understanding of structured data.</a:t>
            </a:r>
            <a:endParaRPr lang="en-US" sz="2000" dirty="0"/>
          </a:p>
          <a:p>
            <a:r>
              <a:rPr lang="en-US" sz="2000" dirty="0"/>
              <a:t>Use </a:t>
            </a:r>
            <a:r>
              <a:rPr lang="en-US" sz="2000" b="1" dirty="0"/>
              <a:t>self-augmented prompting</a:t>
            </a:r>
            <a:r>
              <a:rPr lang="en-US" sz="2000" dirty="0"/>
              <a:t> to leverage LLM's existing knowledge to enhance understandings on structured data</a:t>
            </a:r>
          </a:p>
        </p:txBody>
      </p:sp>
      <p:sp>
        <p:nvSpPr>
          <p:cNvPr id="7" name="TextBox 6">
            <a:extLst>
              <a:ext uri="{FF2B5EF4-FFF2-40B4-BE49-F238E27FC236}">
                <a16:creationId xmlns:a16="http://schemas.microsoft.com/office/drawing/2014/main" id="{8F4BE98E-5867-E8F9-C0AC-A950963FF106}"/>
              </a:ext>
            </a:extLst>
          </p:cNvPr>
          <p:cNvSpPr txBox="1"/>
          <p:nvPr/>
        </p:nvSpPr>
        <p:spPr>
          <a:xfrm>
            <a:off x="285980" y="6400800"/>
            <a:ext cx="11811083" cy="369332"/>
          </a:xfrm>
          <a:prstGeom prst="rect">
            <a:avLst/>
          </a:prstGeom>
          <a:noFill/>
        </p:spPr>
        <p:txBody>
          <a:bodyPr wrap="square">
            <a:spAutoFit/>
          </a:bodyPr>
          <a:lstStyle/>
          <a:p>
            <a:r>
              <a:rPr lang="en-US" dirty="0">
                <a:hlinkClick r:id="rId2"/>
              </a:rPr>
              <a:t>Improving LLM understanding of structured data and exploring advanced prompting methods - Microsoft Research</a:t>
            </a:r>
            <a:endParaRPr lang="en-US" dirty="0"/>
          </a:p>
        </p:txBody>
      </p:sp>
      <p:pic>
        <p:nvPicPr>
          <p:cNvPr id="1026" name="Picture 2" descr="The image depicts a diagram showing the Self-augmented Prompting workflow that involves an initial table, an intermediate output, and a final output. Here is the detailed alt text for the image: On the left, there's a table with the title 'Antoine Salamin' and columns labeled 'Year', 'Team', 'Driver', 'Races', and 'Pos'. Two rows are visible with the years 1983 and 1989, team name starting with 'Swit...', driver name starting with 'Antoine...', and positions '29th' and '7th' highlighted in the last visible row. Below the table is a box labeled 'Table &amp; Other info' and an arrow pointing right labeled '1st request' with the text 'Identify critical values and ranges of the table'. &#10;&#10; &#10;&#10;In the center, a green box with rounded corners titled 'Intermediate Output' contains text summarizing the table's content, mentioning Antoine Salamin's results from 1983 to 1989, the number of races, podiums, and points range. There's an arrow looping back to the first box with 'LLM' written above it, indicating a feedback loop for further processing. &#10;&#10; &#10;&#10;On the right, a blue box with rounded corners titled 'Final Output' contains a narrative description saying 'In 1989, Antoine Salamin drove a Porsche 962C for the Swiss Team Salamin, powered by a Porsche turbo Flat-6 engine. He competed in two races, achieving one podium and 17 points, finishing 7th overall.' An arrow labeled '2nd request' points from the '1st request' to the 'Intermediate Output' and another from there to the 'Final Output', indicating the sequence of processing requests. ">
            <a:extLst>
              <a:ext uri="{FF2B5EF4-FFF2-40B4-BE49-F238E27FC236}">
                <a16:creationId xmlns:a16="http://schemas.microsoft.com/office/drawing/2014/main" id="{EF630770-158C-3519-981E-7834CAC98D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7705" y="3506906"/>
            <a:ext cx="7898296" cy="2527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81787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igure 3: LLM-generated knowledge graph built from a private dataset using GPT-4 Turbo. A knowledge graph visualization represented by a collection in 3D space projected onto a 2D image of circles of varying sizes and colors. The circles are grouped together in space by color, and within each color area the larger circles are surrounded by many smaller circles. Each circle represents an entity within the knowledge graph.">
            <a:extLst>
              <a:ext uri="{FF2B5EF4-FFF2-40B4-BE49-F238E27FC236}">
                <a16:creationId xmlns:a16="http://schemas.microsoft.com/office/drawing/2014/main" id="{9E30E97D-965F-0BDF-E4C8-BCA0C73857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2513" y="2579352"/>
            <a:ext cx="4201618" cy="42786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BA0073E-318D-DD51-A35B-C2C8C3AAB3C9}"/>
              </a:ext>
            </a:extLst>
          </p:cNvPr>
          <p:cNvSpPr>
            <a:spLocks noGrp="1"/>
          </p:cNvSpPr>
          <p:nvPr>
            <p:ph type="title"/>
          </p:nvPr>
        </p:nvSpPr>
        <p:spPr/>
        <p:txBody>
          <a:bodyPr/>
          <a:lstStyle/>
          <a:p>
            <a:r>
              <a:rPr lang="en-US" dirty="0" err="1"/>
              <a:t>GraphRAG</a:t>
            </a:r>
            <a:endParaRPr lang="en-US" dirty="0"/>
          </a:p>
        </p:txBody>
      </p:sp>
      <p:sp>
        <p:nvSpPr>
          <p:cNvPr id="3" name="Content Placeholder 2">
            <a:extLst>
              <a:ext uri="{FF2B5EF4-FFF2-40B4-BE49-F238E27FC236}">
                <a16:creationId xmlns:a16="http://schemas.microsoft.com/office/drawing/2014/main" id="{65148081-5BC5-B87E-72EB-4CE309EC019F}"/>
              </a:ext>
            </a:extLst>
          </p:cNvPr>
          <p:cNvSpPr>
            <a:spLocks noGrp="1"/>
          </p:cNvSpPr>
          <p:nvPr>
            <p:ph sz="quarter" idx="10"/>
          </p:nvPr>
        </p:nvSpPr>
        <p:spPr>
          <a:xfrm>
            <a:off x="584200" y="1435099"/>
            <a:ext cx="11607800" cy="1163395"/>
          </a:xfrm>
        </p:spPr>
        <p:txBody>
          <a:bodyPr/>
          <a:lstStyle/>
          <a:p>
            <a:r>
              <a:rPr lang="en-US" sz="1800" b="0" i="0" dirty="0" err="1">
                <a:solidFill>
                  <a:srgbClr val="000000"/>
                </a:solidFill>
                <a:effectLst/>
                <a:latin typeface="Segoe UI" panose="020B0502040204020203" pitchFamily="34" charset="0"/>
              </a:rPr>
              <a:t>GraphRAG</a:t>
            </a:r>
            <a:r>
              <a:rPr lang="en-US" sz="1800" b="0" i="0" dirty="0">
                <a:solidFill>
                  <a:srgbClr val="000000"/>
                </a:solidFill>
                <a:effectLst/>
                <a:latin typeface="Segoe UI" panose="020B0502040204020203" pitchFamily="34" charset="0"/>
              </a:rPr>
              <a:t> (Graphs + Retrieval Augmented Generation) is a technique for richly understanding text datasets by combining text extraction, network analysis, and LLM prompting and summarization into a single end-to-end system.</a:t>
            </a:r>
            <a:endParaRPr lang="en-US" sz="1800" dirty="0">
              <a:solidFill>
                <a:srgbClr val="000000"/>
              </a:solidFill>
              <a:latin typeface="Segoe UI" panose="020B0502040204020203" pitchFamily="34" charset="0"/>
            </a:endParaRPr>
          </a:p>
          <a:p>
            <a:r>
              <a:rPr lang="en-US" sz="1800" b="0" i="0" dirty="0">
                <a:solidFill>
                  <a:srgbClr val="000000"/>
                </a:solidFill>
                <a:effectLst/>
                <a:latin typeface="Segoe UI" panose="020B0502040204020203" pitchFamily="34" charset="0"/>
              </a:rPr>
              <a:t>A full open source </a:t>
            </a:r>
            <a:r>
              <a:rPr lang="en-US" sz="1800" b="0" i="0" dirty="0" err="1">
                <a:solidFill>
                  <a:srgbClr val="000000"/>
                </a:solidFill>
                <a:effectLst/>
                <a:latin typeface="Segoe UI" panose="020B0502040204020203" pitchFamily="34" charset="0"/>
              </a:rPr>
              <a:t>GraphRAG</a:t>
            </a:r>
            <a:r>
              <a:rPr lang="en-US" sz="1800" b="0" i="0" dirty="0">
                <a:solidFill>
                  <a:srgbClr val="000000"/>
                </a:solidFill>
                <a:effectLst/>
                <a:latin typeface="Segoe UI" panose="020B0502040204020203" pitchFamily="34" charset="0"/>
              </a:rPr>
              <a:t> implementation will be released soon on GitHub.</a:t>
            </a:r>
            <a:endParaRPr lang="en-US" sz="1800" dirty="0"/>
          </a:p>
        </p:txBody>
      </p:sp>
      <p:sp>
        <p:nvSpPr>
          <p:cNvPr id="5" name="TextBox 4">
            <a:extLst>
              <a:ext uri="{FF2B5EF4-FFF2-40B4-BE49-F238E27FC236}">
                <a16:creationId xmlns:a16="http://schemas.microsoft.com/office/drawing/2014/main" id="{604D171D-A1AC-189F-C52C-823B2087749E}"/>
              </a:ext>
            </a:extLst>
          </p:cNvPr>
          <p:cNvSpPr txBox="1"/>
          <p:nvPr/>
        </p:nvSpPr>
        <p:spPr>
          <a:xfrm>
            <a:off x="195495" y="6367990"/>
            <a:ext cx="9008465" cy="369332"/>
          </a:xfrm>
          <a:prstGeom prst="rect">
            <a:avLst/>
          </a:prstGeom>
          <a:noFill/>
        </p:spPr>
        <p:txBody>
          <a:bodyPr wrap="square">
            <a:spAutoFit/>
          </a:bodyPr>
          <a:lstStyle/>
          <a:p>
            <a:r>
              <a:rPr lang="en-US" dirty="0" err="1">
                <a:hlinkClick r:id="rId3"/>
              </a:rPr>
              <a:t>GraphRAG</a:t>
            </a:r>
            <a:r>
              <a:rPr lang="en-US" dirty="0">
                <a:hlinkClick r:id="rId3"/>
              </a:rPr>
              <a:t>: Unlocking LLM discovery on narrative private data - Microsoft Research</a:t>
            </a:r>
            <a:endParaRPr lang="en-US" dirty="0"/>
          </a:p>
        </p:txBody>
      </p:sp>
      <p:sp>
        <p:nvSpPr>
          <p:cNvPr id="7" name="TextBox 6">
            <a:extLst>
              <a:ext uri="{FF2B5EF4-FFF2-40B4-BE49-F238E27FC236}">
                <a16:creationId xmlns:a16="http://schemas.microsoft.com/office/drawing/2014/main" id="{A417E2D8-479B-3040-074E-355D91112BCE}"/>
              </a:ext>
            </a:extLst>
          </p:cNvPr>
          <p:cNvSpPr txBox="1"/>
          <p:nvPr/>
        </p:nvSpPr>
        <p:spPr>
          <a:xfrm>
            <a:off x="433467" y="2862564"/>
            <a:ext cx="4076702" cy="3046988"/>
          </a:xfrm>
          <a:prstGeom prst="rect">
            <a:avLst/>
          </a:prstGeom>
          <a:noFill/>
        </p:spPr>
        <p:txBody>
          <a:bodyPr wrap="square">
            <a:spAutoFit/>
          </a:bodyPr>
          <a:lstStyle/>
          <a:p>
            <a:pPr algn="l"/>
            <a:r>
              <a:rPr lang="en-US" sz="1600" b="1" i="0" dirty="0">
                <a:solidFill>
                  <a:srgbClr val="000000"/>
                </a:solidFill>
                <a:effectLst/>
                <a:highlight>
                  <a:srgbClr val="FFFFFF"/>
                </a:highlight>
                <a:latin typeface="Segoe UI" panose="020B0502040204020203" pitchFamily="34" charset="0"/>
              </a:rPr>
              <a:t>Baseline RAG</a:t>
            </a:r>
          </a:p>
          <a:p>
            <a:pPr marL="285750" indent="-285750" algn="l">
              <a:buFont typeface="Arial" panose="020B0604020202020204" pitchFamily="34" charset="0"/>
              <a:buChar char="•"/>
            </a:pPr>
            <a:r>
              <a:rPr lang="en-US" sz="1600" b="0" i="0" dirty="0">
                <a:solidFill>
                  <a:srgbClr val="000000"/>
                </a:solidFill>
                <a:effectLst/>
                <a:highlight>
                  <a:srgbClr val="FFFFFF"/>
                </a:highlight>
                <a:latin typeface="Segoe UI" panose="020B0502040204020203" pitchFamily="34" charset="0"/>
              </a:rPr>
              <a:t>struggles to connect the dots. This happens when answering a question requires traversing disparate pieces of information through their shared attributes in order to provide new synthesized insights.</a:t>
            </a:r>
          </a:p>
          <a:p>
            <a:pPr marL="285750" indent="-285750" algn="l">
              <a:buFont typeface="Arial" panose="020B0604020202020204" pitchFamily="34" charset="0"/>
              <a:buChar char="•"/>
            </a:pPr>
            <a:r>
              <a:rPr lang="en-US" sz="1600" b="0" i="0" dirty="0">
                <a:solidFill>
                  <a:srgbClr val="000000"/>
                </a:solidFill>
                <a:effectLst/>
                <a:highlight>
                  <a:srgbClr val="FFFFFF"/>
                </a:highlight>
                <a:latin typeface="Segoe UI" panose="020B0502040204020203" pitchFamily="34" charset="0"/>
              </a:rPr>
              <a:t>performs poorly when being asked to holistically understand summarized semantic concepts over large data collections or even singular large documents.</a:t>
            </a:r>
          </a:p>
        </p:txBody>
      </p:sp>
      <p:sp>
        <p:nvSpPr>
          <p:cNvPr id="9" name="TextBox 8">
            <a:extLst>
              <a:ext uri="{FF2B5EF4-FFF2-40B4-BE49-F238E27FC236}">
                <a16:creationId xmlns:a16="http://schemas.microsoft.com/office/drawing/2014/main" id="{AF34D860-AF33-977C-DB42-C625AECA7069}"/>
              </a:ext>
            </a:extLst>
          </p:cNvPr>
          <p:cNvSpPr txBox="1"/>
          <p:nvPr/>
        </p:nvSpPr>
        <p:spPr>
          <a:xfrm>
            <a:off x="4328410" y="2802225"/>
            <a:ext cx="4530778" cy="3046988"/>
          </a:xfrm>
          <a:prstGeom prst="rect">
            <a:avLst/>
          </a:prstGeom>
          <a:noFill/>
        </p:spPr>
        <p:txBody>
          <a:bodyPr wrap="square">
            <a:spAutoFit/>
          </a:bodyPr>
          <a:lstStyle/>
          <a:p>
            <a:pPr algn="l"/>
            <a:r>
              <a:rPr lang="en-US" sz="1600" b="1" dirty="0" err="1"/>
              <a:t>GraphRAG</a:t>
            </a:r>
            <a:endParaRPr lang="en-US" sz="1600" b="1" i="0" dirty="0">
              <a:solidFill>
                <a:srgbClr val="000000"/>
              </a:solidFill>
              <a:effectLst/>
              <a:latin typeface="Segoe UI" panose="020B0502040204020203" pitchFamily="34" charset="0"/>
            </a:endParaRPr>
          </a:p>
          <a:p>
            <a:pPr marL="285750" indent="-285750" algn="l">
              <a:buFont typeface="Arial" panose="020B0604020202020204" pitchFamily="34" charset="0"/>
              <a:buChar char="•"/>
            </a:pPr>
            <a:r>
              <a:rPr lang="en-US" sz="1600" b="0" i="0" dirty="0">
                <a:solidFill>
                  <a:srgbClr val="000000"/>
                </a:solidFill>
                <a:effectLst/>
                <a:latin typeface="Segoe UI" panose="020B0502040204020203" pitchFamily="34" charset="0"/>
              </a:rPr>
              <a:t>The LLM processes the entire private dataset, creating references to all entities and relationships within the source data, which are then used to create an LLM-generated knowledge graph. </a:t>
            </a:r>
          </a:p>
          <a:p>
            <a:pPr marL="285750" indent="-285750" algn="l">
              <a:buFont typeface="Arial" panose="020B0604020202020204" pitchFamily="34" charset="0"/>
              <a:buChar char="•"/>
            </a:pPr>
            <a:r>
              <a:rPr lang="en-US" sz="1600" b="0" i="0" dirty="0">
                <a:solidFill>
                  <a:srgbClr val="000000"/>
                </a:solidFill>
                <a:effectLst/>
                <a:latin typeface="Segoe UI" panose="020B0502040204020203" pitchFamily="34" charset="0"/>
              </a:rPr>
              <a:t>This graph is then used to create a bottom-up clustering that organizes the data hierarchically into semantic clusters. This partitioning allows for pre-summarization of semantic concepts and themes, which aids in holistic understanding of the dataset. </a:t>
            </a:r>
          </a:p>
        </p:txBody>
      </p:sp>
    </p:spTree>
    <p:extLst>
      <p:ext uri="{BB962C8B-B14F-4D97-AF65-F5344CB8AC3E}">
        <p14:creationId xmlns:p14="http://schemas.microsoft.com/office/powerpoint/2010/main" val="61206793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ky, outdoor, nature, shore&#10;&#10;Description automatically generated">
            <a:extLst>
              <a:ext uri="{FF2B5EF4-FFF2-40B4-BE49-F238E27FC236}">
                <a16:creationId xmlns:a16="http://schemas.microsoft.com/office/drawing/2014/main" id="{56028CDD-125B-EA22-E04B-801D519DDDAE}"/>
              </a:ext>
            </a:extLst>
          </p:cNvPr>
          <p:cNvPicPr>
            <a:picLocks noChangeAspect="1"/>
          </p:cNvPicPr>
          <p:nvPr/>
        </p:nvPicPr>
        <p:blipFill rotWithShape="1">
          <a:blip r:embed="rId3" cstate="email">
            <a:alphaModFix amt="78000"/>
            <a:extLst>
              <a:ext uri="{BEBA8EAE-BF5A-486C-A8C5-ECC9F3942E4B}">
                <a14:imgProps xmlns:a14="http://schemas.microsoft.com/office/drawing/2010/main">
                  <a14:imgLayer r:embed="rId4">
                    <a14:imgEffect>
                      <a14:brightnessContrast bright="-18000"/>
                    </a14:imgEffect>
                  </a14:imgLayer>
                </a14:imgProps>
              </a:ext>
              <a:ext uri="{28A0092B-C50C-407E-A947-70E740481C1C}">
                <a14:useLocalDpi xmlns:a14="http://schemas.microsoft.com/office/drawing/2010/main"/>
              </a:ext>
            </a:extLst>
          </a:blip>
          <a:srcRect/>
          <a:stretch/>
        </p:blipFill>
        <p:spPr>
          <a:xfrm>
            <a:off x="0" y="0"/>
            <a:ext cx="12192000" cy="2147582"/>
          </a:xfrm>
          <a:prstGeom prst="rect">
            <a:avLst/>
          </a:prstGeom>
        </p:spPr>
      </p:pic>
      <p:sp>
        <p:nvSpPr>
          <p:cNvPr id="6" name="Title 1">
            <a:extLst>
              <a:ext uri="{FF2B5EF4-FFF2-40B4-BE49-F238E27FC236}">
                <a16:creationId xmlns:a16="http://schemas.microsoft.com/office/drawing/2014/main" id="{08D44AF5-0863-F873-965E-D7C882500567}"/>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solidFill>
                  <a:schemeClr val="bg1"/>
                </a:solidFill>
              </a:rPr>
              <a:t>Upcoming Partner Enablement Sessions</a:t>
            </a:r>
          </a:p>
        </p:txBody>
      </p:sp>
      <p:sp>
        <p:nvSpPr>
          <p:cNvPr id="7" name="Text Placeholder 2">
            <a:extLst>
              <a:ext uri="{FF2B5EF4-FFF2-40B4-BE49-F238E27FC236}">
                <a16:creationId xmlns:a16="http://schemas.microsoft.com/office/drawing/2014/main" id="{E7B825D2-DB44-C4AC-D8CF-AD823AD0E770}"/>
              </a:ext>
            </a:extLst>
          </p:cNvPr>
          <p:cNvSpPr txBox="1">
            <a:spLocks/>
          </p:cNvSpPr>
          <p:nvPr/>
        </p:nvSpPr>
        <p:spPr>
          <a:xfrm>
            <a:off x="584200" y="2253829"/>
            <a:ext cx="11018838" cy="391491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2400" dirty="0">
                <a:cs typeface="Segoe UI"/>
              </a:rPr>
              <a:t>AI Infrastructure &amp; Small Language Models</a:t>
            </a:r>
          </a:p>
          <a:p>
            <a:pPr marL="0" indent="0">
              <a:buNone/>
            </a:pPr>
            <a:r>
              <a:rPr lang="en-US" sz="2400" dirty="0">
                <a:cs typeface="Segoe UI"/>
              </a:rPr>
              <a:t>	Thursday, May 30, 2024</a:t>
            </a:r>
            <a:endParaRPr lang="en-US" dirty="0">
              <a:cs typeface="Segoe UI"/>
            </a:endParaRPr>
          </a:p>
          <a:p>
            <a:pPr marL="0" indent="0">
              <a:buFont typeface="Wingdings" panose="05000000000000000000" pitchFamily="2" charset="2"/>
              <a:buNone/>
            </a:pPr>
            <a:r>
              <a:rPr lang="en-US" sz="2400" dirty="0">
                <a:cs typeface="Segoe UI"/>
              </a:rPr>
              <a:t>           2:30 PM– 4:00 PM Hong Kong Time</a:t>
            </a:r>
            <a:endParaRPr lang="en-US" dirty="0"/>
          </a:p>
          <a:p>
            <a:pPr marL="0" indent="0">
              <a:buFont typeface="Wingdings" panose="05000000000000000000" pitchFamily="2" charset="2"/>
              <a:buNone/>
            </a:pPr>
            <a:endParaRPr lang="en-US" sz="2400" dirty="0"/>
          </a:p>
          <a:p>
            <a:r>
              <a:rPr lang="en-US" sz="2400" dirty="0"/>
              <a:t>Microsoft Build 2024 Cantonese Recap</a:t>
            </a:r>
          </a:p>
          <a:p>
            <a:pPr marL="0" indent="0">
              <a:buFont typeface="Wingdings" panose="05000000000000000000" pitchFamily="2" charset="2"/>
              <a:buNone/>
            </a:pPr>
            <a:r>
              <a:rPr lang="en-US" sz="2400" dirty="0">
                <a:cs typeface="Segoe UI"/>
              </a:rPr>
              <a:t>	Monday, Jun 6, 2024</a:t>
            </a:r>
          </a:p>
          <a:p>
            <a:pPr marL="0" indent="0">
              <a:buFont typeface="Wingdings" panose="05000000000000000000" pitchFamily="2" charset="2"/>
              <a:buNone/>
            </a:pPr>
            <a:r>
              <a:rPr lang="en-US" sz="2400" dirty="0">
                <a:cs typeface="Segoe UI"/>
              </a:rPr>
              <a:t>           2:30 PM– 5:30 PM Hong Kong Time</a:t>
            </a:r>
            <a:endParaRPr lang="en-US" sz="1600" dirty="0"/>
          </a:p>
          <a:p>
            <a:pPr marL="0" indent="0">
              <a:buFont typeface="Wingdings" panose="05000000000000000000" pitchFamily="2" charset="2"/>
              <a:buNone/>
            </a:pPr>
            <a:endParaRPr lang="en-US" sz="2400" dirty="0">
              <a:cs typeface="Segoe UI"/>
            </a:endParaRPr>
          </a:p>
          <a:p>
            <a:pPr marL="0" indent="0">
              <a:buFont typeface="Wingdings" panose="05000000000000000000" pitchFamily="2" charset="2"/>
              <a:buNone/>
            </a:pPr>
            <a:r>
              <a:rPr lang="en-US" sz="2400" dirty="0"/>
              <a:t>To</a:t>
            </a:r>
            <a:r>
              <a:rPr lang="zh-TW" altLang="en-US" sz="2400" dirty="0"/>
              <a:t> </a:t>
            </a:r>
            <a:r>
              <a:rPr lang="en-US" altLang="zh-TW" sz="2400" dirty="0"/>
              <a:t>get latest formation: </a:t>
            </a:r>
            <a:r>
              <a:rPr lang="en-US" sz="2400" dirty="0">
                <a:hlinkClick r:id="rId5"/>
              </a:rPr>
              <a:t>Microsoft Events Catalog</a:t>
            </a:r>
            <a:endParaRPr lang="en-US" sz="2400" dirty="0"/>
          </a:p>
        </p:txBody>
      </p:sp>
    </p:spTree>
    <p:extLst>
      <p:ext uri="{BB962C8B-B14F-4D97-AF65-F5344CB8AC3E}">
        <p14:creationId xmlns:p14="http://schemas.microsoft.com/office/powerpoint/2010/main" val="35298999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203700-A1B1-0E03-B8AC-FB065613C6F2}"/>
              </a:ext>
            </a:extLst>
          </p:cNvPr>
          <p:cNvSpPr txBox="1"/>
          <p:nvPr/>
        </p:nvSpPr>
        <p:spPr>
          <a:xfrm>
            <a:off x="571500" y="2643188"/>
            <a:ext cx="1716688" cy="430887"/>
          </a:xfrm>
          <a:prstGeom prst="rect">
            <a:avLst/>
          </a:prstGeom>
          <a:noFill/>
        </p:spPr>
        <p:txBody>
          <a:bodyPr wrap="none" lIns="0" tIns="0" rIns="0" bIns="0" rtlCol="0">
            <a:spAutoFit/>
          </a:bodyPr>
          <a:lstStyle/>
          <a:p>
            <a:pPr algn="l"/>
            <a:r>
              <a:rPr lang="en-US" sz="2800" dirty="0"/>
              <a:t>Thank you.</a:t>
            </a:r>
          </a:p>
        </p:txBody>
      </p:sp>
    </p:spTree>
    <p:extLst>
      <p:ext uri="{BB962C8B-B14F-4D97-AF65-F5344CB8AC3E}">
        <p14:creationId xmlns:p14="http://schemas.microsoft.com/office/powerpoint/2010/main" val="251052191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46" name="Title 2">
            <a:extLst>
              <a:ext uri="{FF2B5EF4-FFF2-40B4-BE49-F238E27FC236}">
                <a16:creationId xmlns:a16="http://schemas.microsoft.com/office/drawing/2014/main" id="{208B2B06-011D-F963-52E2-B8BEACE75271}"/>
              </a:ext>
            </a:extLst>
          </p:cNvPr>
          <p:cNvSpPr txBox="1">
            <a:spLocks/>
          </p:cNvSpPr>
          <p:nvPr/>
        </p:nvSpPr>
        <p:spPr>
          <a:xfrm>
            <a:off x="588263" y="769401"/>
            <a:ext cx="11018520" cy="553998"/>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652943" rtl="0" eaLnBrk="1" fontAlgn="base" latinLnBrk="0" hangingPunct="1">
              <a:lnSpc>
                <a:spcPct val="100000"/>
              </a:lnSpc>
              <a:spcBef>
                <a:spcPct val="0"/>
              </a:spcBef>
              <a:spcAft>
                <a:spcPct val="0"/>
              </a:spcAft>
              <a:buClrTx/>
              <a:buSzTx/>
              <a:buFontTx/>
              <a:buNone/>
              <a:tabLst/>
              <a:defRPr/>
            </a:pPr>
            <a:r>
              <a:rPr kumimoji="0" lang="en-HK" sz="3600" b="1" i="0" u="none" strike="noStrike" kern="1200" cap="none" spc="-50" normalizeH="0" baseline="0" noProof="0" dirty="0">
                <a:ln w="3175">
                  <a:noFill/>
                </a:ln>
                <a:gradFill flip="none" rotWithShape="1">
                  <a:gsLst>
                    <a:gs pos="82000">
                      <a:srgbClr val="8DC8E8"/>
                    </a:gs>
                    <a:gs pos="22000">
                      <a:srgbClr val="D59ED7"/>
                    </a:gs>
                  </a:gsLst>
                  <a:path path="circle">
                    <a:fillToRect l="100000" t="100000"/>
                  </a:path>
                  <a:tileRect r="-100000" b="-100000"/>
                </a:gradFill>
                <a:effectLst/>
                <a:uLnTx/>
                <a:uFillTx/>
                <a:latin typeface="Segoe UI" panose="020B0502040204020203" pitchFamily="34" charset="0"/>
                <a:ea typeface="+mn-ea"/>
                <a:cs typeface="Segoe UI" pitchFamily="34" charset="0"/>
              </a:rPr>
              <a:t>Innovating with AI</a:t>
            </a:r>
          </a:p>
        </p:txBody>
      </p:sp>
      <p:pic>
        <p:nvPicPr>
          <p:cNvPr id="2247" name="Picture 2246" descr="A black background with a black square&#10;&#10;Description automatically generated with medium confidence">
            <a:extLst>
              <a:ext uri="{FF2B5EF4-FFF2-40B4-BE49-F238E27FC236}">
                <a16:creationId xmlns:a16="http://schemas.microsoft.com/office/drawing/2014/main" id="{71462F40-1471-20AB-44BA-F27931FBA620}"/>
              </a:ext>
            </a:extLst>
          </p:cNvPr>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4051547" y="1817824"/>
            <a:ext cx="1645920" cy="1645920"/>
          </a:xfrm>
          <a:prstGeom prst="rect">
            <a:avLst/>
          </a:prstGeom>
        </p:spPr>
      </p:pic>
      <p:sp>
        <p:nvSpPr>
          <p:cNvPr id="2248" name="TextBox 2247">
            <a:extLst>
              <a:ext uri="{FF2B5EF4-FFF2-40B4-BE49-F238E27FC236}">
                <a16:creationId xmlns:a16="http://schemas.microsoft.com/office/drawing/2014/main" id="{35668403-E3C8-5DD4-4573-177E6EA1EDAB}"/>
              </a:ext>
            </a:extLst>
          </p:cNvPr>
          <p:cNvSpPr txBox="1"/>
          <p:nvPr/>
        </p:nvSpPr>
        <p:spPr>
          <a:xfrm>
            <a:off x="152571" y="6343933"/>
            <a:ext cx="1055127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sz="1000" b="0" i="1" u="none" strike="noStrike" kern="1200" cap="none" spc="0" normalizeH="0" baseline="0" noProof="0">
                <a:ln>
                  <a:noFill/>
                </a:ln>
                <a:solidFill>
                  <a:srgbClr val="FFFFFF"/>
                </a:solidFill>
                <a:effectLst/>
                <a:uLnTx/>
                <a:uFillTx/>
                <a:latin typeface="Aptos" panose="02110004020202020204"/>
                <a:ea typeface="+mn-ea"/>
                <a:cs typeface="+mn-cs"/>
              </a:rPr>
              <a:t>Source: </a:t>
            </a:r>
            <a:r>
              <a:rPr kumimoji="0" lang="en-HK" sz="1000" b="0" i="1" u="none" strike="noStrike" kern="1200" cap="none" spc="0" normalizeH="0" baseline="0" noProof="0">
                <a:ln>
                  <a:noFill/>
                </a:ln>
                <a:solidFill>
                  <a:srgbClr val="FFFFFF"/>
                </a:solidFill>
                <a:effectLst/>
                <a:uLnTx/>
                <a:uFillTx/>
                <a:latin typeface="Aptos" panose="02110004020202020204"/>
                <a:ea typeface="+mn-ea"/>
                <a:cs typeface="+mn-cs"/>
                <a:hlinkClick r:id="rId4"/>
              </a:rPr>
              <a:t>IDC’s Business Values of AI Survey. September 2023</a:t>
            </a:r>
            <a:br>
              <a:rPr kumimoji="0" lang="en-HK" sz="1000" b="0" i="1" u="none" strike="noStrike" kern="1200" cap="none" spc="0" normalizeH="0" baseline="0" noProof="0">
                <a:ln>
                  <a:noFill/>
                </a:ln>
                <a:solidFill>
                  <a:srgbClr val="FFFFFF"/>
                </a:solidFill>
                <a:effectLst/>
                <a:uLnTx/>
                <a:uFillTx/>
                <a:latin typeface="Aptos" panose="02110004020202020204"/>
                <a:ea typeface="+mn-ea"/>
                <a:cs typeface="+mn-cs"/>
              </a:rPr>
            </a:br>
            <a:endParaRPr kumimoji="0" lang="en-HK" sz="1000" b="0" i="1"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249" name="Text Placeholder 5">
            <a:extLst>
              <a:ext uri="{FF2B5EF4-FFF2-40B4-BE49-F238E27FC236}">
                <a16:creationId xmlns:a16="http://schemas.microsoft.com/office/drawing/2014/main" id="{50F9F2AE-3A66-858A-A881-1939E04D5B4E}"/>
              </a:ext>
            </a:extLst>
          </p:cNvPr>
          <p:cNvSpPr txBox="1">
            <a:spLocks/>
          </p:cNvSpPr>
          <p:nvPr/>
        </p:nvSpPr>
        <p:spPr>
          <a:xfrm>
            <a:off x="991261" y="3908453"/>
            <a:ext cx="2324536" cy="13849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00B0F0"/>
                </a:solidFill>
                <a:effectLst/>
                <a:uLnTx/>
                <a:uFillTx/>
                <a:latin typeface="Segoe UI"/>
                <a:ea typeface="+mn-ea"/>
                <a:cs typeface="Segoe UI" panose="020B0502040204020203" pitchFamily="34" charset="0"/>
              </a:rPr>
              <a:t>71% </a:t>
            </a: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of HK companies are already reportedly using AI</a:t>
            </a:r>
            <a:endParaRPr kumimoji="0" lang="en-HK"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2250" name="Text Placeholder 19">
            <a:extLst>
              <a:ext uri="{FF2B5EF4-FFF2-40B4-BE49-F238E27FC236}">
                <a16:creationId xmlns:a16="http://schemas.microsoft.com/office/drawing/2014/main" id="{DD867E36-A896-43DB-3AD7-568F8FD31340}"/>
              </a:ext>
            </a:extLst>
          </p:cNvPr>
          <p:cNvSpPr txBox="1">
            <a:spLocks/>
          </p:cNvSpPr>
          <p:nvPr/>
        </p:nvSpPr>
        <p:spPr>
          <a:xfrm>
            <a:off x="3612752" y="3792762"/>
            <a:ext cx="2380136" cy="16619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HK companies</a:t>
            </a:r>
            <a:r>
              <a:rPr kumimoji="0" lang="zh-TW" alt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t>
            </a: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expect every </a:t>
            </a:r>
            <a:r>
              <a:rPr kumimoji="0" lang="en-US" sz="2800" b="1" i="0" u="none" strike="noStrike" kern="1200" cap="none" spc="0" normalizeH="0" baseline="0" noProof="0">
                <a:ln>
                  <a:noFill/>
                </a:ln>
                <a:solidFill>
                  <a:srgbClr val="00B0F0"/>
                </a:solidFill>
                <a:effectLst/>
                <a:uLnTx/>
                <a:uFillTx/>
                <a:latin typeface="Segoe UI"/>
                <a:ea typeface="+mn-ea"/>
                <a:cs typeface="Segoe UI" panose="020B0502040204020203" pitchFamily="34" charset="0"/>
              </a:rPr>
              <a:t>US$1</a:t>
            </a: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invested </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 AI yields an average return of </a:t>
            </a:r>
            <a:r>
              <a:rPr kumimoji="0" lang="en-US" sz="2800" b="1" i="0" u="none" strike="noStrike" kern="1200" cap="none" spc="0" normalizeH="0" baseline="0" noProof="0">
                <a:ln>
                  <a:noFill/>
                </a:ln>
                <a:solidFill>
                  <a:srgbClr val="00B0F0"/>
                </a:solidFill>
                <a:effectLst/>
                <a:uLnTx/>
                <a:uFillTx/>
                <a:latin typeface="Segoe UI"/>
                <a:ea typeface="+mn-ea"/>
                <a:cs typeface="Segoe UI" panose="020B0502040204020203" pitchFamily="34" charset="0"/>
              </a:rPr>
              <a:t>US$3.2</a:t>
            </a:r>
            <a:r>
              <a:rPr kumimoji="0" lang="en-HK"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t>
            </a:r>
            <a:endParaRPr kumimoji="0" lang="en-HK" sz="2000" b="0" i="0" u="none" strike="noStrike" kern="1200" cap="none" spc="0" normalizeH="0" baseline="0" noProof="0">
              <a:ln>
                <a:noFill/>
              </a:ln>
              <a:solidFill>
                <a:srgbClr val="00B0F0"/>
              </a:solidFill>
              <a:effectLst/>
              <a:highlight>
                <a:srgbClr val="FFFF00"/>
              </a:highlight>
              <a:uLnTx/>
              <a:uFillTx/>
              <a:latin typeface="Segoe UI"/>
              <a:ea typeface="+mn-ea"/>
              <a:cs typeface="Segoe UI" panose="020B0502040204020203" pitchFamily="34" charset="0"/>
            </a:endParaRPr>
          </a:p>
          <a:p>
            <a:pPr marL="228600" marR="0" lvl="0" indent="-228600" algn="ctr"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HK" sz="3200" b="0" i="0" u="none" strike="noStrike" kern="1200" cap="none" spc="0" normalizeH="0" baseline="0" noProof="0">
              <a:ln>
                <a:noFill/>
              </a:ln>
              <a:solidFill>
                <a:prstClr val="black"/>
              </a:solidFill>
              <a:effectLst/>
              <a:uLnTx/>
              <a:uFillTx/>
              <a:latin typeface="Aptos" panose="02110004020202020204"/>
              <a:ea typeface="+mn-ea"/>
              <a:cs typeface="+mn-cs"/>
            </a:endParaRPr>
          </a:p>
        </p:txBody>
      </p:sp>
      <p:pic>
        <p:nvPicPr>
          <p:cNvPr id="2251" name="Picture 2250" descr="A black background with a black square&#10;&#10;Description automatically generated with medium confidence">
            <a:extLst>
              <a:ext uri="{FF2B5EF4-FFF2-40B4-BE49-F238E27FC236}">
                <a16:creationId xmlns:a16="http://schemas.microsoft.com/office/drawing/2014/main" id="{BD3C1D34-7E70-2DC5-86DE-B57281C336B3}"/>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1441943" y="2033260"/>
            <a:ext cx="1423172" cy="1423172"/>
          </a:xfrm>
          <a:prstGeom prst="rect">
            <a:avLst/>
          </a:prstGeom>
        </p:spPr>
      </p:pic>
      <p:pic>
        <p:nvPicPr>
          <p:cNvPr id="2252" name="Picture 2251" descr="A black background with a black square&#10;&#10;Description automatically generated with medium confidence">
            <a:extLst>
              <a:ext uri="{FF2B5EF4-FFF2-40B4-BE49-F238E27FC236}">
                <a16:creationId xmlns:a16="http://schemas.microsoft.com/office/drawing/2014/main" id="{2A1780D8-D387-DE26-7B87-EE1BB37FA24C}"/>
              </a:ext>
            </a:extLst>
          </p:cNvPr>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6745686" y="1825603"/>
            <a:ext cx="1645920" cy="1645920"/>
          </a:xfrm>
          <a:prstGeom prst="rect">
            <a:avLst/>
          </a:prstGeom>
        </p:spPr>
      </p:pic>
      <p:sp>
        <p:nvSpPr>
          <p:cNvPr id="2253" name="Text Placeholder 19">
            <a:extLst>
              <a:ext uri="{FF2B5EF4-FFF2-40B4-BE49-F238E27FC236}">
                <a16:creationId xmlns:a16="http://schemas.microsoft.com/office/drawing/2014/main" id="{C4FE930F-1048-9667-6D6C-559895C924C6}"/>
              </a:ext>
            </a:extLst>
          </p:cNvPr>
          <p:cNvSpPr txBox="1">
            <a:spLocks/>
          </p:cNvSpPr>
          <p:nvPr/>
        </p:nvSpPr>
        <p:spPr>
          <a:xfrm>
            <a:off x="6475066" y="3874398"/>
            <a:ext cx="2196528" cy="16619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a:ln>
                  <a:noFill/>
                </a:ln>
                <a:solidFill>
                  <a:srgbClr val="00B0F0"/>
                </a:solidFill>
                <a:effectLst/>
                <a:uLnTx/>
                <a:uFillTx/>
                <a:latin typeface="Segoe UI"/>
                <a:ea typeface="+mn-ea"/>
                <a:cs typeface="Segoe UI" panose="020B0502040204020203" pitchFamily="34" charset="0"/>
              </a:rPr>
              <a:t>70%</a:t>
            </a:r>
            <a:r>
              <a:rPr kumimoji="0" lang="en-HK" sz="2000" b="0" i="0" u="none" strike="noStrike" kern="1200" cap="none" spc="0" normalizeH="0" baseline="0" noProof="0">
                <a:ln>
                  <a:noFill/>
                </a:ln>
                <a:solidFill>
                  <a:srgbClr val="00B0F0"/>
                </a:solidFill>
                <a:effectLst/>
                <a:uLnTx/>
                <a:uFillTx/>
                <a:latin typeface="Segoe UI"/>
                <a:ea typeface="+mn-ea"/>
                <a:cs typeface="Segoe UI" panose="020B0502040204020203" pitchFamily="34" charset="0"/>
              </a:rPr>
              <a:t> </a:t>
            </a:r>
            <a:r>
              <a:rPr kumimoji="0" lang="en-HK"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of early Copilot users said they are more productive</a:t>
            </a:r>
            <a:endParaRPr kumimoji="0" lang="en-HK" sz="2000" b="0" i="0" u="none" strike="noStrike" kern="1200" cap="none" spc="0" normalizeH="0" baseline="0" noProof="0">
              <a:ln>
                <a:noFill/>
              </a:ln>
              <a:solidFill>
                <a:srgbClr val="FFFFFF"/>
              </a:solidFill>
              <a:effectLst/>
              <a:highlight>
                <a:srgbClr val="FFFF00"/>
              </a:highlight>
              <a:uLnTx/>
              <a:uFillTx/>
              <a:latin typeface="Segoe UI"/>
              <a:ea typeface="+mn-ea"/>
              <a:cs typeface="Segoe UI" panose="020B0502040204020203" pitchFamily="34" charset="0"/>
            </a:endParaRPr>
          </a:p>
        </p:txBody>
      </p:sp>
      <p:sp>
        <p:nvSpPr>
          <p:cNvPr id="2254" name="TextBox 2253">
            <a:extLst>
              <a:ext uri="{FF2B5EF4-FFF2-40B4-BE49-F238E27FC236}">
                <a16:creationId xmlns:a16="http://schemas.microsoft.com/office/drawing/2014/main" id="{0FED127B-2A8F-A35E-5A7F-E42A12AC5247}"/>
              </a:ext>
            </a:extLst>
          </p:cNvPr>
          <p:cNvSpPr txBox="1"/>
          <p:nvPr/>
        </p:nvSpPr>
        <p:spPr>
          <a:xfrm>
            <a:off x="159328" y="6481182"/>
            <a:ext cx="739035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sz="1000" b="0" i="1" u="none" strike="noStrike" kern="1200" cap="none" spc="0" normalizeH="0" baseline="0" noProof="0">
                <a:ln>
                  <a:noFill/>
                </a:ln>
                <a:solidFill>
                  <a:srgbClr val="FFFFFF"/>
                </a:solidFill>
                <a:effectLst/>
                <a:uLnTx/>
                <a:uFillTx/>
                <a:latin typeface="Aptos" panose="02110004020202020204"/>
                <a:ea typeface="+mn-ea"/>
                <a:cs typeface="+mn-cs"/>
              </a:rPr>
              <a:t>Source: </a:t>
            </a:r>
            <a:r>
              <a:rPr kumimoji="0" lang="en-HK" sz="1000" b="0" i="1" u="none" strike="noStrike" kern="1200" cap="none" spc="0" normalizeH="0" baseline="0" noProof="0">
                <a:ln>
                  <a:noFill/>
                </a:ln>
                <a:solidFill>
                  <a:srgbClr val="FFFFFF"/>
                </a:solidFill>
                <a:effectLst/>
                <a:uLnTx/>
                <a:uFillTx/>
                <a:latin typeface="Aptos" panose="02110004020202020204"/>
                <a:ea typeface="+mn-ea"/>
                <a:cs typeface="+mn-cs"/>
                <a:hlinkClick r:id="rId7"/>
              </a:rPr>
              <a:t>2023 Work Trend Index: Special Report (Nov 2023)</a:t>
            </a:r>
            <a:endParaRPr kumimoji="0" lang="en-HK" sz="1000" b="0" i="1"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2255" name="Text Placeholder 19">
            <a:extLst>
              <a:ext uri="{FF2B5EF4-FFF2-40B4-BE49-F238E27FC236}">
                <a16:creationId xmlns:a16="http://schemas.microsoft.com/office/drawing/2014/main" id="{F39395F2-B8CD-E428-3323-D2748E1A7457}"/>
              </a:ext>
            </a:extLst>
          </p:cNvPr>
          <p:cNvSpPr txBox="1">
            <a:spLocks/>
          </p:cNvSpPr>
          <p:nvPr/>
        </p:nvSpPr>
        <p:spPr>
          <a:xfrm>
            <a:off x="9153773" y="3874399"/>
            <a:ext cx="2380136" cy="16619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a:ln>
                  <a:noFill/>
                </a:ln>
                <a:solidFill>
                  <a:srgbClr val="00B0F0"/>
                </a:solidFill>
                <a:effectLst/>
                <a:uLnTx/>
                <a:uFillTx/>
                <a:latin typeface="Segoe UI"/>
                <a:ea typeface="+mn-ea"/>
                <a:cs typeface="Segoe UI" panose="020B0502040204020203" pitchFamily="34" charset="0"/>
              </a:rPr>
              <a:t>68%</a:t>
            </a:r>
            <a:r>
              <a:rPr kumimoji="0" lang="en-HK" sz="2000" b="0" i="0" u="none" strike="noStrike" kern="1200" cap="none" spc="0" normalizeH="0" baseline="0" noProof="0">
                <a:ln>
                  <a:noFill/>
                </a:ln>
                <a:solidFill>
                  <a:srgbClr val="00B0F0"/>
                </a:solidFill>
                <a:effectLst/>
                <a:uLnTx/>
                <a:uFillTx/>
                <a:latin typeface="Segoe UI"/>
                <a:ea typeface="+mn-ea"/>
                <a:cs typeface="Segoe UI" panose="020B0502040204020203" pitchFamily="34" charset="0"/>
              </a:rPr>
              <a:t> </a:t>
            </a:r>
            <a:r>
              <a:rPr kumimoji="0" lang="en-HK"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of early Copilot users said it </a:t>
            </a: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improved their quality of work</a:t>
            </a:r>
            <a:endParaRPr kumimoji="0" lang="en-HK" sz="3200" b="0" i="0" u="none" strike="noStrike" kern="1200" cap="none" spc="0" normalizeH="0" baseline="0" noProof="0">
              <a:ln>
                <a:noFill/>
              </a:ln>
              <a:solidFill>
                <a:srgbClr val="FFFFFF"/>
              </a:solidFill>
              <a:effectLst/>
              <a:uLnTx/>
              <a:uFillTx/>
              <a:latin typeface="Aptos" panose="02110004020202020204"/>
              <a:ea typeface="+mn-ea"/>
              <a:cs typeface="+mn-cs"/>
            </a:endParaRPr>
          </a:p>
        </p:txBody>
      </p:sp>
      <p:pic>
        <p:nvPicPr>
          <p:cNvPr id="2256" name="Picture 2255" descr="A black background with a black square&#10;&#10;Description automatically generated with medium confidence">
            <a:extLst>
              <a:ext uri="{FF2B5EF4-FFF2-40B4-BE49-F238E27FC236}">
                <a16:creationId xmlns:a16="http://schemas.microsoft.com/office/drawing/2014/main" id="{5BF4A5CA-59AD-2263-9EAB-244A59FFF34E}"/>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9439825" y="1970784"/>
            <a:ext cx="1624424" cy="1624424"/>
          </a:xfrm>
          <a:prstGeom prst="rect">
            <a:avLst/>
          </a:prstGeom>
        </p:spPr>
      </p:pic>
    </p:spTree>
    <p:extLst>
      <p:ext uri="{BB962C8B-B14F-4D97-AF65-F5344CB8AC3E}">
        <p14:creationId xmlns:p14="http://schemas.microsoft.com/office/powerpoint/2010/main" val="1919467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CDF1B-2106-D5D9-A7A1-3FF6E95B3CD6}"/>
              </a:ext>
            </a:extLst>
          </p:cNvPr>
          <p:cNvSpPr>
            <a:spLocks noGrp="1"/>
          </p:cNvSpPr>
          <p:nvPr>
            <p:ph type="title"/>
          </p:nvPr>
        </p:nvSpPr>
        <p:spPr/>
        <p:txBody>
          <a:bodyPr/>
          <a:lstStyle/>
          <a:p>
            <a:r>
              <a:rPr lang="en-US" dirty="0"/>
              <a:t>On Your Data is now GA in Azure OpenAI Service</a:t>
            </a:r>
          </a:p>
        </p:txBody>
      </p:sp>
      <p:sp>
        <p:nvSpPr>
          <p:cNvPr id="5" name="TextBox 4">
            <a:extLst>
              <a:ext uri="{FF2B5EF4-FFF2-40B4-BE49-F238E27FC236}">
                <a16:creationId xmlns:a16="http://schemas.microsoft.com/office/drawing/2014/main" id="{F690E7F6-80B1-B0F6-F95A-F9E949F902E8}"/>
              </a:ext>
            </a:extLst>
          </p:cNvPr>
          <p:cNvSpPr txBox="1"/>
          <p:nvPr/>
        </p:nvSpPr>
        <p:spPr>
          <a:xfrm>
            <a:off x="607809" y="6492875"/>
            <a:ext cx="7896679" cy="369332"/>
          </a:xfrm>
          <a:prstGeom prst="rect">
            <a:avLst/>
          </a:prstGeom>
          <a:noFill/>
        </p:spPr>
        <p:txBody>
          <a:bodyPr wrap="square">
            <a:spAutoFit/>
          </a:bodyPr>
          <a:lstStyle/>
          <a:p>
            <a:r>
              <a:rPr lang="en-US" dirty="0">
                <a:hlinkClick r:id="rId4"/>
              </a:rPr>
              <a:t>Using your data with Azure OpenAI Service - Azure OpenAI | Microsoft Learn</a:t>
            </a:r>
            <a:endParaRPr lang="en-US" dirty="0"/>
          </a:p>
        </p:txBody>
      </p:sp>
      <p:pic>
        <p:nvPicPr>
          <p:cNvPr id="3" name="Online Media 2" title="Azure OpenAI Service: On Your Data: Run the latest models on your data">
            <a:hlinkClick r:id="" action="ppaction://media"/>
            <a:extLst>
              <a:ext uri="{FF2B5EF4-FFF2-40B4-BE49-F238E27FC236}">
                <a16:creationId xmlns:a16="http://schemas.microsoft.com/office/drawing/2014/main" id="{8EDD4900-C955-39EF-E2F7-31DD30FE7EF0}"/>
              </a:ext>
            </a:extLst>
          </p:cNvPr>
          <p:cNvPicPr>
            <a:picLocks noRot="1" noChangeAspect="1"/>
          </p:cNvPicPr>
          <p:nvPr>
            <a:videoFile r:link="rId1"/>
          </p:nvPr>
        </p:nvPicPr>
        <p:blipFill>
          <a:blip r:embed="rId5"/>
          <a:stretch>
            <a:fillRect/>
          </a:stretch>
        </p:blipFill>
        <p:spPr>
          <a:xfrm>
            <a:off x="1280319" y="1140629"/>
            <a:ext cx="9322681" cy="5267315"/>
          </a:xfrm>
          <a:prstGeom prst="rect">
            <a:avLst/>
          </a:prstGeom>
        </p:spPr>
      </p:pic>
    </p:spTree>
    <p:extLst>
      <p:ext uri="{BB962C8B-B14F-4D97-AF65-F5344CB8AC3E}">
        <p14:creationId xmlns:p14="http://schemas.microsoft.com/office/powerpoint/2010/main" val="2871298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2.xml><?xml version="1.0" encoding="utf-8"?>
<a:theme xmlns:a="http://schemas.openxmlformats.org/drawingml/2006/main" name="Collaboration [Light]">
  <a:themeElements>
    <a:clrScheme name="Custom 24">
      <a:dk1>
        <a:srgbClr val="251D21"/>
      </a:dk1>
      <a:lt1>
        <a:srgbClr val="FFFFFF"/>
      </a:lt1>
      <a:dk2>
        <a:srgbClr val="360820"/>
      </a:dk2>
      <a:lt2>
        <a:srgbClr val="F7EFF4"/>
      </a:lt2>
      <a:accent1>
        <a:srgbClr val="C8327D"/>
      </a:accent1>
      <a:accent2>
        <a:srgbClr val="5290EC"/>
      </a:accent2>
      <a:accent3>
        <a:srgbClr val="52D6E4"/>
      </a:accent3>
      <a:accent4>
        <a:srgbClr val="72CE46"/>
      </a:accent4>
      <a:accent5>
        <a:srgbClr val="F9D93D"/>
      </a:accent5>
      <a:accent6>
        <a:srgbClr val="F6732F"/>
      </a:accent6>
      <a:hlink>
        <a:srgbClr val="20A2E2"/>
      </a:hlink>
      <a:folHlink>
        <a:srgbClr val="86A6BA"/>
      </a:folHlink>
    </a:clrScheme>
    <a:fontScheme name="Segoe UI">
      <a:majorFont>
        <a:latin typeface="Segoe UI Semibold"/>
        <a:ea typeface=""/>
        <a:cs typeface=""/>
      </a:majorFont>
      <a:minorFont>
        <a:latin typeface="Segoe UI Semi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err="1" smtClean="0"/>
        </a:defPPr>
      </a:lstStyle>
    </a:txDef>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4.xml><?xml version="1.0" encoding="utf-8"?>
<a:theme xmlns:a="http://schemas.openxmlformats.org/drawingml/2006/main" name="Azure Theme 2023">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 Theme 2023" id="{55282FDA-2183-41F6-8745-202FCA4868A9}" vid="{454F98EC-288B-42E3-A320-DB22D42CFE04}"/>
    </a:ext>
  </a:extLst>
</a:theme>
</file>

<file path=ppt/theme/theme5.xml><?xml version="1.0" encoding="utf-8"?>
<a:theme xmlns:a="http://schemas.openxmlformats.org/drawingml/2006/main" name="Microsoft Ignite 16:9 Template Light">
  <a:themeElements>
    <a:clrScheme name="Custom 151">
      <a:dk1>
        <a:srgbClr val="000000"/>
      </a:dk1>
      <a:lt1>
        <a:srgbClr val="FFFFFF"/>
      </a:lt1>
      <a:dk2>
        <a:srgbClr val="463668"/>
      </a:dk2>
      <a:lt2>
        <a:srgbClr val="E8E6DF"/>
      </a:lt2>
      <a:accent1>
        <a:srgbClr val="463668"/>
      </a:accent1>
      <a:accent2>
        <a:srgbClr val="D59ED7"/>
      </a:accent2>
      <a:accent3>
        <a:srgbClr val="C03BC4"/>
      </a:accent3>
      <a:accent4>
        <a:srgbClr val="8C8279"/>
      </a:accent4>
      <a:accent5>
        <a:srgbClr val="FFA38B"/>
      </a:accent5>
      <a:accent6>
        <a:srgbClr val="D7D2CB"/>
      </a:accent6>
      <a:hlink>
        <a:srgbClr val="C03BC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6" id="{1BA7CB22-62E7-4DD1-BBBE-95E18A4B9C21}" vid="{B251FEC5-B739-4E2E-A06E-54220C95A50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7289</Words>
  <Application>Microsoft Office PowerPoint</Application>
  <PresentationFormat>Widescreen</PresentationFormat>
  <Paragraphs>979</Paragraphs>
  <Slides>87</Slides>
  <Notes>23</Notes>
  <HiddenSlides>2</HiddenSlides>
  <MMClips>3</MMClips>
  <ScaleCrop>false</ScaleCrop>
  <HeadingPairs>
    <vt:vector size="6" baseType="variant">
      <vt:variant>
        <vt:lpstr>Fonts Used</vt:lpstr>
      </vt:variant>
      <vt:variant>
        <vt:i4>26</vt:i4>
      </vt:variant>
      <vt:variant>
        <vt:lpstr>Theme</vt:lpstr>
      </vt:variant>
      <vt:variant>
        <vt:i4>5</vt:i4>
      </vt:variant>
      <vt:variant>
        <vt:lpstr>Slide Titles</vt:lpstr>
      </vt:variant>
      <vt:variant>
        <vt:i4>87</vt:i4>
      </vt:variant>
    </vt:vector>
  </HeadingPairs>
  <TitlesOfParts>
    <vt:vector size="118" baseType="lpstr">
      <vt:lpstr>-apple-system</vt:lpstr>
      <vt:lpstr>Arial Unicode MS</vt:lpstr>
      <vt:lpstr>Segoe UI </vt:lpstr>
      <vt:lpstr>SegoeUI</vt:lpstr>
      <vt:lpstr>SFMono-Regular</vt:lpstr>
      <vt:lpstr>system-ui</vt:lpstr>
      <vt:lpstr>Aptos</vt:lpstr>
      <vt:lpstr>Aptos Display</vt:lpstr>
      <vt:lpstr>Arial</vt:lpstr>
      <vt:lpstr>Calibri</vt:lpstr>
      <vt:lpstr>Consolas</vt:lpstr>
      <vt:lpstr>Perpetua Titling MT</vt:lpstr>
      <vt:lpstr>Segoe Sans Display</vt:lpstr>
      <vt:lpstr>Segoe Sans Text</vt:lpstr>
      <vt:lpstr>Segoe Sans Text Semibold</vt:lpstr>
      <vt:lpstr>Segoe UI</vt:lpstr>
      <vt:lpstr>Segoe UI Light</vt:lpstr>
      <vt:lpstr>Segoe UI Semibold</vt:lpstr>
      <vt:lpstr>Segoe UI Semilight</vt:lpstr>
      <vt:lpstr>Segoe UI Symbol</vt:lpstr>
      <vt:lpstr>Segoe UI Variable Display</vt:lpstr>
      <vt:lpstr>Segoe UI Variable Display Light</vt:lpstr>
      <vt:lpstr>Segoe UI Variable Display Semib</vt:lpstr>
      <vt:lpstr>Segoe UI Variable Display Semibold</vt:lpstr>
      <vt:lpstr>Segoe UI Variable Small Semibol</vt:lpstr>
      <vt:lpstr>Wingdings</vt:lpstr>
      <vt:lpstr>Microsoft Build 16:9 Template Dark</vt:lpstr>
      <vt:lpstr>Collaboration [Light]</vt:lpstr>
      <vt:lpstr>Microsoft Ignite 16/9 White Template</vt:lpstr>
      <vt:lpstr>Azure Theme 2023</vt:lpstr>
      <vt:lpstr>Microsoft Ignite 16:9 Template Light</vt:lpstr>
      <vt:lpstr>Microsoft AI ecosystem &amp; AI Ochestration on Azure</vt:lpstr>
      <vt:lpstr>Agenda</vt:lpstr>
      <vt:lpstr>PowerPoint Presentation</vt:lpstr>
      <vt:lpstr>PowerPoint Presentation</vt:lpstr>
      <vt:lpstr>Azure OpenAI compliance</vt:lpstr>
      <vt:lpstr>PowerPoint Presentation</vt:lpstr>
      <vt:lpstr>PowerPoint Presentation</vt:lpstr>
      <vt:lpstr>PowerPoint Presentation</vt:lpstr>
      <vt:lpstr>On Your Data is now GA in Azure OpenAI Service</vt:lpstr>
      <vt:lpstr>Azure AI has three differentiated speech to text offerings All of them with generally available models</vt:lpstr>
      <vt:lpstr>In Azure AI Speech Studio, Try out and Evaluate the Whisper Model and the Azure AI Speech models</vt:lpstr>
      <vt:lpstr>AOAI’s DALL-E for image generation</vt:lpstr>
      <vt:lpstr>GPT-4V: GPT4 with Vision </vt:lpstr>
      <vt:lpstr>AOAI – Ownership of the IP rights of Output Content </vt:lpstr>
      <vt:lpstr>Customer Copyright Commitment (CCC) </vt:lpstr>
      <vt:lpstr>Customer Copyright Commitment</vt:lpstr>
      <vt:lpstr>Customer Copyright Commitment</vt:lpstr>
      <vt:lpstr>AOAI Quota and Key concept</vt:lpstr>
      <vt:lpstr>How about TPM rate limits?</vt:lpstr>
      <vt:lpstr>PowerPoint Presentation</vt:lpstr>
      <vt:lpstr>Azure OpenAI | Procurement Options</vt:lpstr>
      <vt:lpstr>PowerPoint Presentation</vt:lpstr>
      <vt:lpstr>PowerPoint Presentation</vt:lpstr>
      <vt:lpstr>PowerPoint Presentation</vt:lpstr>
      <vt:lpstr>PowerPoint Presentation</vt:lpstr>
      <vt:lpstr>Our GenAI Products are responsible by design</vt:lpstr>
      <vt:lpstr>PowerPoint Presentation</vt:lpstr>
      <vt:lpstr>PowerPoint Presentation</vt:lpstr>
      <vt:lpstr>PowerPoint Presentation</vt:lpstr>
      <vt:lpstr>Well-Architected Framework for AOAI</vt:lpstr>
      <vt:lpstr>Baseline AOAI end to end chat</vt:lpstr>
      <vt:lpstr>AOAI Landing Zone</vt:lpstr>
      <vt:lpstr>AOAI Architecture Pattern</vt:lpstr>
      <vt:lpstr>Smart load balancing for AOAI endpoints and APIM</vt:lpstr>
      <vt:lpstr>Be inspired! 5 real world examples</vt:lpstr>
      <vt:lpstr>PowerPoint Presentation</vt:lpstr>
      <vt:lpstr>GenAI Popular Framework</vt:lpstr>
      <vt:lpstr>PowerPoint Presentation</vt:lpstr>
      <vt:lpstr>Langchain</vt:lpstr>
      <vt:lpstr>LangChain was built by and for AI researchers who have experience building AI data pipelines.</vt:lpstr>
      <vt:lpstr>LangChain</vt:lpstr>
      <vt:lpstr>Langchain, agents</vt:lpstr>
      <vt:lpstr>Langchain agent concepts</vt:lpstr>
      <vt:lpstr>Langchain</vt:lpstr>
      <vt:lpstr>Langchain, adding tools</vt:lpstr>
      <vt:lpstr>Semantic kernel</vt:lpstr>
      <vt:lpstr>Semantic kernel</vt:lpstr>
      <vt:lpstr>Semantic Kernel</vt:lpstr>
      <vt:lpstr>With plugins, AI can automate tasks</vt:lpstr>
      <vt:lpstr>SK Plugins</vt:lpstr>
      <vt:lpstr>At the core of every copilot is a planner</vt:lpstr>
      <vt:lpstr>Semantic Kernel Planner</vt:lpstr>
      <vt:lpstr>Semantic Kernel Personas</vt:lpstr>
      <vt:lpstr>All together</vt:lpstr>
      <vt:lpstr>Supported And Semantic Kernel gives devs complete control with the kernel languages</vt:lpstr>
      <vt:lpstr>PowerPoint Presentation</vt:lpstr>
      <vt:lpstr>Semantic Kernel follows the prompt specification used by Azure AI Studio to include execution settings.</vt:lpstr>
      <vt:lpstr>All Semantic Kernel SDKs will support YAML and Handlebars for cross-language support of prompts</vt:lpstr>
      <vt:lpstr>In LangChain, most multi-modal capabilities are one-off tools without a common abstraction </vt:lpstr>
      <vt:lpstr>Semantic Kernel has interfaces for the common model types to afford swapping in the future</vt:lpstr>
      <vt:lpstr>Additionally, all models use the same content types</vt:lpstr>
      <vt:lpstr>Benefits</vt:lpstr>
      <vt:lpstr>LLamaIndex</vt:lpstr>
      <vt:lpstr>LlamaIndex, agents</vt:lpstr>
      <vt:lpstr>PowerPoint Presentation</vt:lpstr>
      <vt:lpstr>Autogen</vt:lpstr>
      <vt:lpstr>Why Autogen</vt:lpstr>
      <vt:lpstr>How does it work?</vt:lpstr>
      <vt:lpstr>Your first conversable agent</vt:lpstr>
      <vt:lpstr>Autonomous Multi agents</vt:lpstr>
      <vt:lpstr>Control agent conversation with termination conditions</vt:lpstr>
      <vt:lpstr>Code executor</vt:lpstr>
      <vt:lpstr>PowerPoint Presentation</vt:lpstr>
      <vt:lpstr>Which framework you go with is up to you, just remember, an agent should have the below features..</vt:lpstr>
      <vt:lpstr>Plugins also make it easy to integrate with other AI SDKs</vt:lpstr>
      <vt:lpstr>PowerPoint Presentation</vt:lpstr>
      <vt:lpstr>PowerPoint Presentation</vt:lpstr>
      <vt:lpstr>Prompt flow with Semantic Kernel</vt:lpstr>
      <vt:lpstr>Prompt flow with Semantic Kernel</vt:lpstr>
      <vt:lpstr>Summary</vt:lpstr>
      <vt:lpstr>PowerPoint Presentation</vt:lpstr>
      <vt:lpstr>To build agents in low code then becomes</vt:lpstr>
      <vt:lpstr>LLM understanding of structured data</vt:lpstr>
      <vt:lpstr>GraphRAG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created xsi:type="dcterms:W3CDTF">2024-04-26T07:24:36Z</dcterms:created>
  <dcterms:modified xsi:type="dcterms:W3CDTF">2024-04-26T07:24:42Z</dcterms:modified>
</cp:coreProperties>
</file>